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65"/>
  </p:handoutMasterIdLst>
  <p:sldIdLst>
    <p:sldId id="846" r:id="rId3"/>
    <p:sldId id="3284" r:id="rId5"/>
    <p:sldId id="4119" r:id="rId6"/>
    <p:sldId id="8174" r:id="rId7"/>
    <p:sldId id="4122" r:id="rId8"/>
    <p:sldId id="4123" r:id="rId9"/>
    <p:sldId id="8184" r:id="rId10"/>
    <p:sldId id="4155" r:id="rId11"/>
    <p:sldId id="4151" r:id="rId12"/>
    <p:sldId id="3275" r:id="rId13"/>
    <p:sldId id="4141" r:id="rId14"/>
    <p:sldId id="4137" r:id="rId15"/>
    <p:sldId id="8185" r:id="rId16"/>
    <p:sldId id="4114" r:id="rId17"/>
    <p:sldId id="4115" r:id="rId18"/>
    <p:sldId id="4116" r:id="rId19"/>
    <p:sldId id="4117" r:id="rId20"/>
    <p:sldId id="8141" r:id="rId21"/>
    <p:sldId id="8142" r:id="rId22"/>
    <p:sldId id="8143" r:id="rId23"/>
    <p:sldId id="4118" r:id="rId24"/>
    <p:sldId id="8155" r:id="rId25"/>
    <p:sldId id="4148" r:id="rId26"/>
    <p:sldId id="4164" r:id="rId27"/>
    <p:sldId id="3246" r:id="rId28"/>
    <p:sldId id="8149" r:id="rId29"/>
    <p:sldId id="3208" r:id="rId30"/>
    <p:sldId id="4086" r:id="rId31"/>
    <p:sldId id="4087" r:id="rId32"/>
    <p:sldId id="4088" r:id="rId33"/>
    <p:sldId id="4089" r:id="rId34"/>
    <p:sldId id="4095" r:id="rId35"/>
    <p:sldId id="4096" r:id="rId36"/>
    <p:sldId id="8150" r:id="rId37"/>
    <p:sldId id="8151" r:id="rId38"/>
    <p:sldId id="4097" r:id="rId39"/>
    <p:sldId id="8166" r:id="rId40"/>
    <p:sldId id="8175" r:id="rId41"/>
    <p:sldId id="8177" r:id="rId42"/>
    <p:sldId id="8178" r:id="rId43"/>
    <p:sldId id="8183" r:id="rId44"/>
    <p:sldId id="8167" r:id="rId45"/>
    <p:sldId id="8157" r:id="rId46"/>
    <p:sldId id="4162" r:id="rId47"/>
    <p:sldId id="8186" r:id="rId48"/>
    <p:sldId id="8154" r:id="rId49"/>
    <p:sldId id="4147" r:id="rId50"/>
    <p:sldId id="8145" r:id="rId51"/>
    <p:sldId id="8144" r:id="rId52"/>
    <p:sldId id="8146" r:id="rId53"/>
    <p:sldId id="8147" r:id="rId54"/>
    <p:sldId id="8148" r:id="rId55"/>
    <p:sldId id="4071" r:id="rId56"/>
    <p:sldId id="8187" r:id="rId57"/>
    <p:sldId id="4183" r:id="rId58"/>
    <p:sldId id="4203" r:id="rId59"/>
    <p:sldId id="8156" r:id="rId60"/>
    <p:sldId id="8130" r:id="rId61"/>
    <p:sldId id="8131" r:id="rId62"/>
    <p:sldId id="8132" r:id="rId63"/>
    <p:sldId id="1845" r:id="rId64"/>
  </p:sldIdLst>
  <p:sldSz cx="15119350" cy="10691495"/>
  <p:notesSz cx="6858000" cy="9947275"/>
  <p:custDataLst>
    <p:tags r:id="rId70"/>
  </p:custDataLst>
  <p:defaultTextStyle>
    <a:defPPr>
      <a:defRPr lang="zh-CN"/>
    </a:defPPr>
    <a:lvl1pPr algn="l" defTabSz="1238250" rtl="0" fontAlgn="base">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1pPr>
    <a:lvl2pPr marL="619125" indent="-161925" algn="l" defTabSz="1238250" rtl="0" fontAlgn="base">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2pPr>
    <a:lvl3pPr marL="1238250" indent="-323850" algn="l" defTabSz="1238250" rtl="0" fontAlgn="base">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3pPr>
    <a:lvl4pPr marL="1857375" indent="-485775" algn="l" defTabSz="1238250" rtl="0" fontAlgn="base">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4pPr>
    <a:lvl5pPr marL="2476500" indent="-647700" algn="l" defTabSz="1238250" rtl="0" fontAlgn="base">
      <a:spcBef>
        <a:spcPct val="0"/>
      </a:spcBef>
      <a:spcAft>
        <a:spcPct val="0"/>
      </a:spcAft>
      <a:defRPr sz="24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24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873" userDrawn="1">
          <p15:clr>
            <a:srgbClr val="A4A3A4"/>
          </p15:clr>
        </p15:guide>
        <p15:guide id="2" pos="203" userDrawn="1">
          <p15:clr>
            <a:srgbClr val="A4A3A4"/>
          </p15:clr>
        </p15:guide>
        <p15:guide id="3" pos="9162" userDrawn="1">
          <p15:clr>
            <a:srgbClr val="A4A3A4"/>
          </p15:clr>
        </p15:guide>
        <p15:guide id="4" orient="horz" pos="6429" userDrawn="1">
          <p15:clr>
            <a:srgbClr val="A4A3A4"/>
          </p15:clr>
        </p15:guide>
        <p15:guide id="5" orient="horz" pos="714" userDrawn="1">
          <p15:clr>
            <a:srgbClr val="A4A3A4"/>
          </p15:clr>
        </p15:guide>
        <p15:guide id="6" pos="7778" userDrawn="1">
          <p15:clr>
            <a:srgbClr val="A4A3A4"/>
          </p15:clr>
        </p15:guide>
        <p15:guide id="7" orient="horz" pos="5613" userDrawn="1">
          <p15:clr>
            <a:srgbClr val="A4A3A4"/>
          </p15:clr>
        </p15:guide>
        <p15:guide id="8" orient="horz" pos="320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o liang" initials="hl" lastIdx="28" clrIdx="0"/>
  <p:cmAuthor id="2" name="彭佳" initials="PJ" lastIdx="4" clrIdx="1"/>
  <p:cmAuthor id="3" name="爱民 吴" initials="爱民" lastIdx="9" clrIdx="2"/>
  <p:cmAuthor id="4" name="Dell" initials="D" lastIdx="7" clrIdx="3"/>
  <p:cmAuthor id="5" name="lenovo" initials="l" lastIdx="6"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5FF"/>
    <a:srgbClr val="CCCFD7"/>
    <a:srgbClr val="E7E9EC"/>
    <a:srgbClr val="0000FF"/>
    <a:srgbClr val="FFCC99"/>
    <a:srgbClr val="5D594E"/>
    <a:srgbClr val="565246"/>
    <a:srgbClr val="EBF6FC"/>
    <a:srgbClr val="0099FF"/>
    <a:srgbClr val="36CF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77" autoAdjust="0"/>
    <p:restoredTop sz="94270" autoAdjust="0"/>
  </p:normalViewPr>
  <p:slideViewPr>
    <p:cSldViewPr snapToGrid="0" showGuides="1">
      <p:cViewPr varScale="1">
        <p:scale>
          <a:sx n="65" d="100"/>
          <a:sy n="65" d="100"/>
        </p:scale>
        <p:origin x="32" y="68"/>
      </p:cViewPr>
      <p:guideLst>
        <p:guide orient="horz" pos="873"/>
        <p:guide pos="203"/>
        <p:guide pos="9162"/>
        <p:guide orient="horz" pos="6429"/>
        <p:guide orient="horz" pos="714"/>
        <p:guide pos="7778"/>
        <p:guide orient="horz" pos="5613"/>
        <p:guide orient="horz" pos="3209"/>
      </p:guideLst>
    </p:cSldViewPr>
  </p:slideViewPr>
  <p:outlineViewPr>
    <p:cViewPr>
      <p:scale>
        <a:sx n="33" d="100"/>
        <a:sy n="33" d="100"/>
      </p:scale>
      <p:origin x="0" y="17748"/>
    </p:cViewPr>
  </p:outlineViewPr>
  <p:notesTextViewPr>
    <p:cViewPr>
      <p:scale>
        <a:sx n="150" d="100"/>
        <a:sy n="150" d="100"/>
      </p:scale>
      <p:origin x="0" y="0"/>
    </p:cViewPr>
  </p:notesTextViewPr>
  <p:sorterViewPr>
    <p:cViewPr>
      <p:scale>
        <a:sx n="100" d="100"/>
        <a:sy n="100" d="100"/>
      </p:scale>
      <p:origin x="0" y="0"/>
    </p:cViewPr>
  </p:sorterViewPr>
  <p:notesViewPr>
    <p:cSldViewPr snapToGrid="0">
      <p:cViewPr varScale="1">
        <p:scale>
          <a:sx n="41" d="100"/>
          <a:sy n="41" d="100"/>
        </p:scale>
        <p:origin x="3206"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0" Type="http://schemas.openxmlformats.org/officeDocument/2006/relationships/tags" Target="tags/tag3.xml"/><Relationship Id="rId7" Type="http://schemas.openxmlformats.org/officeDocument/2006/relationships/slide" Target="slides/slide4.xml"/><Relationship Id="rId69" Type="http://schemas.openxmlformats.org/officeDocument/2006/relationships/commentAuthors" Target="commentAuthors.xml"/><Relationship Id="rId68" Type="http://schemas.openxmlformats.org/officeDocument/2006/relationships/tableStyles" Target="tableStyles.xml"/><Relationship Id="rId67" Type="http://schemas.openxmlformats.org/officeDocument/2006/relationships/viewProps" Target="viewProps.xml"/><Relationship Id="rId66" Type="http://schemas.openxmlformats.org/officeDocument/2006/relationships/presProps" Target="presProps.xml"/><Relationship Id="rId65" Type="http://schemas.openxmlformats.org/officeDocument/2006/relationships/handoutMaster" Target="handoutMasters/handoutMaster1.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D:\2026-073%20&#21477;&#23481;&#24066;&#20572;&#36710;&#35774;&#26045;&#19987;&#39033;&#35268;&#21010;\02%20&#36164;&#26009;&#21253;\&#39033;&#30446;&#24320;&#23637;&#36164;&#26009;\&#22522;&#30784;&#25968;&#25454;&#32479;&#3574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219816272966"/>
          <c:y val="0.0922047046869118"/>
          <c:w val="0.798685258092738"/>
          <c:h val="0.745337597455665"/>
        </c:manualLayout>
      </c:layout>
      <c:barChart>
        <c:barDir val="col"/>
        <c:grouping val="clustered"/>
        <c:varyColors val="0"/>
        <c:ser>
          <c:idx val="0"/>
          <c:order val="0"/>
          <c:tx>
            <c:strRef>
              <c:f>Sheet1!$B$17</c:f>
              <c:strCache>
                <c:ptCount val="1"/>
                <c:pt idx="0">
                  <c:v>小汽车保有量</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j-ea"/>
                    <a:ea typeface="+mj-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Sheet1!$A$18:$A$28</c:f>
              <c:strCache>
                <c:ptCount val="11"/>
                <c:pt idx="0">
                  <c:v>2015年</c:v>
                </c:pt>
                <c:pt idx="1">
                  <c:v>2016年</c:v>
                </c:pt>
                <c:pt idx="2">
                  <c:v>2017年</c:v>
                </c:pt>
                <c:pt idx="3">
                  <c:v>2018年</c:v>
                </c:pt>
                <c:pt idx="4">
                  <c:v>2019年</c:v>
                </c:pt>
                <c:pt idx="5">
                  <c:v>2020年</c:v>
                </c:pt>
                <c:pt idx="6">
                  <c:v>2021年</c:v>
                </c:pt>
                <c:pt idx="7">
                  <c:v>2022年</c:v>
                </c:pt>
                <c:pt idx="8">
                  <c:v>2023年</c:v>
                </c:pt>
                <c:pt idx="9">
                  <c:v>2024年</c:v>
                </c:pt>
                <c:pt idx="10">
                  <c:v>2025年</c:v>
                </c:pt>
              </c:strCache>
            </c:strRef>
          </c:cat>
          <c:val>
            <c:numRef>
              <c:f>Sheet1!$B$18:$B$28</c:f>
              <c:numCache>
                <c:formatCode>0.00</c:formatCode>
                <c:ptCount val="11"/>
                <c:pt idx="0">
                  <c:v>6.6154</c:v>
                </c:pt>
                <c:pt idx="1">
                  <c:v>7.5075</c:v>
                </c:pt>
                <c:pt idx="2">
                  <c:v>8.6567</c:v>
                </c:pt>
                <c:pt idx="3">
                  <c:v>9.6649</c:v>
                </c:pt>
                <c:pt idx="4">
                  <c:v>10.4246</c:v>
                </c:pt>
                <c:pt idx="5">
                  <c:v>11.1157</c:v>
                </c:pt>
                <c:pt idx="6">
                  <c:v>11.6833</c:v>
                </c:pt>
                <c:pt idx="7">
                  <c:v>12.0376</c:v>
                </c:pt>
                <c:pt idx="8">
                  <c:v>12.144</c:v>
                </c:pt>
                <c:pt idx="9">
                  <c:v>12.167</c:v>
                </c:pt>
                <c:pt idx="10">
                  <c:v>12.2378</c:v>
                </c:pt>
              </c:numCache>
            </c:numRef>
          </c:val>
        </c:ser>
        <c:dLbls>
          <c:showLegendKey val="0"/>
          <c:showVal val="0"/>
          <c:showCatName val="0"/>
          <c:showSerName val="0"/>
          <c:showPercent val="0"/>
          <c:showBubbleSize val="0"/>
        </c:dLbls>
        <c:gapWidth val="100"/>
        <c:overlap val="-27"/>
        <c:axId val="1010421320"/>
        <c:axId val="1010418440"/>
      </c:barChart>
      <c:lineChart>
        <c:grouping val="standard"/>
        <c:varyColors val="0"/>
        <c:ser>
          <c:idx val="1"/>
          <c:order val="1"/>
          <c:tx>
            <c:strRef>
              <c:f>Sheet1!$C$17</c:f>
              <c:strCache>
                <c:ptCount val="1"/>
                <c:pt idx="0">
                  <c:v>增长率</c:v>
                </c:pt>
              </c:strCache>
            </c:strRef>
          </c:tx>
          <c:spPr>
            <a:ln w="28575" cap="rnd">
              <a:solidFill>
                <a:schemeClr val="accent4"/>
              </a:solidFill>
              <a:round/>
            </a:ln>
            <a:effectLst/>
          </c:spPr>
          <c:marker>
            <c:symbol val="square"/>
            <c:size val="7"/>
            <c:spPr>
              <a:solidFill>
                <a:schemeClr val="accent2"/>
              </a:solidFill>
              <a:ln w="9525">
                <a:solidFill>
                  <a:schemeClr val="accent2"/>
                </a:solidFill>
              </a:ln>
              <a:effectLst/>
            </c:spPr>
          </c:marker>
          <c:dLbls>
            <c:delete val="1"/>
          </c:dLbls>
          <c:cat>
            <c:strRef>
              <c:f>Sheet1!$A$18:$A$28</c:f>
              <c:strCache>
                <c:ptCount val="11"/>
                <c:pt idx="0">
                  <c:v>2015年</c:v>
                </c:pt>
                <c:pt idx="1">
                  <c:v>2016年</c:v>
                </c:pt>
                <c:pt idx="2">
                  <c:v>2017年</c:v>
                </c:pt>
                <c:pt idx="3">
                  <c:v>2018年</c:v>
                </c:pt>
                <c:pt idx="4">
                  <c:v>2019年</c:v>
                </c:pt>
                <c:pt idx="5">
                  <c:v>2020年</c:v>
                </c:pt>
                <c:pt idx="6">
                  <c:v>2021年</c:v>
                </c:pt>
                <c:pt idx="7">
                  <c:v>2022年</c:v>
                </c:pt>
                <c:pt idx="8">
                  <c:v>2023年</c:v>
                </c:pt>
                <c:pt idx="9">
                  <c:v>2024年</c:v>
                </c:pt>
                <c:pt idx="10">
                  <c:v>2025年</c:v>
                </c:pt>
              </c:strCache>
            </c:strRef>
          </c:cat>
          <c:val>
            <c:numRef>
              <c:f>Sheet1!$C$18:$C$28</c:f>
              <c:numCache>
                <c:formatCode>General</c:formatCode>
                <c:ptCount val="11"/>
                <c:pt idx="1" c:formatCode="0.0%">
                  <c:v>0.134852011972065</c:v>
                </c:pt>
                <c:pt idx="2" c:formatCode="0.0%">
                  <c:v>0.153073593073593</c:v>
                </c:pt>
                <c:pt idx="3" c:formatCode="0.0%">
                  <c:v>0.116464703639955</c:v>
                </c:pt>
                <c:pt idx="4" c:formatCode="0.0%">
                  <c:v>0.078604020734824</c:v>
                </c:pt>
                <c:pt idx="5" c:formatCode="0.0%">
                  <c:v>0.0662951096444948</c:v>
                </c:pt>
                <c:pt idx="6" c:formatCode="0.0%">
                  <c:v>0.0510629110177496</c:v>
                </c:pt>
                <c:pt idx="7" c:formatCode="0.0%">
                  <c:v>0.030325336163584</c:v>
                </c:pt>
                <c:pt idx="8" c:formatCode="0.0%">
                  <c:v>0.00883897122349975</c:v>
                </c:pt>
                <c:pt idx="9" c:formatCode="0.0%">
                  <c:v>0.00189393939393945</c:v>
                </c:pt>
                <c:pt idx="10" c:formatCode="0.0%">
                  <c:v>0.00581901865702306</c:v>
                </c:pt>
              </c:numCache>
            </c:numRef>
          </c:val>
          <c:smooth val="0"/>
        </c:ser>
        <c:dLbls>
          <c:showLegendKey val="0"/>
          <c:showVal val="0"/>
          <c:showCatName val="0"/>
          <c:showSerName val="0"/>
          <c:showPercent val="0"/>
          <c:showBubbleSize val="0"/>
        </c:dLbls>
        <c:marker val="1"/>
        <c:smooth val="0"/>
        <c:axId val="1010424920"/>
        <c:axId val="1010424560"/>
      </c:lineChart>
      <c:catAx>
        <c:axId val="1010421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mj-ea"/>
                <a:ea typeface="+mj-ea"/>
                <a:cs typeface="+mn-cs"/>
              </a:defRPr>
            </a:pPr>
          </a:p>
        </c:txPr>
        <c:crossAx val="1010418440"/>
        <c:crosses val="autoZero"/>
        <c:auto val="1"/>
        <c:lblAlgn val="ctr"/>
        <c:lblOffset val="100"/>
        <c:noMultiLvlLbl val="0"/>
      </c:catAx>
      <c:valAx>
        <c:axId val="1010418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zh-CN" sz="1200" b="0" i="0" u="none" strike="noStrike" kern="1200" baseline="0">
                    <a:solidFill>
                      <a:schemeClr val="tx1">
                        <a:lumMod val="65000"/>
                        <a:lumOff val="35000"/>
                      </a:schemeClr>
                    </a:solidFill>
                    <a:latin typeface="+mj-ea"/>
                    <a:ea typeface="+mj-ea"/>
                    <a:cs typeface="+mn-cs"/>
                  </a:defRPr>
                </a:pPr>
                <a:r>
                  <a:rPr lang="zh-CN"/>
                  <a:t>单位：万辆</a:t>
                </a:r>
                <a:endParaRPr lang="zh-CN"/>
              </a:p>
            </c:rich>
          </c:tx>
          <c:layout/>
          <c:overlay val="0"/>
          <c:spPr>
            <a:noFill/>
            <a:ln>
              <a:noFill/>
            </a:ln>
            <a:effectLst/>
          </c:spPr>
        </c:title>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mj-ea"/>
                <a:ea typeface="+mj-ea"/>
                <a:cs typeface="+mn-cs"/>
              </a:defRPr>
            </a:pPr>
          </a:p>
        </c:txPr>
        <c:crossAx val="1010421320"/>
        <c:crosses val="autoZero"/>
        <c:crossBetween val="between"/>
      </c:valAx>
      <c:catAx>
        <c:axId val="1010424920"/>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65000"/>
                    <a:lumOff val="35000"/>
                  </a:schemeClr>
                </a:solidFill>
                <a:latin typeface="+mj-ea"/>
                <a:ea typeface="+mj-ea"/>
                <a:cs typeface="+mn-cs"/>
              </a:defRPr>
            </a:pPr>
          </a:p>
        </c:txPr>
        <c:crossAx val="1010424560"/>
        <c:crosses val="autoZero"/>
        <c:auto val="1"/>
        <c:lblAlgn val="ctr"/>
        <c:lblOffset val="100"/>
        <c:noMultiLvlLbl val="0"/>
      </c:catAx>
      <c:valAx>
        <c:axId val="1010424560"/>
        <c:scaling>
          <c:orientation val="minMax"/>
        </c:scaling>
        <c:delete val="0"/>
        <c:axPos val="r"/>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mj-ea"/>
                <a:ea typeface="+mj-ea"/>
                <a:cs typeface="+mn-cs"/>
              </a:defRPr>
            </a:pPr>
          </a:p>
        </c:txPr>
        <c:crossAx val="1010424920"/>
        <c:crosses val="max"/>
        <c:crossBetween val="between"/>
      </c:valAx>
      <c:spPr>
        <a:noFill/>
        <a:ln>
          <a:noFill/>
        </a:ln>
        <a:effectLst/>
      </c:spPr>
    </c:plotArea>
    <c:legend>
      <c:legendPos val="b"/>
      <c:layout>
        <c:manualLayout>
          <c:xMode val="edge"/>
          <c:yMode val="edge"/>
          <c:x val="0.090967000188693"/>
          <c:y val="0.00520779267475896"/>
          <c:w val="0.43"/>
          <c:h val="0.0781255468066492"/>
        </c:manualLayout>
      </c:layout>
      <c:overlay val="0"/>
      <c:spPr>
        <a:noFill/>
        <a:ln>
          <a:noFill/>
        </a:ln>
        <a:effectLst/>
      </c:spPr>
      <c:txPr>
        <a:bodyPr rot="0" spcFirstLastPara="1" vertOverflow="ellipsis" vert="horz" wrap="square" anchor="ctr" anchorCtr="1"/>
        <a:lstStyle/>
        <a:p>
          <a:pPr>
            <a:defRPr lang="zh-CN" sz="1200" b="0" i="0" u="none" strike="noStrike" kern="1200" baseline="0">
              <a:solidFill>
                <a:schemeClr val="tx1">
                  <a:lumMod val="65000"/>
                  <a:lumOff val="35000"/>
                </a:schemeClr>
              </a:solidFill>
              <a:latin typeface="+mj-ea"/>
              <a:ea typeface="+mj-ea"/>
              <a:cs typeface="+mn-cs"/>
            </a:defRPr>
          </a:pPr>
        </a:p>
      </c:txPr>
    </c:legend>
    <c:plotVisOnly val="1"/>
    <c:dispBlanksAs val="gap"/>
    <c:showDLblsOverMax val="0"/>
    <c:extLst>
      <c:ext uri="{0b15fc19-7d7d-44ad-8c2d-2c3a37ce22c3}">
        <chartProps xmlns="https://web.wps.cn/et/2018/main" chartId="{79d7cf06-607a-4d1d-be35-27410f22cc76}"/>
      </c:ext>
    </c:extLst>
  </c:chart>
  <c:spPr>
    <a:noFill/>
    <a:ln>
      <a:noFill/>
    </a:ln>
    <a:effectLst/>
  </c:spPr>
  <c:txPr>
    <a:bodyPr/>
    <a:lstStyle/>
    <a:p>
      <a:pPr>
        <a:defRPr lang="zh-CN" sz="1200">
          <a:latin typeface="+mj-ea"/>
          <a:ea typeface="+mj-ea"/>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691" cy="498957"/>
          </a:xfrm>
          <a:prstGeom prst="rect">
            <a:avLst/>
          </a:prstGeom>
        </p:spPr>
        <p:txBody>
          <a:bodyPr vert="horz" lIns="63217" tIns="31609" rIns="63217" bIns="31609" rtlCol="0"/>
          <a:lstStyle>
            <a:lvl1pPr algn="l">
              <a:defRPr sz="900"/>
            </a:lvl1pPr>
          </a:lstStyle>
          <a:p>
            <a:endParaRPr lang="zh-CN" altLang="en-US"/>
          </a:p>
        </p:txBody>
      </p:sp>
      <p:sp>
        <p:nvSpPr>
          <p:cNvPr id="3" name="日期占位符 2"/>
          <p:cNvSpPr>
            <a:spLocks noGrp="1"/>
          </p:cNvSpPr>
          <p:nvPr>
            <p:ph type="dt" sz="quarter" idx="1"/>
          </p:nvPr>
        </p:nvSpPr>
        <p:spPr>
          <a:xfrm>
            <a:off x="3884119" y="0"/>
            <a:ext cx="2972786" cy="498957"/>
          </a:xfrm>
          <a:prstGeom prst="rect">
            <a:avLst/>
          </a:prstGeom>
        </p:spPr>
        <p:txBody>
          <a:bodyPr vert="horz" lIns="63217" tIns="31609" rIns="63217" bIns="31609" rtlCol="0"/>
          <a:lstStyle>
            <a:lvl1pPr algn="r">
              <a:defRPr sz="900"/>
            </a:lvl1pPr>
          </a:lstStyle>
          <a:p>
            <a:fld id="{FE9BE79E-06BE-48C5-A49B-D861451C1DFB}" type="datetimeFigureOut">
              <a:rPr lang="zh-CN" altLang="en-US" smtClean="0"/>
            </a:fld>
            <a:endParaRPr lang="zh-CN" altLang="en-US"/>
          </a:p>
        </p:txBody>
      </p:sp>
      <p:sp>
        <p:nvSpPr>
          <p:cNvPr id="4" name="页脚占位符 3"/>
          <p:cNvSpPr>
            <a:spLocks noGrp="1"/>
          </p:cNvSpPr>
          <p:nvPr>
            <p:ph type="ftr" sz="quarter" idx="2"/>
          </p:nvPr>
        </p:nvSpPr>
        <p:spPr>
          <a:xfrm>
            <a:off x="0" y="9448318"/>
            <a:ext cx="2971691" cy="498957"/>
          </a:xfrm>
          <a:prstGeom prst="rect">
            <a:avLst/>
          </a:prstGeom>
        </p:spPr>
        <p:txBody>
          <a:bodyPr vert="horz" lIns="63217" tIns="31609" rIns="63217" bIns="31609" rtlCol="0" anchor="b"/>
          <a:lstStyle>
            <a:lvl1pPr algn="l">
              <a:defRPr sz="900"/>
            </a:lvl1pPr>
          </a:lstStyle>
          <a:p>
            <a:endParaRPr lang="zh-CN" altLang="en-US"/>
          </a:p>
        </p:txBody>
      </p:sp>
      <p:sp>
        <p:nvSpPr>
          <p:cNvPr id="5" name="灯片编号占位符 4"/>
          <p:cNvSpPr>
            <a:spLocks noGrp="1"/>
          </p:cNvSpPr>
          <p:nvPr>
            <p:ph type="sldNum" sz="quarter" idx="3"/>
          </p:nvPr>
        </p:nvSpPr>
        <p:spPr>
          <a:xfrm>
            <a:off x="3884119" y="9448318"/>
            <a:ext cx="2972786" cy="498957"/>
          </a:xfrm>
          <a:prstGeom prst="rect">
            <a:avLst/>
          </a:prstGeom>
        </p:spPr>
        <p:txBody>
          <a:bodyPr vert="horz" lIns="63217" tIns="31609" rIns="63217" bIns="31609" rtlCol="0" anchor="b"/>
          <a:lstStyle>
            <a:lvl1pPr algn="r">
              <a:defRPr sz="900"/>
            </a:lvl1pPr>
          </a:lstStyle>
          <a:p>
            <a:fld id="{E66536BA-988F-4999-96FA-8D7139928FDA}"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1" y="2"/>
            <a:ext cx="2971801" cy="497364"/>
          </a:xfrm>
          <a:prstGeom prst="rect">
            <a:avLst/>
          </a:prstGeom>
        </p:spPr>
        <p:txBody>
          <a:bodyPr vert="horz" lIns="91759" tIns="45880" rIns="91759" bIns="45880" rtlCol="0"/>
          <a:lstStyle>
            <a:lvl1pPr algn="l" defTabSz="124333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2"/>
            <a:ext cx="2971801" cy="497364"/>
          </a:xfrm>
          <a:prstGeom prst="rect">
            <a:avLst/>
          </a:prstGeom>
        </p:spPr>
        <p:txBody>
          <a:bodyPr vert="horz" lIns="91759" tIns="45880" rIns="91759" bIns="45880" rtlCol="0"/>
          <a:lstStyle>
            <a:lvl1pPr algn="r" defTabSz="1243330" fontAlgn="auto">
              <a:spcBef>
                <a:spcPts val="0"/>
              </a:spcBef>
              <a:spcAft>
                <a:spcPts val="0"/>
              </a:spcAft>
              <a:defRPr sz="1200">
                <a:latin typeface="+mn-lt"/>
                <a:ea typeface="+mn-ea"/>
              </a:defRPr>
            </a:lvl1pPr>
          </a:lstStyle>
          <a:p>
            <a:pPr>
              <a:defRPr/>
            </a:pPr>
            <a:fld id="{C1F47A91-CE83-4AA9-93B9-86CD61349B0C}" type="datetimeFigureOut">
              <a:rPr lang="zh-CN" altLang="en-US"/>
            </a:fld>
            <a:endParaRPr lang="zh-CN" altLang="en-US"/>
          </a:p>
        </p:txBody>
      </p:sp>
      <p:sp>
        <p:nvSpPr>
          <p:cNvPr id="4" name="幻灯片图像占位符 3"/>
          <p:cNvSpPr>
            <a:spLocks noGrp="1" noRot="1" noChangeAspect="1"/>
          </p:cNvSpPr>
          <p:nvPr>
            <p:ph type="sldImg" idx="2"/>
          </p:nvPr>
        </p:nvSpPr>
        <p:spPr>
          <a:xfrm>
            <a:off x="793750" y="746125"/>
            <a:ext cx="5270500" cy="3729038"/>
          </a:xfrm>
          <a:prstGeom prst="rect">
            <a:avLst/>
          </a:prstGeom>
          <a:noFill/>
          <a:ln w="12700">
            <a:solidFill>
              <a:prstClr val="black"/>
            </a:solidFill>
          </a:ln>
        </p:spPr>
        <p:txBody>
          <a:bodyPr vert="horz" lIns="91759" tIns="45880" rIns="91759" bIns="45880" rtlCol="0" anchor="ctr"/>
          <a:lstStyle/>
          <a:p>
            <a:pPr lvl="0"/>
            <a:endParaRPr lang="zh-CN" altLang="en-US" noProof="0"/>
          </a:p>
        </p:txBody>
      </p:sp>
      <p:sp>
        <p:nvSpPr>
          <p:cNvPr id="5" name="备注占位符 4"/>
          <p:cNvSpPr>
            <a:spLocks noGrp="1"/>
          </p:cNvSpPr>
          <p:nvPr>
            <p:ph type="body" sz="quarter" idx="3"/>
          </p:nvPr>
        </p:nvSpPr>
        <p:spPr>
          <a:xfrm>
            <a:off x="685800" y="4724956"/>
            <a:ext cx="5486400" cy="4476274"/>
          </a:xfrm>
          <a:prstGeom prst="rect">
            <a:avLst/>
          </a:prstGeom>
        </p:spPr>
        <p:txBody>
          <a:bodyPr vert="horz" lIns="91759" tIns="45880" rIns="91759" bIns="4588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1" y="9448186"/>
            <a:ext cx="2971801" cy="497364"/>
          </a:xfrm>
          <a:prstGeom prst="rect">
            <a:avLst/>
          </a:prstGeom>
        </p:spPr>
        <p:txBody>
          <a:bodyPr vert="horz" lIns="91759" tIns="45880" rIns="91759" bIns="45880" rtlCol="0" anchor="b"/>
          <a:lstStyle>
            <a:lvl1pPr algn="l" defTabSz="1243330"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9448186"/>
            <a:ext cx="2971801" cy="497364"/>
          </a:xfrm>
          <a:prstGeom prst="rect">
            <a:avLst/>
          </a:prstGeom>
        </p:spPr>
        <p:txBody>
          <a:bodyPr vert="horz" lIns="91759" tIns="45880" rIns="91759" bIns="45880" rtlCol="0" anchor="b"/>
          <a:lstStyle>
            <a:lvl1pPr algn="r" defTabSz="1243330" fontAlgn="auto">
              <a:spcBef>
                <a:spcPts val="0"/>
              </a:spcBef>
              <a:spcAft>
                <a:spcPts val="0"/>
              </a:spcAft>
              <a:defRPr sz="1200">
                <a:latin typeface="+mn-lt"/>
                <a:ea typeface="+mn-ea"/>
              </a:defRPr>
            </a:lvl1pPr>
          </a:lstStyle>
          <a:p>
            <a:pPr>
              <a:defRPr/>
            </a:pPr>
            <a:fld id="{7A579D70-AA14-432C-817B-6620B2D85751}"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各位领导大家下午好，下面由我代表我们项目组对本次停车设施专项规划研究成果进行汇报</a:t>
            </a:r>
            <a:endParaRPr lang="zh-CN" altLang="en-US" dirty="0"/>
          </a:p>
        </p:txBody>
      </p:sp>
      <p:sp>
        <p:nvSpPr>
          <p:cNvPr id="4" name="灯片编号占位符 3"/>
          <p:cNvSpPr>
            <a:spLocks noGrp="1"/>
          </p:cNvSpPr>
          <p:nvPr>
            <p:ph type="sldNum" sz="quarter" idx="10"/>
          </p:nvPr>
        </p:nvSpPr>
        <p:spPr/>
        <p:txBody>
          <a:bodyPr/>
          <a:lstStyle/>
          <a:p>
            <a:pPr>
              <a:defRPr/>
            </a:pPr>
            <a:fld id="{7A579D70-AA14-432C-817B-6620B2D85751}" type="slidenum">
              <a:rPr lang="zh-CN" altLang="en-US" smtClean="0"/>
            </a:fld>
            <a:endParaRPr lang="zh-CN" altLang="en-US"/>
          </a:p>
        </p:txBody>
      </p:sp>
      <p:sp>
        <p:nvSpPr>
          <p:cNvPr id="5" name="日期占位符 4"/>
          <p:cNvSpPr>
            <a:spLocks noGrp="1"/>
          </p:cNvSpPr>
          <p:nvPr>
            <p:ph type="dt" idx="11"/>
          </p:nvPr>
        </p:nvSpPr>
        <p:spPr/>
        <p:txBody>
          <a:bodyPr/>
          <a:lstStyle/>
          <a:p>
            <a:pPr>
              <a:defRPr/>
            </a:pPr>
            <a:fld id="{2376CEB7-7172-45F6-ACBB-25AC144112B6}" type="datetime1">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本次汇报包括项目背景、现在分析、发展策略与预测、规划方案与停车管理保障以及近期行动计划</a:t>
            </a:r>
            <a:r>
              <a:rPr lang="en-US" altLang="zh-CN" dirty="0"/>
              <a:t>6</a:t>
            </a:r>
            <a:r>
              <a:rPr lang="zh-CN" altLang="en-US" dirty="0"/>
              <a:t>部分，首先来看项目背景</a:t>
            </a:r>
            <a:endParaRPr lang="zh-CN" altLang="en-US" dirty="0"/>
          </a:p>
        </p:txBody>
      </p:sp>
      <p:sp>
        <p:nvSpPr>
          <p:cNvPr id="4" name="灯片编号占位符 3"/>
          <p:cNvSpPr>
            <a:spLocks noGrp="1"/>
          </p:cNvSpPr>
          <p:nvPr>
            <p:ph type="sldNum" sz="quarter" idx="10"/>
          </p:nvPr>
        </p:nvSpPr>
        <p:spPr/>
        <p:txBody>
          <a:bodyPr/>
          <a:lstStyle/>
          <a:p>
            <a:pPr>
              <a:defRPr/>
            </a:pPr>
            <a:fld id="{7A579D70-AA14-432C-817B-6620B2D85751}" type="slidenum">
              <a:rPr lang="zh-CN" altLang="en-US" smtClean="0"/>
            </a:fld>
            <a:endParaRPr lang="zh-CN" altLang="en-US"/>
          </a:p>
        </p:txBody>
      </p:sp>
      <p:sp>
        <p:nvSpPr>
          <p:cNvPr id="5" name="日期占位符 4"/>
          <p:cNvSpPr>
            <a:spLocks noGrp="1"/>
          </p:cNvSpPr>
          <p:nvPr>
            <p:ph type="dt" idx="11"/>
          </p:nvPr>
        </p:nvSpPr>
        <p:spPr/>
        <p:txBody>
          <a:bodyPr/>
          <a:lstStyle/>
          <a:p>
            <a:pPr>
              <a:defRPr/>
            </a:pPr>
            <a:fld id="{3516CFCF-9331-4025-9A7D-4B51AA508F5A}" type="datetime1">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本次汇报包括项目背景、现在分析、发展策略与预测、规划方案与停车管理保障以及近期行动计划</a:t>
            </a:r>
            <a:r>
              <a:rPr lang="en-US" altLang="zh-CN" dirty="0"/>
              <a:t>6</a:t>
            </a:r>
            <a:r>
              <a:rPr lang="zh-CN" altLang="en-US" dirty="0"/>
              <a:t>部分，首先来看项目背景</a:t>
            </a:r>
            <a:endParaRPr lang="zh-CN" altLang="en-US" dirty="0"/>
          </a:p>
        </p:txBody>
      </p:sp>
      <p:sp>
        <p:nvSpPr>
          <p:cNvPr id="4" name="灯片编号占位符 3"/>
          <p:cNvSpPr>
            <a:spLocks noGrp="1"/>
          </p:cNvSpPr>
          <p:nvPr>
            <p:ph type="sldNum" sz="quarter" idx="10"/>
          </p:nvPr>
        </p:nvSpPr>
        <p:spPr/>
        <p:txBody>
          <a:bodyPr/>
          <a:lstStyle/>
          <a:p>
            <a:pPr>
              <a:defRPr/>
            </a:pPr>
            <a:fld id="{7A579D70-AA14-432C-817B-6620B2D85751}" type="slidenum">
              <a:rPr lang="zh-CN" altLang="en-US" smtClean="0"/>
            </a:fld>
            <a:endParaRPr lang="zh-CN" altLang="en-US"/>
          </a:p>
        </p:txBody>
      </p:sp>
      <p:sp>
        <p:nvSpPr>
          <p:cNvPr id="5" name="日期占位符 4"/>
          <p:cNvSpPr>
            <a:spLocks noGrp="1"/>
          </p:cNvSpPr>
          <p:nvPr>
            <p:ph type="dt" idx="11"/>
          </p:nvPr>
        </p:nvSpPr>
        <p:spPr/>
        <p:txBody>
          <a:bodyPr/>
          <a:lstStyle/>
          <a:p>
            <a:pPr>
              <a:defRPr/>
            </a:pPr>
            <a:fld id="{3516CFCF-9331-4025-9A7D-4B51AA508F5A}" type="datetime1">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本次汇报包括项目背景、现在分析、发展策略与预测、规划方案与停车管理保障以及近期行动计划</a:t>
            </a:r>
            <a:r>
              <a:rPr lang="en-US" altLang="zh-CN" dirty="0"/>
              <a:t>6</a:t>
            </a:r>
            <a:r>
              <a:rPr lang="zh-CN" altLang="en-US" dirty="0"/>
              <a:t>部分，首先来看项目背景</a:t>
            </a:r>
            <a:endParaRPr lang="zh-CN" altLang="en-US" dirty="0"/>
          </a:p>
        </p:txBody>
      </p:sp>
      <p:sp>
        <p:nvSpPr>
          <p:cNvPr id="4" name="灯片编号占位符 3"/>
          <p:cNvSpPr>
            <a:spLocks noGrp="1"/>
          </p:cNvSpPr>
          <p:nvPr>
            <p:ph type="sldNum" sz="quarter" idx="10"/>
          </p:nvPr>
        </p:nvSpPr>
        <p:spPr/>
        <p:txBody>
          <a:bodyPr/>
          <a:lstStyle/>
          <a:p>
            <a:pPr>
              <a:defRPr/>
            </a:pPr>
            <a:fld id="{7A579D70-AA14-432C-817B-6620B2D85751}" type="slidenum">
              <a:rPr lang="zh-CN" altLang="en-US" smtClean="0"/>
            </a:fld>
            <a:endParaRPr lang="zh-CN" altLang="en-US"/>
          </a:p>
        </p:txBody>
      </p:sp>
      <p:sp>
        <p:nvSpPr>
          <p:cNvPr id="5" name="日期占位符 4"/>
          <p:cNvSpPr>
            <a:spLocks noGrp="1"/>
          </p:cNvSpPr>
          <p:nvPr>
            <p:ph type="dt" idx="11"/>
          </p:nvPr>
        </p:nvSpPr>
        <p:spPr/>
        <p:txBody>
          <a:bodyPr/>
          <a:lstStyle/>
          <a:p>
            <a:pPr>
              <a:defRPr/>
            </a:pPr>
            <a:fld id="{3516CFCF-9331-4025-9A7D-4B51AA508F5A}" type="datetime1">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en-US" altLang="zh-CN" dirty="0"/>
              <a:t>2473=2179+294</a:t>
            </a:r>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本次汇报包括项目背景、现在分析、发展策略与预测、规划方案与停车管理保障以及近期行动计划</a:t>
            </a:r>
            <a:r>
              <a:rPr lang="en-US" altLang="zh-CN" dirty="0"/>
              <a:t>6</a:t>
            </a:r>
            <a:r>
              <a:rPr lang="zh-CN" altLang="en-US" dirty="0"/>
              <a:t>部分，首先来看项目背景</a:t>
            </a:r>
            <a:endParaRPr lang="zh-CN" altLang="en-US" dirty="0"/>
          </a:p>
        </p:txBody>
      </p:sp>
      <p:sp>
        <p:nvSpPr>
          <p:cNvPr id="4" name="灯片编号占位符 3"/>
          <p:cNvSpPr>
            <a:spLocks noGrp="1"/>
          </p:cNvSpPr>
          <p:nvPr>
            <p:ph type="sldNum" sz="quarter" idx="10"/>
          </p:nvPr>
        </p:nvSpPr>
        <p:spPr/>
        <p:txBody>
          <a:bodyPr/>
          <a:lstStyle/>
          <a:p>
            <a:pPr>
              <a:defRPr/>
            </a:pPr>
            <a:fld id="{7A579D70-AA14-432C-817B-6620B2D85751}" type="slidenum">
              <a:rPr lang="zh-CN" altLang="en-US" smtClean="0"/>
            </a:fld>
            <a:endParaRPr lang="zh-CN" altLang="en-US"/>
          </a:p>
        </p:txBody>
      </p:sp>
      <p:sp>
        <p:nvSpPr>
          <p:cNvPr id="5" name="日期占位符 4"/>
          <p:cNvSpPr>
            <a:spLocks noGrp="1"/>
          </p:cNvSpPr>
          <p:nvPr>
            <p:ph type="dt" idx="11"/>
          </p:nvPr>
        </p:nvSpPr>
        <p:spPr/>
        <p:txBody>
          <a:bodyPr/>
          <a:lstStyle/>
          <a:p>
            <a:pPr>
              <a:defRPr/>
            </a:pPr>
            <a:fld id="{3516CFCF-9331-4025-9A7D-4B51AA508F5A}" type="datetime1">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7A579D70-AA14-432C-817B-6620B2D8575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本次汇报包括项目背景、现在分析、发展策略与预测、规划方案与停车管理保障以及近期行动计划</a:t>
            </a:r>
            <a:r>
              <a:rPr lang="en-US" altLang="zh-CN" dirty="0"/>
              <a:t>6</a:t>
            </a:r>
            <a:r>
              <a:rPr lang="zh-CN" altLang="en-US" dirty="0"/>
              <a:t>部分，首先来看项目背景</a:t>
            </a:r>
            <a:endParaRPr lang="zh-CN" altLang="en-US" dirty="0"/>
          </a:p>
        </p:txBody>
      </p:sp>
      <p:sp>
        <p:nvSpPr>
          <p:cNvPr id="4" name="灯片编号占位符 3"/>
          <p:cNvSpPr>
            <a:spLocks noGrp="1"/>
          </p:cNvSpPr>
          <p:nvPr>
            <p:ph type="sldNum" sz="quarter" idx="10"/>
          </p:nvPr>
        </p:nvSpPr>
        <p:spPr/>
        <p:txBody>
          <a:bodyPr/>
          <a:lstStyle/>
          <a:p>
            <a:pPr>
              <a:defRPr/>
            </a:pPr>
            <a:fld id="{7A579D70-AA14-432C-817B-6620B2D85751}" type="slidenum">
              <a:rPr lang="zh-CN" altLang="en-US" smtClean="0"/>
            </a:fld>
            <a:endParaRPr lang="zh-CN" altLang="en-US"/>
          </a:p>
        </p:txBody>
      </p:sp>
      <p:sp>
        <p:nvSpPr>
          <p:cNvPr id="5" name="日期占位符 4"/>
          <p:cNvSpPr>
            <a:spLocks noGrp="1"/>
          </p:cNvSpPr>
          <p:nvPr>
            <p:ph type="dt" idx="11"/>
          </p:nvPr>
        </p:nvSpPr>
        <p:spPr/>
        <p:txBody>
          <a:bodyPr/>
          <a:lstStyle/>
          <a:p>
            <a:pPr>
              <a:defRPr/>
            </a:pPr>
            <a:fld id="{3516CFCF-9331-4025-9A7D-4B51AA508F5A}" type="datetime1">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image" Target="../media/image1.png"/><Relationship Id="rId3" Type="http://schemas.openxmlformats.org/officeDocument/2006/relationships/oleObject" Target="../embeddings/oleObject1.bin"/><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graphicFrame>
        <p:nvGraphicFramePr>
          <p:cNvPr id="4" name="对象 2" hidden="1"/>
          <p:cNvGraphicFramePr>
            <a:graphicFrameLocks noChangeAspect="1"/>
          </p:cNvGraphicFramePr>
          <p:nvPr>
            <p:custDataLst>
              <p:tags r:id="rId2"/>
            </p:custDataLst>
          </p:nvPr>
        </p:nvGraphicFramePr>
        <p:xfrm>
          <a:off x="2224" y="2536"/>
          <a:ext cx="2222" cy="2480"/>
        </p:xfrm>
        <a:graphic>
          <a:graphicData uri="http://schemas.openxmlformats.org/presentationml/2006/ole">
            <mc:AlternateContent xmlns:mc="http://schemas.openxmlformats.org/markup-compatibility/2006">
              <mc:Choice xmlns:v="urn:schemas-microsoft-com:vml" Requires="v">
                <p:oleObj spid="_x0000_s0" name="think-cell Slide" r:id="rId3" imgW="9525" imgH="9525" progId="">
                  <p:embed/>
                </p:oleObj>
              </mc:Choice>
              <mc:Fallback>
                <p:oleObj name="think-cell Slide" r:id="rId3" imgW="9525" imgH="9525" progId="">
                  <p:embed/>
                  <p:pic>
                    <p:nvPicPr>
                      <p:cNvPr id="0"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4" y="2536"/>
                        <a:ext cx="2222" cy="24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5" name="直接连接符 4"/>
          <p:cNvCxnSpPr/>
          <p:nvPr/>
        </p:nvCxnSpPr>
        <p:spPr>
          <a:xfrm>
            <a:off x="6" y="1039653"/>
            <a:ext cx="15074908" cy="0"/>
          </a:xfrm>
          <a:prstGeom prst="lin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cxnSp>
      <p:sp>
        <p:nvSpPr>
          <p:cNvPr id="9" name="矩形 8"/>
          <p:cNvSpPr/>
          <p:nvPr userDrawn="1"/>
        </p:nvSpPr>
        <p:spPr>
          <a:xfrm>
            <a:off x="42" y="28"/>
            <a:ext cx="1146587" cy="1039653"/>
          </a:xfrm>
          <a:prstGeom prst="rect">
            <a:avLst/>
          </a:prstGeom>
          <a:solidFill>
            <a:schemeClr val="accent6">
              <a:lumMod val="40000"/>
              <a:lumOff val="60000"/>
            </a:schemeClr>
          </a:solidFill>
          <a:ln w="25400" cap="flat" cmpd="sng" algn="ctr">
            <a:noFill/>
            <a:prstDash val="solid"/>
          </a:ln>
          <a:effectLst/>
        </p:spPr>
        <p:txBody>
          <a:bodyPr lIns="104448" tIns="52222" rIns="104448" bIns="52222" anchor="ctr"/>
          <a:lstStyle/>
          <a:p>
            <a:pPr marL="0" marR="0" lvl="0" indent="0" algn="ctr" defTabSz="1395730" eaLnBrk="0" fontAlgn="auto" latinLnBrk="0" hangingPunct="0">
              <a:lnSpc>
                <a:spcPct val="100000"/>
              </a:lnSpc>
              <a:spcBef>
                <a:spcPts val="0"/>
              </a:spcBef>
              <a:spcAft>
                <a:spcPts val="0"/>
              </a:spcAft>
              <a:buClrTx/>
              <a:buSzTx/>
              <a:buFontTx/>
              <a:buNone/>
              <a:defRPr/>
            </a:pPr>
            <a:endParaRPr kumimoji="0" lang="zh-CN" altLang="en-US" sz="1030" b="1"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cxnSp>
        <p:nvCxnSpPr>
          <p:cNvPr id="10" name="直接连接符 9"/>
          <p:cNvCxnSpPr/>
          <p:nvPr userDrawn="1"/>
        </p:nvCxnSpPr>
        <p:spPr>
          <a:xfrm>
            <a:off x="6" y="1039653"/>
            <a:ext cx="15119344" cy="0"/>
          </a:xfrm>
          <a:prstGeom prst="line">
            <a:avLst/>
          </a:prstGeom>
          <a:ln w="25400">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矩形 1"/>
          <p:cNvSpPr/>
          <p:nvPr userDrawn="1"/>
        </p:nvSpPr>
        <p:spPr>
          <a:xfrm>
            <a:off x="42" y="28"/>
            <a:ext cx="1146587" cy="1039653"/>
          </a:xfrm>
          <a:prstGeom prst="rect">
            <a:avLst/>
          </a:prstGeom>
          <a:solidFill>
            <a:schemeClr val="accent6">
              <a:lumMod val="40000"/>
              <a:lumOff val="60000"/>
            </a:schemeClr>
          </a:solidFill>
          <a:ln w="25400" cap="flat" cmpd="sng" algn="ctr">
            <a:noFill/>
            <a:prstDash val="solid"/>
          </a:ln>
          <a:effectLst/>
        </p:spPr>
        <p:txBody>
          <a:bodyPr lIns="104448" tIns="52222" rIns="104448" bIns="52222" anchor="ctr"/>
          <a:lstStyle/>
          <a:p>
            <a:pPr marL="0" marR="0" lvl="0" indent="0" algn="ctr" defTabSz="1395730" eaLnBrk="0" fontAlgn="auto" latinLnBrk="0" hangingPunct="0">
              <a:lnSpc>
                <a:spcPct val="100000"/>
              </a:lnSpc>
              <a:spcBef>
                <a:spcPts val="0"/>
              </a:spcBef>
              <a:spcAft>
                <a:spcPts val="0"/>
              </a:spcAft>
              <a:buClrTx/>
              <a:buSzTx/>
              <a:buFontTx/>
              <a:buNone/>
              <a:defRPr/>
            </a:pPr>
            <a:endParaRPr kumimoji="0" lang="zh-CN" altLang="en-US" sz="1030" b="1"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cxnSp>
        <p:nvCxnSpPr>
          <p:cNvPr id="3" name="直接连接符 2"/>
          <p:cNvCxnSpPr/>
          <p:nvPr userDrawn="1"/>
        </p:nvCxnSpPr>
        <p:spPr>
          <a:xfrm>
            <a:off x="6" y="1039653"/>
            <a:ext cx="15119344" cy="0"/>
          </a:xfrm>
          <a:prstGeom prst="line">
            <a:avLst/>
          </a:prstGeom>
          <a:ln w="25400">
            <a:solidFill>
              <a:schemeClr val="accent6">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039813" y="569913"/>
            <a:ext cx="13039725" cy="2065337"/>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p:txBody>
          <a:bodyPr/>
          <a:lstStyle>
            <a:lvl1pPr>
              <a:defRPr/>
            </a:lvl1pPr>
          </a:lstStyle>
          <a:p>
            <a:pPr>
              <a:defRPr/>
            </a:pPr>
            <a:endParaRPr lang="zh-CN" altLang="en-US" sz="1795">
              <a:solidFill>
                <a:srgbClr val="000000"/>
              </a:solidFill>
            </a:endParaRPr>
          </a:p>
        </p:txBody>
      </p:sp>
      <p:sp>
        <p:nvSpPr>
          <p:cNvPr id="3" name="页脚占位符 3"/>
          <p:cNvSpPr>
            <a:spLocks noGrp="1" noChangeArrowheads="1"/>
          </p:cNvSpPr>
          <p:nvPr>
            <p:ph type="ftr" sz="quarter" idx="11"/>
          </p:nvPr>
        </p:nvSpPr>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p:txBody>
          <a:bodyPr/>
          <a:lstStyle>
            <a:lvl1pPr>
              <a:defRPr/>
            </a:lvl1pPr>
          </a:lstStyle>
          <a:p>
            <a:fld id="{3AE64A75-F484-4FED-BD2F-324104440599}" type="slidenum">
              <a:rPr lang="zh-CN" altLang="en-US" smtClean="0"/>
            </a:fld>
            <a:endParaRPr lang="zh-CN" altLang="en-US"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6972822" y="10353259"/>
            <a:ext cx="1173707" cy="338554"/>
          </a:xfrm>
          <a:prstGeom prst="rect">
            <a:avLst/>
          </a:prstGeom>
          <a:noFill/>
        </p:spPr>
        <p:txBody>
          <a:bodyPr wrap="square" rtlCol="0">
            <a:spAutoFit/>
          </a:bodyPr>
          <a:lstStyle/>
          <a:p>
            <a:pPr algn="ctr"/>
            <a:fld id="{9B10B10D-0001-4E84-A152-DC32B79593EB}" type="slidenum">
              <a:rPr lang="zh-CN" altLang="en-US" sz="1600" b="1" smtClean="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rPr>
            </a:fld>
            <a:endParaRPr lang="zh-CN" altLang="en-US" sz="1600" b="1" dirty="0">
              <a:solidFill>
                <a:schemeClr val="bg1">
                  <a:lumMod val="6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1475105" rtl="0" eaLnBrk="1" latinLnBrk="0" hangingPunct="1">
        <a:spcBef>
          <a:spcPct val="0"/>
        </a:spcBef>
        <a:buNone/>
        <a:defRPr sz="7100" kern="1200">
          <a:solidFill>
            <a:schemeClr val="tx1"/>
          </a:solidFill>
          <a:latin typeface="+mj-lt"/>
          <a:ea typeface="+mj-ea"/>
          <a:cs typeface="+mj-cs"/>
        </a:defRPr>
      </a:lvl1pPr>
    </p:titleStyle>
    <p:bodyStyle>
      <a:lvl1pPr marL="553085" indent="-553085" algn="l" defTabSz="1475105" rtl="0" eaLnBrk="1" latinLnBrk="0" hangingPunct="1">
        <a:spcBef>
          <a:spcPct val="20000"/>
        </a:spcBef>
        <a:buFont typeface="Arial" panose="020B0604020202020204" pitchFamily="34" charset="0"/>
        <a:buChar char="•"/>
        <a:defRPr sz="5200" kern="1200">
          <a:solidFill>
            <a:schemeClr val="tx1"/>
          </a:solidFill>
          <a:latin typeface="+mn-lt"/>
          <a:ea typeface="+mn-ea"/>
          <a:cs typeface="+mn-cs"/>
        </a:defRPr>
      </a:lvl1pPr>
      <a:lvl2pPr marL="1198245" indent="-461010" algn="l" defTabSz="1475105" rtl="0" eaLnBrk="1" latinLnBrk="0" hangingPunct="1">
        <a:spcBef>
          <a:spcPct val="20000"/>
        </a:spcBef>
        <a:buFont typeface="Arial" panose="020B0604020202020204" pitchFamily="34" charset="0"/>
        <a:buChar char="–"/>
        <a:defRPr sz="4500" kern="1200">
          <a:solidFill>
            <a:schemeClr val="tx1"/>
          </a:solidFill>
          <a:latin typeface="+mn-lt"/>
          <a:ea typeface="+mn-ea"/>
          <a:cs typeface="+mn-cs"/>
        </a:defRPr>
      </a:lvl2pPr>
      <a:lvl3pPr marL="1843405" indent="-368935" algn="l" defTabSz="1475105" rtl="0" eaLnBrk="1" latinLnBrk="0" hangingPunct="1">
        <a:spcBef>
          <a:spcPct val="20000"/>
        </a:spcBef>
        <a:buFont typeface="Arial" panose="020B0604020202020204" pitchFamily="34" charset="0"/>
        <a:buChar char="•"/>
        <a:defRPr sz="3900" kern="1200">
          <a:solidFill>
            <a:schemeClr val="tx1"/>
          </a:solidFill>
          <a:latin typeface="+mn-lt"/>
          <a:ea typeface="+mn-ea"/>
          <a:cs typeface="+mn-cs"/>
        </a:defRPr>
      </a:lvl3pPr>
      <a:lvl4pPr marL="2581275" indent="-368935" algn="l" defTabSz="147510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4pPr>
      <a:lvl5pPr marL="3318510" indent="-368935" algn="l" defTabSz="147510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5pPr>
      <a:lvl6pPr marL="4055745" indent="-368935" algn="l" defTabSz="147510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6pPr>
      <a:lvl7pPr marL="4792980" indent="-368935" algn="l" defTabSz="147510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7pPr>
      <a:lvl8pPr marL="5530850" indent="-368935" algn="l" defTabSz="147510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8pPr>
      <a:lvl9pPr marL="6268085" indent="-368935" algn="l" defTabSz="147510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9pPr>
    </p:bodyStyle>
    <p:otherStyle>
      <a:defPPr>
        <a:defRPr lang="zh-CN"/>
      </a:defPPr>
      <a:lvl1pPr marL="0" algn="l" defTabSz="1475105" rtl="0" eaLnBrk="1" latinLnBrk="0" hangingPunct="1">
        <a:defRPr sz="2900" kern="1200">
          <a:solidFill>
            <a:schemeClr val="tx1"/>
          </a:solidFill>
          <a:latin typeface="+mn-lt"/>
          <a:ea typeface="+mn-ea"/>
          <a:cs typeface="+mn-cs"/>
        </a:defRPr>
      </a:lvl1pPr>
      <a:lvl2pPr marL="737235" algn="l" defTabSz="1475105" rtl="0" eaLnBrk="1" latinLnBrk="0" hangingPunct="1">
        <a:defRPr sz="2900" kern="1200">
          <a:solidFill>
            <a:schemeClr val="tx1"/>
          </a:solidFill>
          <a:latin typeface="+mn-lt"/>
          <a:ea typeface="+mn-ea"/>
          <a:cs typeface="+mn-cs"/>
        </a:defRPr>
      </a:lvl2pPr>
      <a:lvl3pPr marL="1475105" algn="l" defTabSz="1475105" rtl="0" eaLnBrk="1" latinLnBrk="0" hangingPunct="1">
        <a:defRPr sz="2900" kern="1200">
          <a:solidFill>
            <a:schemeClr val="tx1"/>
          </a:solidFill>
          <a:latin typeface="+mn-lt"/>
          <a:ea typeface="+mn-ea"/>
          <a:cs typeface="+mn-cs"/>
        </a:defRPr>
      </a:lvl3pPr>
      <a:lvl4pPr marL="2212340" algn="l" defTabSz="1475105" rtl="0" eaLnBrk="1" latinLnBrk="0" hangingPunct="1">
        <a:defRPr sz="2900" kern="1200">
          <a:solidFill>
            <a:schemeClr val="tx1"/>
          </a:solidFill>
          <a:latin typeface="+mn-lt"/>
          <a:ea typeface="+mn-ea"/>
          <a:cs typeface="+mn-cs"/>
        </a:defRPr>
      </a:lvl4pPr>
      <a:lvl5pPr marL="2949575" algn="l" defTabSz="1475105" rtl="0" eaLnBrk="1" latinLnBrk="0" hangingPunct="1">
        <a:defRPr sz="2900" kern="1200">
          <a:solidFill>
            <a:schemeClr val="tx1"/>
          </a:solidFill>
          <a:latin typeface="+mn-lt"/>
          <a:ea typeface="+mn-ea"/>
          <a:cs typeface="+mn-cs"/>
        </a:defRPr>
      </a:lvl5pPr>
      <a:lvl6pPr marL="3686810" algn="l" defTabSz="1475105" rtl="0" eaLnBrk="1" latinLnBrk="0" hangingPunct="1">
        <a:defRPr sz="2900" kern="1200">
          <a:solidFill>
            <a:schemeClr val="tx1"/>
          </a:solidFill>
          <a:latin typeface="+mn-lt"/>
          <a:ea typeface="+mn-ea"/>
          <a:cs typeface="+mn-cs"/>
        </a:defRPr>
      </a:lvl6pPr>
      <a:lvl7pPr marL="4424680" algn="l" defTabSz="1475105" rtl="0" eaLnBrk="1" latinLnBrk="0" hangingPunct="1">
        <a:defRPr sz="2900" kern="1200">
          <a:solidFill>
            <a:schemeClr val="tx1"/>
          </a:solidFill>
          <a:latin typeface="+mn-lt"/>
          <a:ea typeface="+mn-ea"/>
          <a:cs typeface="+mn-cs"/>
        </a:defRPr>
      </a:lvl7pPr>
      <a:lvl8pPr marL="5161915" algn="l" defTabSz="1475105" rtl="0" eaLnBrk="1" latinLnBrk="0" hangingPunct="1">
        <a:defRPr sz="2900" kern="1200">
          <a:solidFill>
            <a:schemeClr val="tx1"/>
          </a:solidFill>
          <a:latin typeface="+mn-lt"/>
          <a:ea typeface="+mn-ea"/>
          <a:cs typeface="+mn-cs"/>
        </a:defRPr>
      </a:lvl8pPr>
      <a:lvl9pPr marL="5899150" algn="l" defTabSz="1475105" rtl="0" eaLnBrk="1" latinLnBrk="0" hangingPunct="1">
        <a:defRPr sz="2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chart" Target="../charts/chart1.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23.wdp"/><Relationship Id="rId1" Type="http://schemas.openxmlformats.org/officeDocument/2006/relationships/image" Target="../media/image22.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4.jpeg"/><Relationship Id="rId1"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0.png"/><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image" Target="../media/image33.png"/><Relationship Id="rId1" Type="http://schemas.openxmlformats.org/officeDocument/2006/relationships/image" Target="../media/image35.png"/></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17.xml.rels><?xml version="1.0" encoding="UTF-8" standalone="yes"?>
<Relationships xmlns="http://schemas.openxmlformats.org/package/2006/relationships"><Relationship Id="rId9" Type="http://schemas.openxmlformats.org/officeDocument/2006/relationships/image" Target="../media/image51.png"/><Relationship Id="rId8" Type="http://schemas.openxmlformats.org/officeDocument/2006/relationships/image" Target="../media/image50.png"/><Relationship Id="rId7" Type="http://schemas.openxmlformats.org/officeDocument/2006/relationships/image" Target="../media/image49.png"/><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42.png"/><Relationship Id="rId14" Type="http://schemas.openxmlformats.org/officeDocument/2006/relationships/slideLayout" Target="../slideLayouts/slideLayout1.xml"/><Relationship Id="rId13" Type="http://schemas.openxmlformats.org/officeDocument/2006/relationships/image" Target="../media/image55.png"/><Relationship Id="rId12" Type="http://schemas.openxmlformats.org/officeDocument/2006/relationships/image" Target="../media/image54.png"/><Relationship Id="rId11" Type="http://schemas.openxmlformats.org/officeDocument/2006/relationships/image" Target="../media/image53.png"/><Relationship Id="rId10" Type="http://schemas.openxmlformats.org/officeDocument/2006/relationships/image" Target="../media/image52.png"/><Relationship Id="rId1" Type="http://schemas.openxmlformats.org/officeDocument/2006/relationships/image" Target="../media/image41.png"/></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3.png"/><Relationship Id="rId1" Type="http://schemas.openxmlformats.org/officeDocument/2006/relationships/image" Target="../media/image6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4.pn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 Id="rId3" Type="http://schemas.openxmlformats.org/officeDocument/2006/relationships/image" Target="../media/image46.png"/><Relationship Id="rId2" Type="http://schemas.openxmlformats.org/officeDocument/2006/relationships/image" Target="../media/image65.png"/><Relationship Id="rId1"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0.png"/><Relationship Id="rId1"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1.png"/><Relationship Id="rId1"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3.png"/><Relationship Id="rId1" Type="http://schemas.openxmlformats.org/officeDocument/2006/relationships/image" Target="../media/image7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5.jpeg"/><Relationship Id="rId1" Type="http://schemas.openxmlformats.org/officeDocument/2006/relationships/image" Target="../media/image74.jpe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image" Target="../media/image76.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23.wdp"/><Relationship Id="rId2" Type="http://schemas.openxmlformats.org/officeDocument/2006/relationships/image" Target="../media/image22.png"/><Relationship Id="rId1" Type="http://schemas.openxmlformats.org/officeDocument/2006/relationships/image" Target="../media/image81.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microsoft.com/office/2007/relationships/hdphoto" Target="../media/image23.wdp"/><Relationship Id="rId2" Type="http://schemas.openxmlformats.org/officeDocument/2006/relationships/image" Target="../media/image22.png"/><Relationship Id="rId1" Type="http://schemas.openxmlformats.org/officeDocument/2006/relationships/image" Target="../media/image82.png"/></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89.png"/><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image" Target="../media/image83.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image" Target="../media/image90.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7.png"/><Relationship Id="rId1" Type="http://schemas.openxmlformats.org/officeDocument/2006/relationships/image" Target="../media/image96.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image" Target="../media/image98.png"/></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image" Target="../media/image101.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23.wdp"/><Relationship Id="rId2" Type="http://schemas.openxmlformats.org/officeDocument/2006/relationships/image" Target="../media/image22.png"/><Relationship Id="rId1" Type="http://schemas.openxmlformats.org/officeDocument/2006/relationships/image" Target="../media/image81.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4.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5.pn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7.png"/><Relationship Id="rId2" Type="http://schemas.openxmlformats.org/officeDocument/2006/relationships/image" Target="../media/image105.png"/><Relationship Id="rId1" Type="http://schemas.openxmlformats.org/officeDocument/2006/relationships/image" Target="../media/image106.pn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9.png"/><Relationship Id="rId2" Type="http://schemas.openxmlformats.org/officeDocument/2006/relationships/image" Target="../media/image105.png"/><Relationship Id="rId1" Type="http://schemas.openxmlformats.org/officeDocument/2006/relationships/image" Target="../media/image108.pn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image" Target="../media/image110.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3.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5.png"/><Relationship Id="rId1" Type="http://schemas.openxmlformats.org/officeDocument/2006/relationships/image" Target="../media/image114.png"/></Relationships>
</file>

<file path=ppt/slides/_rels/slide4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image" Target="../media/image116.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image" Target="../media/image122.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25.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127.png"/><Relationship Id="rId1" Type="http://schemas.openxmlformats.org/officeDocument/2006/relationships/image" Target="../media/image126.pn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127.png"/><Relationship Id="rId1" Type="http://schemas.openxmlformats.org/officeDocument/2006/relationships/image" Target="../media/image126.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129.png"/><Relationship Id="rId1" Type="http://schemas.openxmlformats.org/officeDocument/2006/relationships/image" Target="../media/image128.png"/></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129.png"/><Relationship Id="rId1" Type="http://schemas.openxmlformats.org/officeDocument/2006/relationships/image" Target="../media/image128.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129.png"/><Relationship Id="rId1" Type="http://schemas.openxmlformats.org/officeDocument/2006/relationships/image" Target="../media/image12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image" Target="../media/image130.png"/></Relationships>
</file>

<file path=ppt/slides/_rels/slide5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image" Target="../media/image133.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7.png"/><Relationship Id="rId1" Type="http://schemas.openxmlformats.org/officeDocument/2006/relationships/image" Target="../media/image136.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lum bright="70000" contrast="-70000"/>
          </a:blip>
          <a:stretch>
            <a:fillRect/>
          </a:stretch>
        </p:blipFill>
        <p:spPr>
          <a:xfrm>
            <a:off x="-459185" y="-1"/>
            <a:ext cx="16037720" cy="10691813"/>
          </a:xfrm>
          <a:prstGeom prst="rect">
            <a:avLst/>
          </a:prstGeom>
        </p:spPr>
      </p:pic>
      <p:sp>
        <p:nvSpPr>
          <p:cNvPr id="12290" name="Text Box 6"/>
          <p:cNvSpPr txBox="1">
            <a:spLocks noChangeArrowheads="1"/>
          </p:cNvSpPr>
          <p:nvPr/>
        </p:nvSpPr>
        <p:spPr bwMode="auto">
          <a:xfrm>
            <a:off x="8978720" y="9128681"/>
            <a:ext cx="5640434" cy="1193596"/>
          </a:xfrm>
          <a:prstGeom prst="rect">
            <a:avLst/>
          </a:prstGeom>
          <a:noFill/>
          <a:ln w="9525">
            <a:noFill/>
            <a:miter lim="800000"/>
          </a:ln>
        </p:spPr>
        <p:txBody>
          <a:bodyPr wrap="square">
            <a:spAutoFit/>
          </a:bodyPr>
          <a:lstStyle/>
          <a:p>
            <a:pPr algn="ctr">
              <a:lnSpc>
                <a:spcPct val="125000"/>
              </a:lnSpc>
            </a:pPr>
            <a:r>
              <a:rPr lang="zh-CN" altLang="en-US" sz="2000" b="1" dirty="0">
                <a:latin typeface="黑体" panose="02010609060101010101" pitchFamily="49" charset="-122"/>
                <a:ea typeface="黑体" panose="02010609060101010101" pitchFamily="49" charset="-122"/>
              </a:rPr>
              <a:t>句容市城市管理局</a:t>
            </a:r>
            <a:endParaRPr lang="en-US" altLang="zh-CN" sz="2000" b="1" dirty="0">
              <a:latin typeface="黑体" panose="02010609060101010101" pitchFamily="49" charset="-122"/>
              <a:ea typeface="黑体" panose="02010609060101010101" pitchFamily="49" charset="-122"/>
            </a:endParaRPr>
          </a:p>
          <a:p>
            <a:pPr algn="ctr">
              <a:lnSpc>
                <a:spcPct val="125000"/>
              </a:lnSpc>
            </a:pPr>
            <a:r>
              <a:rPr lang="zh-CN" altLang="en-US" sz="2000" b="1" dirty="0">
                <a:latin typeface="黑体" panose="02010609060101010101" pitchFamily="49" charset="-122"/>
                <a:ea typeface="黑体" panose="02010609060101010101" pitchFamily="49" charset="-122"/>
              </a:rPr>
              <a:t>江苏自然空间规划设计有限公司</a:t>
            </a:r>
            <a:endParaRPr lang="en-US" altLang="zh-CN" sz="2000" b="1" dirty="0">
              <a:latin typeface="黑体" panose="02010609060101010101" pitchFamily="49" charset="-122"/>
              <a:ea typeface="黑体" panose="02010609060101010101" pitchFamily="49" charset="-122"/>
            </a:endParaRPr>
          </a:p>
          <a:p>
            <a:pPr algn="ctr">
              <a:lnSpc>
                <a:spcPct val="125000"/>
              </a:lnSpc>
            </a:pPr>
            <a:r>
              <a:rPr lang="en-US" altLang="zh-CN" sz="2000" b="1" dirty="0">
                <a:latin typeface="黑体" panose="02010609060101010101" pitchFamily="49" charset="-122"/>
                <a:ea typeface="黑体" panose="02010609060101010101" pitchFamily="49" charset="-122"/>
              </a:rPr>
              <a:t>2026</a:t>
            </a:r>
            <a:r>
              <a:rPr lang="zh-CN" altLang="en-US" sz="2000" b="1" dirty="0">
                <a:latin typeface="黑体" panose="02010609060101010101" pitchFamily="49" charset="-122"/>
                <a:ea typeface="黑体" panose="02010609060101010101" pitchFamily="49" charset="-122"/>
              </a:rPr>
              <a:t>年</a:t>
            </a:r>
            <a:r>
              <a:rPr lang="en-US" altLang="zh-CN" sz="2000" b="1" dirty="0">
                <a:latin typeface="黑体" panose="02010609060101010101" pitchFamily="49" charset="-122"/>
                <a:ea typeface="黑体" panose="02010609060101010101" pitchFamily="49" charset="-122"/>
              </a:rPr>
              <a:t>8</a:t>
            </a:r>
            <a:r>
              <a:rPr lang="zh-CN" altLang="en-US" sz="2000" b="1" dirty="0">
                <a:latin typeface="黑体" panose="02010609060101010101" pitchFamily="49" charset="-122"/>
                <a:ea typeface="黑体" panose="02010609060101010101" pitchFamily="49" charset="-122"/>
              </a:rPr>
              <a:t>月</a:t>
            </a:r>
            <a:endParaRPr lang="zh-CN" altLang="en-US" sz="2000" b="1" dirty="0">
              <a:latin typeface="黑体" panose="02010609060101010101" pitchFamily="49" charset="-122"/>
              <a:ea typeface="黑体" panose="02010609060101010101" pitchFamily="49" charset="-122"/>
            </a:endParaRPr>
          </a:p>
        </p:txBody>
      </p:sp>
      <p:sp>
        <p:nvSpPr>
          <p:cNvPr id="2" name="矩形 1"/>
          <p:cNvSpPr/>
          <p:nvPr/>
        </p:nvSpPr>
        <p:spPr>
          <a:xfrm>
            <a:off x="1564457" y="3753615"/>
            <a:ext cx="11990436" cy="2123658"/>
          </a:xfrm>
          <a:prstGeom prst="rect">
            <a:avLst/>
          </a:prstGeom>
        </p:spPr>
        <p:txBody>
          <a:bodyPr wrap="square">
            <a:spAutoFit/>
          </a:bodyPr>
          <a:lstStyle/>
          <a:p>
            <a:pPr algn="r" defTabSz="1238885">
              <a:defRPr/>
            </a:pPr>
            <a:r>
              <a:rPr lang="zh-CN" altLang="en-US" sz="6600" dirty="0">
                <a:solidFill>
                  <a:schemeClr val="accent3">
                    <a:lumMod val="50000"/>
                  </a:schemeClr>
                </a:solidFill>
                <a:latin typeface="华文行楷" panose="02010800040101010101" pitchFamily="2" charset="-122"/>
                <a:ea typeface="华文行楷" panose="02010800040101010101" pitchFamily="2" charset="-122"/>
                <a:cs typeface="经典行书简" panose="02010609010101010101" pitchFamily="49" charset="-122"/>
                <a:sym typeface="黑体" panose="02010609060101010101" pitchFamily="49" charset="-122"/>
              </a:rPr>
              <a:t>句容市城市停车设施专项规划</a:t>
            </a:r>
            <a:endParaRPr lang="en-US" altLang="zh-CN" sz="6600" dirty="0">
              <a:solidFill>
                <a:schemeClr val="accent3">
                  <a:lumMod val="50000"/>
                </a:schemeClr>
              </a:solidFill>
              <a:latin typeface="华文行楷" panose="02010800040101010101" pitchFamily="2" charset="-122"/>
              <a:ea typeface="华文行楷" panose="02010800040101010101" pitchFamily="2" charset="-122"/>
              <a:cs typeface="经典行书简" panose="02010609010101010101" pitchFamily="49" charset="-122"/>
              <a:sym typeface="黑体" panose="02010609060101010101" pitchFamily="49" charset="-122"/>
            </a:endParaRPr>
          </a:p>
          <a:p>
            <a:pPr algn="r" defTabSz="1238885">
              <a:defRPr/>
            </a:pPr>
            <a:r>
              <a:rPr lang="zh-CN" altLang="en-US" sz="6600" dirty="0">
                <a:solidFill>
                  <a:schemeClr val="accent3">
                    <a:lumMod val="50000"/>
                  </a:schemeClr>
                </a:solidFill>
                <a:latin typeface="华文行楷" panose="02010800040101010101" pitchFamily="2" charset="-122"/>
                <a:ea typeface="华文行楷" panose="02010800040101010101" pitchFamily="2" charset="-122"/>
                <a:cs typeface="经典行书简" panose="02010609010101010101" pitchFamily="49" charset="-122"/>
                <a:sym typeface="黑体" panose="02010609060101010101" pitchFamily="49" charset="-122"/>
              </a:rPr>
              <a:t>（公示稿）</a:t>
            </a:r>
            <a:endParaRPr lang="zh-CN" altLang="en-US" sz="6000" dirty="0">
              <a:solidFill>
                <a:schemeClr val="accent3">
                  <a:lumMod val="50000"/>
                </a:schemeClr>
              </a:solidFill>
              <a:latin typeface="华文行楷" panose="02010800040101010101" pitchFamily="2" charset="-122"/>
              <a:ea typeface="华文行楷" panose="02010800040101010101" pitchFamily="2" charset="-122"/>
              <a:cs typeface="经典行书简" panose="02010609010101010101" pitchFamily="49" charset="-122"/>
              <a:sym typeface="黑体" panose="02010609060101010101" pitchFamily="49" charset="-122"/>
            </a:endParaRPr>
          </a:p>
        </p:txBody>
      </p:sp>
      <p:sp>
        <p:nvSpPr>
          <p:cNvPr id="3" name="矩形 2"/>
          <p:cNvSpPr/>
          <p:nvPr/>
        </p:nvSpPr>
        <p:spPr>
          <a:xfrm>
            <a:off x="7118450" y="10280333"/>
            <a:ext cx="777240" cy="411480"/>
          </a:xfrm>
          <a:prstGeom prst="rect">
            <a:avLst/>
          </a:prstGeom>
          <a:solidFill>
            <a:schemeClr val="bg1"/>
          </a:solidFill>
          <a:ln w="317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íṩḷïde"/>
          <p:cNvSpPr/>
          <p:nvPr/>
        </p:nvSpPr>
        <p:spPr bwMode="auto">
          <a:xfrm>
            <a:off x="7796283" y="-1"/>
            <a:ext cx="94717" cy="10691814"/>
          </a:xfrm>
          <a:prstGeom prst="rect">
            <a:avLst/>
          </a:prstGeom>
          <a:solidFill>
            <a:schemeClr val="tx2">
              <a:lumMod val="60000"/>
              <a:lumOff val="40000"/>
            </a:schemeClr>
          </a:solidFill>
          <a:ln w="19050">
            <a:noFill/>
            <a:round/>
          </a:ln>
        </p:spPr>
        <p:txBody>
          <a:bodyPr anchor="ctr"/>
          <a:lstStyle/>
          <a:p>
            <a:pPr algn="ctr"/>
            <a:endParaRPr dirty="0"/>
          </a:p>
        </p:txBody>
      </p:sp>
      <p:grpSp>
        <p:nvGrpSpPr>
          <p:cNvPr id="3" name="组合 2"/>
          <p:cNvGrpSpPr/>
          <p:nvPr/>
        </p:nvGrpSpPr>
        <p:grpSpPr>
          <a:xfrm>
            <a:off x="7444799" y="4721077"/>
            <a:ext cx="4631373" cy="892607"/>
            <a:chOff x="7459071" y="7308586"/>
            <a:chExt cx="4631373" cy="892607"/>
          </a:xfrm>
        </p:grpSpPr>
        <p:sp>
          <p:nvSpPr>
            <p:cNvPr id="20"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03</a:t>
              </a:r>
              <a:endParaRPr lang="en-US" altLang="zh-CN" sz="2800" dirty="0">
                <a:solidFill>
                  <a:schemeClr val="bg1">
                    <a:lumMod val="50000"/>
                  </a:schemeClr>
                </a:solidFill>
                <a:latin typeface="Impact" panose="020B0806030902050204" pitchFamily="34" charset="0"/>
              </a:endParaRPr>
            </a:p>
          </p:txBody>
        </p:sp>
        <p:sp>
          <p:nvSpPr>
            <p:cNvPr id="5"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规划方案</a:t>
              </a:r>
              <a:endParaRPr lang="zh-CN" altLang="en-US" dirty="0">
                <a:solidFill>
                  <a:schemeClr val="bg1">
                    <a:lumMod val="50000"/>
                  </a:schemeClr>
                </a:solidFill>
                <a:effectLst/>
              </a:endParaRPr>
            </a:p>
          </p:txBody>
        </p:sp>
      </p:grpSp>
      <p:grpSp>
        <p:nvGrpSpPr>
          <p:cNvPr id="8" name="组合 7"/>
          <p:cNvGrpSpPr/>
          <p:nvPr/>
        </p:nvGrpSpPr>
        <p:grpSpPr>
          <a:xfrm>
            <a:off x="7444799" y="2906980"/>
            <a:ext cx="4631373" cy="892607"/>
            <a:chOff x="7459071" y="5591970"/>
            <a:chExt cx="4631373" cy="892607"/>
          </a:xfrm>
        </p:grpSpPr>
        <p:sp>
          <p:nvSpPr>
            <p:cNvPr id="19" name="íśḻïḑè"/>
            <p:cNvSpPr/>
            <p:nvPr/>
          </p:nvSpPr>
          <p:spPr bwMode="auto">
            <a:xfrm>
              <a:off x="7459071" y="5591970"/>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02</a:t>
              </a:r>
              <a:endParaRPr lang="en-US" altLang="zh-CN" sz="2800" dirty="0">
                <a:solidFill>
                  <a:schemeClr val="bg1">
                    <a:lumMod val="50000"/>
                  </a:schemeClr>
                </a:solidFill>
                <a:latin typeface="Impact" panose="020B0806030902050204" pitchFamily="34" charset="0"/>
              </a:endParaRPr>
            </a:p>
          </p:txBody>
        </p:sp>
        <p:sp>
          <p:nvSpPr>
            <p:cNvPr id="7" name="ïṧḷïḓê"/>
            <p:cNvSpPr txBox="1"/>
            <p:nvPr/>
          </p:nvSpPr>
          <p:spPr>
            <a:xfrm>
              <a:off x="8609877" y="5805461"/>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发展策略与目标</a:t>
              </a:r>
              <a:endParaRPr lang="zh-CN" altLang="en-US" dirty="0">
                <a:solidFill>
                  <a:schemeClr val="bg1">
                    <a:lumMod val="50000"/>
                  </a:schemeClr>
                </a:solidFill>
                <a:effectLst/>
              </a:endParaRPr>
            </a:p>
          </p:txBody>
        </p:sp>
      </p:grpSp>
      <p:grpSp>
        <p:nvGrpSpPr>
          <p:cNvPr id="4" name="组合 3"/>
          <p:cNvGrpSpPr/>
          <p:nvPr/>
        </p:nvGrpSpPr>
        <p:grpSpPr>
          <a:xfrm>
            <a:off x="7444799" y="1230338"/>
            <a:ext cx="4631373" cy="892607"/>
            <a:chOff x="7459071" y="2134703"/>
            <a:chExt cx="4631373" cy="892607"/>
          </a:xfrm>
        </p:grpSpPr>
        <p:sp>
          <p:nvSpPr>
            <p:cNvPr id="17" name="îṥlîḓê"/>
            <p:cNvSpPr/>
            <p:nvPr/>
          </p:nvSpPr>
          <p:spPr bwMode="auto">
            <a:xfrm>
              <a:off x="7459071" y="2134703"/>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rgbClr val="0070C0"/>
                  </a:solidFill>
                  <a:latin typeface="Impact" panose="020B0806030902050204" pitchFamily="34" charset="0"/>
                </a:rPr>
                <a:t>01</a:t>
              </a:r>
              <a:endParaRPr lang="en-US" altLang="zh-CN" sz="2800" dirty="0">
                <a:solidFill>
                  <a:srgbClr val="0070C0"/>
                </a:solidFill>
                <a:latin typeface="Impact" panose="020B0806030902050204" pitchFamily="34" charset="0"/>
              </a:endParaRPr>
            </a:p>
          </p:txBody>
        </p:sp>
        <p:sp>
          <p:nvSpPr>
            <p:cNvPr id="11" name="îṥľïdè"/>
            <p:cNvSpPr txBox="1"/>
            <p:nvPr/>
          </p:nvSpPr>
          <p:spPr>
            <a:xfrm>
              <a:off x="8609877" y="2385727"/>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rgbClr val="0070C0"/>
                  </a:solidFill>
                  <a:effectLst/>
                </a:rPr>
                <a:t>项目背景</a:t>
              </a:r>
              <a:endParaRPr lang="zh-CN" altLang="en-US" dirty="0">
                <a:solidFill>
                  <a:srgbClr val="0070C0"/>
                </a:solidFill>
                <a:effectLst/>
              </a:endParaRPr>
            </a:p>
          </p:txBody>
        </p:sp>
      </p:grpSp>
      <p:grpSp>
        <p:nvGrpSpPr>
          <p:cNvPr id="2" name="组合 1"/>
          <p:cNvGrpSpPr/>
          <p:nvPr/>
        </p:nvGrpSpPr>
        <p:grpSpPr>
          <a:xfrm>
            <a:off x="1244805" y="1866727"/>
            <a:ext cx="5098843" cy="7221066"/>
            <a:chOff x="463755" y="1866727"/>
            <a:chExt cx="5098843" cy="7221066"/>
          </a:xfrm>
        </p:grpSpPr>
        <p:sp>
          <p:nvSpPr>
            <p:cNvPr id="21" name="ís1íḓê"/>
            <p:cNvSpPr/>
            <p:nvPr/>
          </p:nvSpPr>
          <p:spPr bwMode="auto">
            <a:xfrm>
              <a:off x="463755" y="1866727"/>
              <a:ext cx="5098843" cy="7221066"/>
            </a:xfrm>
            <a:custGeom>
              <a:avLst/>
              <a:gdLst>
                <a:gd name="connsiteX0" fmla="*/ 1340314 w 4111625"/>
                <a:gd name="connsiteY0" fmla="*/ 249119 h 5822951"/>
                <a:gd name="connsiteX1" fmla="*/ 1360734 w 4111625"/>
                <a:gd name="connsiteY1" fmla="*/ 250397 h 5822951"/>
                <a:gd name="connsiteX2" fmla="*/ 1350927 w 4111625"/>
                <a:gd name="connsiteY2" fmla="*/ 249783 h 5822951"/>
                <a:gd name="connsiteX3" fmla="*/ 1302697 w 4111625"/>
                <a:gd name="connsiteY3" fmla="*/ 246765 h 5822951"/>
                <a:gd name="connsiteX4" fmla="*/ 1327635 w 4111625"/>
                <a:gd name="connsiteY4" fmla="*/ 248326 h 5822951"/>
                <a:gd name="connsiteX5" fmla="*/ 1340314 w 4111625"/>
                <a:gd name="connsiteY5" fmla="*/ 249119 h 5822951"/>
                <a:gd name="connsiteX6" fmla="*/ 1315376 w 4111625"/>
                <a:gd name="connsiteY6" fmla="*/ 247559 h 5822951"/>
                <a:gd name="connsiteX7" fmla="*/ 1282278 w 4111625"/>
                <a:gd name="connsiteY7" fmla="*/ 245487 h 5822951"/>
                <a:gd name="connsiteX8" fmla="*/ 1292085 w 4111625"/>
                <a:gd name="connsiteY8" fmla="*/ 246101 h 5822951"/>
                <a:gd name="connsiteX9" fmla="*/ 1302697 w 4111625"/>
                <a:gd name="connsiteY9" fmla="*/ 246765 h 5822951"/>
                <a:gd name="connsiteX10" fmla="*/ 3616367 w 4111625"/>
                <a:gd name="connsiteY10" fmla="*/ 0 h 5822951"/>
                <a:gd name="connsiteX11" fmla="*/ 3616367 w 4111625"/>
                <a:gd name="connsiteY11" fmla="*/ 19639 h 5822951"/>
                <a:gd name="connsiteX12" fmla="*/ 3645788 w 4111625"/>
                <a:gd name="connsiteY12" fmla="*/ 4939198 h 5822951"/>
                <a:gd name="connsiteX13" fmla="*/ 3645788 w 4111625"/>
                <a:gd name="connsiteY13" fmla="*/ 4968657 h 5822951"/>
                <a:gd name="connsiteX14" fmla="*/ 3621270 w 4111625"/>
                <a:gd name="connsiteY14" fmla="*/ 4978476 h 5822951"/>
                <a:gd name="connsiteX15" fmla="*/ 3400611 w 4111625"/>
                <a:gd name="connsiteY15" fmla="*/ 5066851 h 5822951"/>
                <a:gd name="connsiteX16" fmla="*/ 3179951 w 4111625"/>
                <a:gd name="connsiteY16" fmla="*/ 5140497 h 5822951"/>
                <a:gd name="connsiteX17" fmla="*/ 3067169 w 4111625"/>
                <a:gd name="connsiteY17" fmla="*/ 5169956 h 5822951"/>
                <a:gd name="connsiteX18" fmla="*/ 2954388 w 4111625"/>
                <a:gd name="connsiteY18" fmla="*/ 5199414 h 5822951"/>
                <a:gd name="connsiteX19" fmla="*/ 2841606 w 4111625"/>
                <a:gd name="connsiteY19" fmla="*/ 5223963 h 5822951"/>
                <a:gd name="connsiteX20" fmla="*/ 2782764 w 4111625"/>
                <a:gd name="connsiteY20" fmla="*/ 5233783 h 5822951"/>
                <a:gd name="connsiteX21" fmla="*/ 2723921 w 4111625"/>
                <a:gd name="connsiteY21" fmla="*/ 5238692 h 5822951"/>
                <a:gd name="connsiteX22" fmla="*/ 2488551 w 4111625"/>
                <a:gd name="connsiteY22" fmla="*/ 5258331 h 5822951"/>
                <a:gd name="connsiteX23" fmla="*/ 2473840 w 4111625"/>
                <a:gd name="connsiteY23" fmla="*/ 5258331 h 5822951"/>
                <a:gd name="connsiteX24" fmla="*/ 2459129 w 4111625"/>
                <a:gd name="connsiteY24" fmla="*/ 5258331 h 5822951"/>
                <a:gd name="connsiteX25" fmla="*/ 2429708 w 4111625"/>
                <a:gd name="connsiteY25" fmla="*/ 5258331 h 5822951"/>
                <a:gd name="connsiteX26" fmla="*/ 2370865 w 4111625"/>
                <a:gd name="connsiteY26" fmla="*/ 5253421 h 5822951"/>
                <a:gd name="connsiteX27" fmla="*/ 2258084 w 4111625"/>
                <a:gd name="connsiteY27" fmla="*/ 5248512 h 5822951"/>
                <a:gd name="connsiteX28" fmla="*/ 2022714 w 4111625"/>
                <a:gd name="connsiteY28" fmla="*/ 5228873 h 5822951"/>
                <a:gd name="connsiteX29" fmla="*/ 1797150 w 4111625"/>
                <a:gd name="connsiteY29" fmla="*/ 5209234 h 5822951"/>
                <a:gd name="connsiteX30" fmla="*/ 1679465 w 4111625"/>
                <a:gd name="connsiteY30" fmla="*/ 5194505 h 5822951"/>
                <a:gd name="connsiteX31" fmla="*/ 1566684 w 4111625"/>
                <a:gd name="connsiteY31" fmla="*/ 5189595 h 5822951"/>
                <a:gd name="connsiteX32" fmla="*/ 1453902 w 4111625"/>
                <a:gd name="connsiteY32" fmla="*/ 5179775 h 5822951"/>
                <a:gd name="connsiteX33" fmla="*/ 1399963 w 4111625"/>
                <a:gd name="connsiteY33" fmla="*/ 5179775 h 5822951"/>
                <a:gd name="connsiteX34" fmla="*/ 1341120 w 4111625"/>
                <a:gd name="connsiteY34" fmla="*/ 5179775 h 5822951"/>
                <a:gd name="connsiteX35" fmla="*/ 1115557 w 4111625"/>
                <a:gd name="connsiteY35" fmla="*/ 5189595 h 5822951"/>
                <a:gd name="connsiteX36" fmla="*/ 1061618 w 4111625"/>
                <a:gd name="connsiteY36" fmla="*/ 5194505 h 5822951"/>
                <a:gd name="connsiteX37" fmla="*/ 1007679 w 4111625"/>
                <a:gd name="connsiteY37" fmla="*/ 5204324 h 5822951"/>
                <a:gd name="connsiteX38" fmla="*/ 953740 w 4111625"/>
                <a:gd name="connsiteY38" fmla="*/ 5214144 h 5822951"/>
                <a:gd name="connsiteX39" fmla="*/ 939029 w 4111625"/>
                <a:gd name="connsiteY39" fmla="*/ 5219053 h 5822951"/>
                <a:gd name="connsiteX40" fmla="*/ 934126 w 4111625"/>
                <a:gd name="connsiteY40" fmla="*/ 5219053 h 5822951"/>
                <a:gd name="connsiteX41" fmla="*/ 929222 w 4111625"/>
                <a:gd name="connsiteY41" fmla="*/ 5219053 h 5822951"/>
                <a:gd name="connsiteX42" fmla="*/ 899800 w 4111625"/>
                <a:gd name="connsiteY42" fmla="*/ 5228873 h 5822951"/>
                <a:gd name="connsiteX43" fmla="*/ 845862 w 4111625"/>
                <a:gd name="connsiteY43" fmla="*/ 5243602 h 5822951"/>
                <a:gd name="connsiteX44" fmla="*/ 791922 w 4111625"/>
                <a:gd name="connsiteY44" fmla="*/ 5258331 h 5822951"/>
                <a:gd name="connsiteX45" fmla="*/ 684044 w 4111625"/>
                <a:gd name="connsiteY45" fmla="*/ 5292699 h 5822951"/>
                <a:gd name="connsiteX46" fmla="*/ 512421 w 4111625"/>
                <a:gd name="connsiteY46" fmla="*/ 5361436 h 5822951"/>
                <a:gd name="connsiteX47" fmla="*/ 639912 w 4111625"/>
                <a:gd name="connsiteY47" fmla="*/ 5336887 h 5822951"/>
                <a:gd name="connsiteX48" fmla="*/ 708563 w 4111625"/>
                <a:gd name="connsiteY48" fmla="*/ 5327068 h 5822951"/>
                <a:gd name="connsiteX49" fmla="*/ 777212 w 4111625"/>
                <a:gd name="connsiteY49" fmla="*/ 5322158 h 5822951"/>
                <a:gd name="connsiteX50" fmla="*/ 806633 w 4111625"/>
                <a:gd name="connsiteY50" fmla="*/ 5322158 h 5822951"/>
                <a:gd name="connsiteX51" fmla="*/ 840958 w 4111625"/>
                <a:gd name="connsiteY51" fmla="*/ 5317248 h 5822951"/>
                <a:gd name="connsiteX52" fmla="*/ 909608 w 4111625"/>
                <a:gd name="connsiteY52" fmla="*/ 5317248 h 5822951"/>
                <a:gd name="connsiteX53" fmla="*/ 978258 w 4111625"/>
                <a:gd name="connsiteY53" fmla="*/ 5317248 h 5822951"/>
                <a:gd name="connsiteX54" fmla="*/ 1046907 w 4111625"/>
                <a:gd name="connsiteY54" fmla="*/ 5317248 h 5822951"/>
                <a:gd name="connsiteX55" fmla="*/ 1081232 w 4111625"/>
                <a:gd name="connsiteY55" fmla="*/ 5317248 h 5822951"/>
                <a:gd name="connsiteX56" fmla="*/ 1110653 w 4111625"/>
                <a:gd name="connsiteY56" fmla="*/ 5322158 h 5822951"/>
                <a:gd name="connsiteX57" fmla="*/ 1174400 w 4111625"/>
                <a:gd name="connsiteY57" fmla="*/ 5327068 h 5822951"/>
                <a:gd name="connsiteX58" fmla="*/ 1194014 w 4111625"/>
                <a:gd name="connsiteY58" fmla="*/ 5327068 h 5822951"/>
                <a:gd name="connsiteX59" fmla="*/ 1208724 w 4111625"/>
                <a:gd name="connsiteY59" fmla="*/ 5331977 h 5822951"/>
                <a:gd name="connsiteX60" fmla="*/ 1243049 w 4111625"/>
                <a:gd name="connsiteY60" fmla="*/ 5336887 h 5822951"/>
                <a:gd name="connsiteX61" fmla="*/ 1306795 w 4111625"/>
                <a:gd name="connsiteY61" fmla="*/ 5341797 h 5822951"/>
                <a:gd name="connsiteX62" fmla="*/ 1561780 w 4111625"/>
                <a:gd name="connsiteY62" fmla="*/ 5385984 h 5822951"/>
                <a:gd name="connsiteX63" fmla="*/ 1684369 w 4111625"/>
                <a:gd name="connsiteY63" fmla="*/ 5415443 h 5822951"/>
                <a:gd name="connsiteX64" fmla="*/ 1806957 w 4111625"/>
                <a:gd name="connsiteY64" fmla="*/ 5439992 h 5822951"/>
                <a:gd name="connsiteX65" fmla="*/ 2052135 w 4111625"/>
                <a:gd name="connsiteY65" fmla="*/ 5489089 h 5822951"/>
                <a:gd name="connsiteX66" fmla="*/ 2292409 w 4111625"/>
                <a:gd name="connsiteY66" fmla="*/ 5533277 h 5822951"/>
                <a:gd name="connsiteX67" fmla="*/ 2537586 w 4111625"/>
                <a:gd name="connsiteY67" fmla="*/ 5572555 h 5822951"/>
                <a:gd name="connsiteX68" fmla="*/ 2660175 w 4111625"/>
                <a:gd name="connsiteY68" fmla="*/ 5582374 h 5822951"/>
                <a:gd name="connsiteX69" fmla="*/ 2719017 w 4111625"/>
                <a:gd name="connsiteY69" fmla="*/ 5592193 h 5822951"/>
                <a:gd name="connsiteX70" fmla="*/ 2782764 w 4111625"/>
                <a:gd name="connsiteY70" fmla="*/ 5597103 h 5822951"/>
                <a:gd name="connsiteX71" fmla="*/ 2905352 w 4111625"/>
                <a:gd name="connsiteY71" fmla="*/ 5602013 h 5822951"/>
                <a:gd name="connsiteX72" fmla="*/ 3023037 w 4111625"/>
                <a:gd name="connsiteY72" fmla="*/ 5606923 h 5822951"/>
                <a:gd name="connsiteX73" fmla="*/ 3268215 w 4111625"/>
                <a:gd name="connsiteY73" fmla="*/ 5606923 h 5822951"/>
                <a:gd name="connsiteX74" fmla="*/ 3390804 w 4111625"/>
                <a:gd name="connsiteY74" fmla="*/ 5597103 h 5822951"/>
                <a:gd name="connsiteX75" fmla="*/ 3513392 w 4111625"/>
                <a:gd name="connsiteY75" fmla="*/ 5592193 h 5822951"/>
                <a:gd name="connsiteX76" fmla="*/ 3758570 w 4111625"/>
                <a:gd name="connsiteY76" fmla="*/ 5562735 h 5822951"/>
                <a:gd name="connsiteX77" fmla="*/ 3935098 w 4111625"/>
                <a:gd name="connsiteY77" fmla="*/ 5533277 h 5822951"/>
                <a:gd name="connsiteX78" fmla="*/ 4018458 w 4111625"/>
                <a:gd name="connsiteY78" fmla="*/ 780649 h 5822951"/>
                <a:gd name="connsiteX79" fmla="*/ 4106722 w 4111625"/>
                <a:gd name="connsiteY79" fmla="*/ 5606923 h 5822951"/>
                <a:gd name="connsiteX80" fmla="*/ 4111625 w 4111625"/>
                <a:gd name="connsiteY80" fmla="*/ 5680569 h 5822951"/>
                <a:gd name="connsiteX81" fmla="*/ 4038072 w 4111625"/>
                <a:gd name="connsiteY81" fmla="*/ 5695298 h 5822951"/>
                <a:gd name="connsiteX82" fmla="*/ 3787991 w 4111625"/>
                <a:gd name="connsiteY82" fmla="*/ 5744395 h 5822951"/>
                <a:gd name="connsiteX83" fmla="*/ 3537910 w 4111625"/>
                <a:gd name="connsiteY83" fmla="*/ 5783673 h 5822951"/>
                <a:gd name="connsiteX84" fmla="*/ 3410418 w 4111625"/>
                <a:gd name="connsiteY84" fmla="*/ 5798403 h 5822951"/>
                <a:gd name="connsiteX85" fmla="*/ 3282926 w 4111625"/>
                <a:gd name="connsiteY85" fmla="*/ 5808222 h 5822951"/>
                <a:gd name="connsiteX86" fmla="*/ 3023037 w 4111625"/>
                <a:gd name="connsiteY86" fmla="*/ 5818042 h 5822951"/>
                <a:gd name="connsiteX87" fmla="*/ 2895545 w 4111625"/>
                <a:gd name="connsiteY87" fmla="*/ 5818042 h 5822951"/>
                <a:gd name="connsiteX88" fmla="*/ 2768053 w 4111625"/>
                <a:gd name="connsiteY88" fmla="*/ 5818042 h 5822951"/>
                <a:gd name="connsiteX89" fmla="*/ 2704307 w 4111625"/>
                <a:gd name="connsiteY89" fmla="*/ 5813132 h 5822951"/>
                <a:gd name="connsiteX90" fmla="*/ 2640561 w 4111625"/>
                <a:gd name="connsiteY90" fmla="*/ 5808222 h 5822951"/>
                <a:gd name="connsiteX91" fmla="*/ 2513068 w 4111625"/>
                <a:gd name="connsiteY91" fmla="*/ 5798403 h 5822951"/>
                <a:gd name="connsiteX92" fmla="*/ 2258084 w 4111625"/>
                <a:gd name="connsiteY92" fmla="*/ 5773854 h 5822951"/>
                <a:gd name="connsiteX93" fmla="*/ 2008002 w 4111625"/>
                <a:gd name="connsiteY93" fmla="*/ 5734576 h 5822951"/>
                <a:gd name="connsiteX94" fmla="*/ 1757922 w 4111625"/>
                <a:gd name="connsiteY94" fmla="*/ 5690388 h 5822951"/>
                <a:gd name="connsiteX95" fmla="*/ 1635333 w 4111625"/>
                <a:gd name="connsiteY95" fmla="*/ 5670749 h 5822951"/>
                <a:gd name="connsiteX96" fmla="*/ 1512744 w 4111625"/>
                <a:gd name="connsiteY96" fmla="*/ 5651110 h 5822951"/>
                <a:gd name="connsiteX97" fmla="*/ 1272471 w 4111625"/>
                <a:gd name="connsiteY97" fmla="*/ 5616742 h 5822951"/>
                <a:gd name="connsiteX98" fmla="*/ 1213628 w 4111625"/>
                <a:gd name="connsiteY98" fmla="*/ 5611832 h 5822951"/>
                <a:gd name="connsiteX99" fmla="*/ 1184207 w 4111625"/>
                <a:gd name="connsiteY99" fmla="*/ 5606923 h 5822951"/>
                <a:gd name="connsiteX100" fmla="*/ 1169496 w 4111625"/>
                <a:gd name="connsiteY100" fmla="*/ 5606923 h 5822951"/>
                <a:gd name="connsiteX101" fmla="*/ 1164593 w 4111625"/>
                <a:gd name="connsiteY101" fmla="*/ 5606923 h 5822951"/>
                <a:gd name="connsiteX102" fmla="*/ 1154785 w 4111625"/>
                <a:gd name="connsiteY102" fmla="*/ 5606923 h 5822951"/>
                <a:gd name="connsiteX103" fmla="*/ 1095943 w 4111625"/>
                <a:gd name="connsiteY103" fmla="*/ 5602013 h 5822951"/>
                <a:gd name="connsiteX104" fmla="*/ 1061618 w 4111625"/>
                <a:gd name="connsiteY104" fmla="*/ 5602013 h 5822951"/>
                <a:gd name="connsiteX105" fmla="*/ 1032197 w 4111625"/>
                <a:gd name="connsiteY105" fmla="*/ 5602013 h 5822951"/>
                <a:gd name="connsiteX106" fmla="*/ 978258 w 4111625"/>
                <a:gd name="connsiteY106" fmla="*/ 5602013 h 5822951"/>
                <a:gd name="connsiteX107" fmla="*/ 919415 w 4111625"/>
                <a:gd name="connsiteY107" fmla="*/ 5606923 h 5822951"/>
                <a:gd name="connsiteX108" fmla="*/ 860573 w 4111625"/>
                <a:gd name="connsiteY108" fmla="*/ 5611832 h 5822951"/>
                <a:gd name="connsiteX109" fmla="*/ 831151 w 4111625"/>
                <a:gd name="connsiteY109" fmla="*/ 5611832 h 5822951"/>
                <a:gd name="connsiteX110" fmla="*/ 801730 w 4111625"/>
                <a:gd name="connsiteY110" fmla="*/ 5616742 h 5822951"/>
                <a:gd name="connsiteX111" fmla="*/ 747790 w 4111625"/>
                <a:gd name="connsiteY111" fmla="*/ 5621652 h 5822951"/>
                <a:gd name="connsiteX112" fmla="*/ 688948 w 4111625"/>
                <a:gd name="connsiteY112" fmla="*/ 5631471 h 5822951"/>
                <a:gd name="connsiteX113" fmla="*/ 576167 w 4111625"/>
                <a:gd name="connsiteY113" fmla="*/ 5656020 h 5822951"/>
                <a:gd name="connsiteX114" fmla="*/ 355507 w 4111625"/>
                <a:gd name="connsiteY114" fmla="*/ 5724756 h 5822951"/>
                <a:gd name="connsiteX115" fmla="*/ 306471 w 4111625"/>
                <a:gd name="connsiteY115" fmla="*/ 5749305 h 5822951"/>
                <a:gd name="connsiteX116" fmla="*/ 257436 w 4111625"/>
                <a:gd name="connsiteY116" fmla="*/ 5773854 h 5822951"/>
                <a:gd name="connsiteX117" fmla="*/ 208401 w 4111625"/>
                <a:gd name="connsiteY117" fmla="*/ 5798403 h 5822951"/>
                <a:gd name="connsiteX118" fmla="*/ 183882 w 4111625"/>
                <a:gd name="connsiteY118" fmla="*/ 5813132 h 5822951"/>
                <a:gd name="connsiteX119" fmla="*/ 174076 w 4111625"/>
                <a:gd name="connsiteY119" fmla="*/ 5818042 h 5822951"/>
                <a:gd name="connsiteX120" fmla="*/ 169172 w 4111625"/>
                <a:gd name="connsiteY120" fmla="*/ 5822951 h 5822951"/>
                <a:gd name="connsiteX121" fmla="*/ 26433 w 4111625"/>
                <a:gd name="connsiteY121" fmla="*/ 5822951 h 5822951"/>
                <a:gd name="connsiteX122" fmla="*/ 0 w 4111625"/>
                <a:gd name="connsiteY122" fmla="*/ 5822951 h 5822951"/>
                <a:gd name="connsiteX123" fmla="*/ 0 w 4111625"/>
                <a:gd name="connsiteY123" fmla="*/ 710368 h 5822951"/>
                <a:gd name="connsiteX124" fmla="*/ 2451 w 4111625"/>
                <a:gd name="connsiteY124" fmla="*/ 520433 h 5822951"/>
                <a:gd name="connsiteX125" fmla="*/ 61294 w 4111625"/>
                <a:gd name="connsiteY125" fmla="*/ 5459631 h 5822951"/>
                <a:gd name="connsiteX126" fmla="*/ 110329 w 4111625"/>
                <a:gd name="connsiteY126" fmla="*/ 5425262 h 5822951"/>
                <a:gd name="connsiteX127" fmla="*/ 164269 w 4111625"/>
                <a:gd name="connsiteY127" fmla="*/ 5395804 h 5822951"/>
                <a:gd name="connsiteX128" fmla="*/ 213304 w 4111625"/>
                <a:gd name="connsiteY128" fmla="*/ 5366345 h 5822951"/>
                <a:gd name="connsiteX129" fmla="*/ 424157 w 4111625"/>
                <a:gd name="connsiteY129" fmla="*/ 5263241 h 5822951"/>
                <a:gd name="connsiteX130" fmla="*/ 644816 w 4111625"/>
                <a:gd name="connsiteY130" fmla="*/ 5179775 h 5822951"/>
                <a:gd name="connsiteX131" fmla="*/ 757598 w 4111625"/>
                <a:gd name="connsiteY131" fmla="*/ 5145407 h 5822951"/>
                <a:gd name="connsiteX132" fmla="*/ 816441 w 4111625"/>
                <a:gd name="connsiteY132" fmla="*/ 5125768 h 5822951"/>
                <a:gd name="connsiteX133" fmla="*/ 870379 w 4111625"/>
                <a:gd name="connsiteY133" fmla="*/ 5115949 h 5822951"/>
                <a:gd name="connsiteX134" fmla="*/ 899800 w 4111625"/>
                <a:gd name="connsiteY134" fmla="*/ 5106129 h 5822951"/>
                <a:gd name="connsiteX135" fmla="*/ 904704 w 4111625"/>
                <a:gd name="connsiteY135" fmla="*/ 5106129 h 5822951"/>
                <a:gd name="connsiteX136" fmla="*/ 909608 w 4111625"/>
                <a:gd name="connsiteY136" fmla="*/ 5106129 h 5822951"/>
                <a:gd name="connsiteX137" fmla="*/ 914511 w 4111625"/>
                <a:gd name="connsiteY137" fmla="*/ 5101220 h 5822951"/>
                <a:gd name="connsiteX138" fmla="*/ 929222 w 4111625"/>
                <a:gd name="connsiteY138" fmla="*/ 5101220 h 5822951"/>
                <a:gd name="connsiteX139" fmla="*/ 988065 w 4111625"/>
                <a:gd name="connsiteY139" fmla="*/ 5091400 h 5822951"/>
                <a:gd name="connsiteX140" fmla="*/ 1046907 w 4111625"/>
                <a:gd name="connsiteY140" fmla="*/ 5081581 h 5822951"/>
                <a:gd name="connsiteX141" fmla="*/ 1105750 w 4111625"/>
                <a:gd name="connsiteY141" fmla="*/ 5076671 h 5822951"/>
                <a:gd name="connsiteX142" fmla="*/ 1341120 w 4111625"/>
                <a:gd name="connsiteY142" fmla="*/ 5066851 h 5822951"/>
                <a:gd name="connsiteX143" fmla="*/ 1399963 w 4111625"/>
                <a:gd name="connsiteY143" fmla="*/ 5066851 h 5822951"/>
                <a:gd name="connsiteX144" fmla="*/ 1458805 w 4111625"/>
                <a:gd name="connsiteY144" fmla="*/ 5071761 h 5822951"/>
                <a:gd name="connsiteX145" fmla="*/ 1576491 w 4111625"/>
                <a:gd name="connsiteY145" fmla="*/ 5076671 h 5822951"/>
                <a:gd name="connsiteX146" fmla="*/ 1694176 w 4111625"/>
                <a:gd name="connsiteY146" fmla="*/ 5086490 h 5822951"/>
                <a:gd name="connsiteX147" fmla="*/ 1806957 w 4111625"/>
                <a:gd name="connsiteY147" fmla="*/ 5101220 h 5822951"/>
                <a:gd name="connsiteX148" fmla="*/ 2037424 w 4111625"/>
                <a:gd name="connsiteY148" fmla="*/ 5125768 h 5822951"/>
                <a:gd name="connsiteX149" fmla="*/ 2262987 w 4111625"/>
                <a:gd name="connsiteY149" fmla="*/ 5145407 h 5822951"/>
                <a:gd name="connsiteX150" fmla="*/ 2375769 w 4111625"/>
                <a:gd name="connsiteY150" fmla="*/ 5155227 h 5822951"/>
                <a:gd name="connsiteX151" fmla="*/ 2434612 w 4111625"/>
                <a:gd name="connsiteY151" fmla="*/ 5155227 h 5822951"/>
                <a:gd name="connsiteX152" fmla="*/ 2464033 w 4111625"/>
                <a:gd name="connsiteY152" fmla="*/ 5160136 h 5822951"/>
                <a:gd name="connsiteX153" fmla="*/ 2478744 w 4111625"/>
                <a:gd name="connsiteY153" fmla="*/ 5160136 h 5822951"/>
                <a:gd name="connsiteX154" fmla="*/ 2488551 w 4111625"/>
                <a:gd name="connsiteY154" fmla="*/ 5160136 h 5822951"/>
                <a:gd name="connsiteX155" fmla="*/ 2714114 w 4111625"/>
                <a:gd name="connsiteY155" fmla="*/ 5145407 h 5822951"/>
                <a:gd name="connsiteX156" fmla="*/ 2768053 w 4111625"/>
                <a:gd name="connsiteY156" fmla="*/ 5135588 h 5822951"/>
                <a:gd name="connsiteX157" fmla="*/ 2826896 w 4111625"/>
                <a:gd name="connsiteY157" fmla="*/ 5130678 h 5822951"/>
                <a:gd name="connsiteX158" fmla="*/ 2934774 w 4111625"/>
                <a:gd name="connsiteY158" fmla="*/ 5106129 h 5822951"/>
                <a:gd name="connsiteX159" fmla="*/ 3047555 w 4111625"/>
                <a:gd name="connsiteY159" fmla="*/ 5081581 h 5822951"/>
                <a:gd name="connsiteX160" fmla="*/ 3155433 w 4111625"/>
                <a:gd name="connsiteY160" fmla="*/ 5052122 h 5822951"/>
                <a:gd name="connsiteX161" fmla="*/ 3371189 w 4111625"/>
                <a:gd name="connsiteY161" fmla="*/ 4983386 h 5822951"/>
                <a:gd name="connsiteX162" fmla="*/ 3557524 w 4111625"/>
                <a:gd name="connsiteY162" fmla="*/ 4909740 h 5822951"/>
                <a:gd name="connsiteX163" fmla="*/ 3586946 w 4111625"/>
                <a:gd name="connsiteY163" fmla="*/ 39278 h 5822951"/>
                <a:gd name="connsiteX164" fmla="*/ 3454550 w 4111625"/>
                <a:gd name="connsiteY164" fmla="*/ 78556 h 5822951"/>
                <a:gd name="connsiteX165" fmla="*/ 3380997 w 4111625"/>
                <a:gd name="connsiteY165" fmla="*/ 98195 h 5822951"/>
                <a:gd name="connsiteX166" fmla="*/ 3302540 w 4111625"/>
                <a:gd name="connsiteY166" fmla="*/ 117834 h 5822951"/>
                <a:gd name="connsiteX167" fmla="*/ 3228987 w 4111625"/>
                <a:gd name="connsiteY167" fmla="*/ 132563 h 5822951"/>
                <a:gd name="connsiteX168" fmla="*/ 3189758 w 4111625"/>
                <a:gd name="connsiteY168" fmla="*/ 142383 h 5822951"/>
                <a:gd name="connsiteX169" fmla="*/ 3150530 w 4111625"/>
                <a:gd name="connsiteY169" fmla="*/ 147292 h 5822951"/>
                <a:gd name="connsiteX170" fmla="*/ 2998520 w 4111625"/>
                <a:gd name="connsiteY170" fmla="*/ 176751 h 5822951"/>
                <a:gd name="connsiteX171" fmla="*/ 2920063 w 4111625"/>
                <a:gd name="connsiteY171" fmla="*/ 191480 h 5822951"/>
                <a:gd name="connsiteX172" fmla="*/ 2841606 w 4111625"/>
                <a:gd name="connsiteY172" fmla="*/ 201300 h 5822951"/>
                <a:gd name="connsiteX173" fmla="*/ 2768053 w 4111625"/>
                <a:gd name="connsiteY173" fmla="*/ 211119 h 5822951"/>
                <a:gd name="connsiteX174" fmla="*/ 2689596 w 4111625"/>
                <a:gd name="connsiteY174" fmla="*/ 220939 h 5822951"/>
                <a:gd name="connsiteX175" fmla="*/ 2532683 w 4111625"/>
                <a:gd name="connsiteY175" fmla="*/ 235668 h 5822951"/>
                <a:gd name="connsiteX176" fmla="*/ 2375769 w 4111625"/>
                <a:gd name="connsiteY176" fmla="*/ 250397 h 5822951"/>
                <a:gd name="connsiteX177" fmla="*/ 2297312 w 4111625"/>
                <a:gd name="connsiteY177" fmla="*/ 255307 h 5822951"/>
                <a:gd name="connsiteX178" fmla="*/ 2218855 w 4111625"/>
                <a:gd name="connsiteY178" fmla="*/ 260216 h 5822951"/>
                <a:gd name="connsiteX179" fmla="*/ 2140399 w 4111625"/>
                <a:gd name="connsiteY179" fmla="*/ 260216 h 5822951"/>
                <a:gd name="connsiteX180" fmla="*/ 2066845 w 4111625"/>
                <a:gd name="connsiteY180" fmla="*/ 265126 h 5822951"/>
                <a:gd name="connsiteX181" fmla="*/ 1909932 w 4111625"/>
                <a:gd name="connsiteY181" fmla="*/ 265126 h 5822951"/>
                <a:gd name="connsiteX182" fmla="*/ 1753018 w 4111625"/>
                <a:gd name="connsiteY182" fmla="*/ 265126 h 5822951"/>
                <a:gd name="connsiteX183" fmla="*/ 1596105 w 4111625"/>
                <a:gd name="connsiteY183" fmla="*/ 260216 h 5822951"/>
                <a:gd name="connsiteX184" fmla="*/ 1439191 w 4111625"/>
                <a:gd name="connsiteY184" fmla="*/ 255307 h 5822951"/>
                <a:gd name="connsiteX185" fmla="*/ 1360734 w 4111625"/>
                <a:gd name="connsiteY185" fmla="*/ 250397 h 5822951"/>
                <a:gd name="connsiteX186" fmla="*/ 1439191 w 4111625"/>
                <a:gd name="connsiteY186" fmla="*/ 250397 h 5822951"/>
                <a:gd name="connsiteX187" fmla="*/ 1596105 w 4111625"/>
                <a:gd name="connsiteY187" fmla="*/ 255307 h 5822951"/>
                <a:gd name="connsiteX188" fmla="*/ 1753018 w 4111625"/>
                <a:gd name="connsiteY188" fmla="*/ 260216 h 5822951"/>
                <a:gd name="connsiteX189" fmla="*/ 1909932 w 4111625"/>
                <a:gd name="connsiteY189" fmla="*/ 255307 h 5822951"/>
                <a:gd name="connsiteX190" fmla="*/ 2061942 w 4111625"/>
                <a:gd name="connsiteY190" fmla="*/ 250397 h 5822951"/>
                <a:gd name="connsiteX191" fmla="*/ 2140399 w 4111625"/>
                <a:gd name="connsiteY191" fmla="*/ 250397 h 5822951"/>
                <a:gd name="connsiteX192" fmla="*/ 2218855 w 4111625"/>
                <a:gd name="connsiteY192" fmla="*/ 245487 h 5822951"/>
                <a:gd name="connsiteX193" fmla="*/ 2297312 w 4111625"/>
                <a:gd name="connsiteY193" fmla="*/ 240577 h 5822951"/>
                <a:gd name="connsiteX194" fmla="*/ 2375769 w 4111625"/>
                <a:gd name="connsiteY194" fmla="*/ 235668 h 5822951"/>
                <a:gd name="connsiteX195" fmla="*/ 2532683 w 4111625"/>
                <a:gd name="connsiteY195" fmla="*/ 220939 h 5822951"/>
                <a:gd name="connsiteX196" fmla="*/ 2684693 w 4111625"/>
                <a:gd name="connsiteY196" fmla="*/ 201300 h 5822951"/>
                <a:gd name="connsiteX197" fmla="*/ 2763149 w 4111625"/>
                <a:gd name="connsiteY197" fmla="*/ 191480 h 5822951"/>
                <a:gd name="connsiteX198" fmla="*/ 2841606 w 4111625"/>
                <a:gd name="connsiteY198" fmla="*/ 181661 h 5822951"/>
                <a:gd name="connsiteX199" fmla="*/ 2915159 w 4111625"/>
                <a:gd name="connsiteY199" fmla="*/ 171841 h 5822951"/>
                <a:gd name="connsiteX200" fmla="*/ 2993616 w 4111625"/>
                <a:gd name="connsiteY200" fmla="*/ 157112 h 5822951"/>
                <a:gd name="connsiteX201" fmla="*/ 3145626 w 4111625"/>
                <a:gd name="connsiteY201" fmla="*/ 127654 h 5822951"/>
                <a:gd name="connsiteX202" fmla="*/ 3184855 w 4111625"/>
                <a:gd name="connsiteY202" fmla="*/ 117834 h 5822951"/>
                <a:gd name="connsiteX203" fmla="*/ 3224083 w 4111625"/>
                <a:gd name="connsiteY203" fmla="*/ 108014 h 5822951"/>
                <a:gd name="connsiteX204" fmla="*/ 3297636 w 4111625"/>
                <a:gd name="connsiteY204" fmla="*/ 93285 h 5822951"/>
                <a:gd name="connsiteX205" fmla="*/ 3376093 w 4111625"/>
                <a:gd name="connsiteY205" fmla="*/ 73646 h 5822951"/>
                <a:gd name="connsiteX206" fmla="*/ 3449646 w 4111625"/>
                <a:gd name="connsiteY206" fmla="*/ 49098 h 5822951"/>
                <a:gd name="connsiteX207" fmla="*/ 3596753 w 4111625"/>
                <a:gd name="connsiteY207" fmla="*/ 4910 h 5822951"/>
                <a:gd name="connsiteX208" fmla="*/ 3616367 w 4111625"/>
                <a:gd name="connsiteY208" fmla="*/ 0 h 582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4111625" h="5822951">
                  <a:moveTo>
                    <a:pt x="1340314" y="249119"/>
                  </a:moveTo>
                  <a:lnTo>
                    <a:pt x="1360734" y="250397"/>
                  </a:lnTo>
                  <a:cubicBezTo>
                    <a:pt x="1360734" y="250397"/>
                    <a:pt x="1360734" y="250397"/>
                    <a:pt x="1350927" y="249783"/>
                  </a:cubicBezTo>
                  <a:close/>
                  <a:moveTo>
                    <a:pt x="1302697" y="246765"/>
                  </a:moveTo>
                  <a:lnTo>
                    <a:pt x="1327635" y="248326"/>
                  </a:lnTo>
                  <a:lnTo>
                    <a:pt x="1340314" y="249119"/>
                  </a:lnTo>
                  <a:lnTo>
                    <a:pt x="1315376" y="247559"/>
                  </a:lnTo>
                  <a:close/>
                  <a:moveTo>
                    <a:pt x="1282278" y="245487"/>
                  </a:moveTo>
                  <a:cubicBezTo>
                    <a:pt x="1282278" y="245487"/>
                    <a:pt x="1282278" y="245487"/>
                    <a:pt x="1292085" y="246101"/>
                  </a:cubicBezTo>
                  <a:lnTo>
                    <a:pt x="1302697" y="246765"/>
                  </a:lnTo>
                  <a:close/>
                  <a:moveTo>
                    <a:pt x="3616367" y="0"/>
                  </a:moveTo>
                  <a:cubicBezTo>
                    <a:pt x="3616367" y="0"/>
                    <a:pt x="3616367" y="0"/>
                    <a:pt x="3616367" y="19639"/>
                  </a:cubicBezTo>
                  <a:cubicBezTo>
                    <a:pt x="3616367" y="19639"/>
                    <a:pt x="3616367" y="19639"/>
                    <a:pt x="3645788" y="4939198"/>
                  </a:cubicBezTo>
                  <a:cubicBezTo>
                    <a:pt x="3645788" y="4939198"/>
                    <a:pt x="3645788" y="4939198"/>
                    <a:pt x="3645788" y="4968657"/>
                  </a:cubicBezTo>
                  <a:cubicBezTo>
                    <a:pt x="3645788" y="4968657"/>
                    <a:pt x="3645788" y="4968657"/>
                    <a:pt x="3621270" y="4978476"/>
                  </a:cubicBezTo>
                  <a:cubicBezTo>
                    <a:pt x="3547717" y="5012844"/>
                    <a:pt x="3474164" y="5037393"/>
                    <a:pt x="3400611" y="5066851"/>
                  </a:cubicBezTo>
                  <a:cubicBezTo>
                    <a:pt x="3331961" y="5091400"/>
                    <a:pt x="3258408" y="5115949"/>
                    <a:pt x="3179951" y="5140497"/>
                  </a:cubicBezTo>
                  <a:cubicBezTo>
                    <a:pt x="3145626" y="5150317"/>
                    <a:pt x="3106398" y="5160136"/>
                    <a:pt x="3067169" y="5169956"/>
                  </a:cubicBezTo>
                  <a:cubicBezTo>
                    <a:pt x="3032845" y="5179775"/>
                    <a:pt x="2993616" y="5189595"/>
                    <a:pt x="2954388" y="5199414"/>
                  </a:cubicBezTo>
                  <a:cubicBezTo>
                    <a:pt x="2920063" y="5209234"/>
                    <a:pt x="2880835" y="5214144"/>
                    <a:pt x="2841606" y="5223963"/>
                  </a:cubicBezTo>
                  <a:cubicBezTo>
                    <a:pt x="2841606" y="5223963"/>
                    <a:pt x="2841606" y="5223963"/>
                    <a:pt x="2782764" y="5233783"/>
                  </a:cubicBezTo>
                  <a:cubicBezTo>
                    <a:pt x="2782764" y="5233783"/>
                    <a:pt x="2782764" y="5233783"/>
                    <a:pt x="2723921" y="5238692"/>
                  </a:cubicBezTo>
                  <a:cubicBezTo>
                    <a:pt x="2645464" y="5253421"/>
                    <a:pt x="2567007" y="5258331"/>
                    <a:pt x="2488551" y="5258331"/>
                  </a:cubicBezTo>
                  <a:cubicBezTo>
                    <a:pt x="2483647" y="5258331"/>
                    <a:pt x="2478744" y="5258331"/>
                    <a:pt x="2473840" y="5258331"/>
                  </a:cubicBezTo>
                  <a:cubicBezTo>
                    <a:pt x="2473840" y="5258331"/>
                    <a:pt x="2473840" y="5258331"/>
                    <a:pt x="2459129" y="5258331"/>
                  </a:cubicBezTo>
                  <a:cubicBezTo>
                    <a:pt x="2459129" y="5258331"/>
                    <a:pt x="2459129" y="5258331"/>
                    <a:pt x="2429708" y="5258331"/>
                  </a:cubicBezTo>
                  <a:cubicBezTo>
                    <a:pt x="2410094" y="5258331"/>
                    <a:pt x="2390480" y="5258331"/>
                    <a:pt x="2370865" y="5253421"/>
                  </a:cubicBezTo>
                  <a:cubicBezTo>
                    <a:pt x="2336541" y="5253421"/>
                    <a:pt x="2292409" y="5253421"/>
                    <a:pt x="2258084" y="5248512"/>
                  </a:cubicBezTo>
                  <a:cubicBezTo>
                    <a:pt x="2179627" y="5243602"/>
                    <a:pt x="2101170" y="5238692"/>
                    <a:pt x="2022714" y="5228873"/>
                  </a:cubicBezTo>
                  <a:cubicBezTo>
                    <a:pt x="2022714" y="5228873"/>
                    <a:pt x="2022714" y="5228873"/>
                    <a:pt x="1797150" y="5209234"/>
                  </a:cubicBezTo>
                  <a:cubicBezTo>
                    <a:pt x="1797150" y="5209234"/>
                    <a:pt x="1797150" y="5209234"/>
                    <a:pt x="1679465" y="5194505"/>
                  </a:cubicBezTo>
                  <a:cubicBezTo>
                    <a:pt x="1645140" y="5194505"/>
                    <a:pt x="1605912" y="5189595"/>
                    <a:pt x="1566684" y="5189595"/>
                  </a:cubicBezTo>
                  <a:cubicBezTo>
                    <a:pt x="1532359" y="5184685"/>
                    <a:pt x="1493130" y="5184685"/>
                    <a:pt x="1453902" y="5179775"/>
                  </a:cubicBezTo>
                  <a:cubicBezTo>
                    <a:pt x="1453902" y="5179775"/>
                    <a:pt x="1453902" y="5179775"/>
                    <a:pt x="1399963" y="5179775"/>
                  </a:cubicBezTo>
                  <a:cubicBezTo>
                    <a:pt x="1399963" y="5179775"/>
                    <a:pt x="1399963" y="5179775"/>
                    <a:pt x="1341120" y="5179775"/>
                  </a:cubicBezTo>
                  <a:cubicBezTo>
                    <a:pt x="1267567" y="5179775"/>
                    <a:pt x="1194014" y="5184685"/>
                    <a:pt x="1115557" y="5189595"/>
                  </a:cubicBezTo>
                  <a:cubicBezTo>
                    <a:pt x="1100846" y="5189595"/>
                    <a:pt x="1081232" y="5194505"/>
                    <a:pt x="1061618" y="5194505"/>
                  </a:cubicBezTo>
                  <a:cubicBezTo>
                    <a:pt x="1042004" y="5199414"/>
                    <a:pt x="1027293" y="5199414"/>
                    <a:pt x="1007679" y="5204324"/>
                  </a:cubicBezTo>
                  <a:cubicBezTo>
                    <a:pt x="1007679" y="5204324"/>
                    <a:pt x="1007679" y="5204324"/>
                    <a:pt x="953740" y="5214144"/>
                  </a:cubicBezTo>
                  <a:cubicBezTo>
                    <a:pt x="953740" y="5214144"/>
                    <a:pt x="953740" y="5214144"/>
                    <a:pt x="939029" y="5219053"/>
                  </a:cubicBezTo>
                  <a:cubicBezTo>
                    <a:pt x="939029" y="5219053"/>
                    <a:pt x="939029" y="5219053"/>
                    <a:pt x="934126" y="5219053"/>
                  </a:cubicBezTo>
                  <a:cubicBezTo>
                    <a:pt x="934126" y="5219053"/>
                    <a:pt x="934126" y="5219053"/>
                    <a:pt x="929222" y="5219053"/>
                  </a:cubicBezTo>
                  <a:cubicBezTo>
                    <a:pt x="929222" y="5219053"/>
                    <a:pt x="929222" y="5219053"/>
                    <a:pt x="899800" y="5228873"/>
                  </a:cubicBezTo>
                  <a:cubicBezTo>
                    <a:pt x="899800" y="5228873"/>
                    <a:pt x="899800" y="5228873"/>
                    <a:pt x="845862" y="5243602"/>
                  </a:cubicBezTo>
                  <a:cubicBezTo>
                    <a:pt x="845862" y="5243602"/>
                    <a:pt x="845862" y="5243602"/>
                    <a:pt x="791922" y="5258331"/>
                  </a:cubicBezTo>
                  <a:cubicBezTo>
                    <a:pt x="757598" y="5268151"/>
                    <a:pt x="718369" y="5282880"/>
                    <a:pt x="684044" y="5292699"/>
                  </a:cubicBezTo>
                  <a:cubicBezTo>
                    <a:pt x="625202" y="5312338"/>
                    <a:pt x="571263" y="5336887"/>
                    <a:pt x="512421" y="5361436"/>
                  </a:cubicBezTo>
                  <a:cubicBezTo>
                    <a:pt x="556553" y="5351616"/>
                    <a:pt x="600684" y="5341797"/>
                    <a:pt x="639912" y="5336887"/>
                  </a:cubicBezTo>
                  <a:cubicBezTo>
                    <a:pt x="664431" y="5336887"/>
                    <a:pt x="684044" y="5331977"/>
                    <a:pt x="708563" y="5327068"/>
                  </a:cubicBezTo>
                  <a:cubicBezTo>
                    <a:pt x="708563" y="5327068"/>
                    <a:pt x="708563" y="5327068"/>
                    <a:pt x="777212" y="5322158"/>
                  </a:cubicBezTo>
                  <a:cubicBezTo>
                    <a:pt x="777212" y="5322158"/>
                    <a:pt x="777212" y="5322158"/>
                    <a:pt x="806633" y="5322158"/>
                  </a:cubicBezTo>
                  <a:cubicBezTo>
                    <a:pt x="806633" y="5322158"/>
                    <a:pt x="806633" y="5322158"/>
                    <a:pt x="840958" y="5317248"/>
                  </a:cubicBezTo>
                  <a:cubicBezTo>
                    <a:pt x="840958" y="5317248"/>
                    <a:pt x="840958" y="5317248"/>
                    <a:pt x="909608" y="5317248"/>
                  </a:cubicBezTo>
                  <a:cubicBezTo>
                    <a:pt x="929222" y="5317248"/>
                    <a:pt x="953740" y="5317248"/>
                    <a:pt x="978258" y="5317248"/>
                  </a:cubicBezTo>
                  <a:cubicBezTo>
                    <a:pt x="978258" y="5317248"/>
                    <a:pt x="978258" y="5317248"/>
                    <a:pt x="1046907" y="5317248"/>
                  </a:cubicBezTo>
                  <a:cubicBezTo>
                    <a:pt x="1056714" y="5317248"/>
                    <a:pt x="1066522" y="5317248"/>
                    <a:pt x="1081232" y="5317248"/>
                  </a:cubicBezTo>
                  <a:cubicBezTo>
                    <a:pt x="1081232" y="5317248"/>
                    <a:pt x="1081232" y="5317248"/>
                    <a:pt x="1110653" y="5322158"/>
                  </a:cubicBezTo>
                  <a:cubicBezTo>
                    <a:pt x="1110653" y="5322158"/>
                    <a:pt x="1110653" y="5322158"/>
                    <a:pt x="1174400" y="5327068"/>
                  </a:cubicBezTo>
                  <a:cubicBezTo>
                    <a:pt x="1174400" y="5327068"/>
                    <a:pt x="1174400" y="5327068"/>
                    <a:pt x="1194014" y="5327068"/>
                  </a:cubicBezTo>
                  <a:cubicBezTo>
                    <a:pt x="1194014" y="5327068"/>
                    <a:pt x="1194014" y="5327068"/>
                    <a:pt x="1208724" y="5331977"/>
                  </a:cubicBezTo>
                  <a:cubicBezTo>
                    <a:pt x="1208724" y="5331977"/>
                    <a:pt x="1208724" y="5331977"/>
                    <a:pt x="1243049" y="5336887"/>
                  </a:cubicBezTo>
                  <a:cubicBezTo>
                    <a:pt x="1243049" y="5336887"/>
                    <a:pt x="1243049" y="5336887"/>
                    <a:pt x="1306795" y="5341797"/>
                  </a:cubicBezTo>
                  <a:cubicBezTo>
                    <a:pt x="1390156" y="5356526"/>
                    <a:pt x="1478420" y="5371255"/>
                    <a:pt x="1561780" y="5385984"/>
                  </a:cubicBezTo>
                  <a:cubicBezTo>
                    <a:pt x="1601008" y="5395804"/>
                    <a:pt x="1645140" y="5405623"/>
                    <a:pt x="1684369" y="5415443"/>
                  </a:cubicBezTo>
                  <a:cubicBezTo>
                    <a:pt x="1684369" y="5415443"/>
                    <a:pt x="1684369" y="5415443"/>
                    <a:pt x="1806957" y="5439992"/>
                  </a:cubicBezTo>
                  <a:cubicBezTo>
                    <a:pt x="1806957" y="5439992"/>
                    <a:pt x="1806957" y="5439992"/>
                    <a:pt x="2052135" y="5489089"/>
                  </a:cubicBezTo>
                  <a:cubicBezTo>
                    <a:pt x="2130592" y="5503818"/>
                    <a:pt x="2213952" y="5523457"/>
                    <a:pt x="2292409" y="5533277"/>
                  </a:cubicBezTo>
                  <a:cubicBezTo>
                    <a:pt x="2375769" y="5548006"/>
                    <a:pt x="2454226" y="5557825"/>
                    <a:pt x="2537586" y="5572555"/>
                  </a:cubicBezTo>
                  <a:cubicBezTo>
                    <a:pt x="2537586" y="5572555"/>
                    <a:pt x="2537586" y="5572555"/>
                    <a:pt x="2660175" y="5582374"/>
                  </a:cubicBezTo>
                  <a:cubicBezTo>
                    <a:pt x="2660175" y="5582374"/>
                    <a:pt x="2660175" y="5582374"/>
                    <a:pt x="2719017" y="5592193"/>
                  </a:cubicBezTo>
                  <a:cubicBezTo>
                    <a:pt x="2719017" y="5592193"/>
                    <a:pt x="2719017" y="5592193"/>
                    <a:pt x="2782764" y="5597103"/>
                  </a:cubicBezTo>
                  <a:cubicBezTo>
                    <a:pt x="2782764" y="5597103"/>
                    <a:pt x="2782764" y="5597103"/>
                    <a:pt x="2905352" y="5602013"/>
                  </a:cubicBezTo>
                  <a:cubicBezTo>
                    <a:pt x="2944581" y="5606923"/>
                    <a:pt x="2983809" y="5606923"/>
                    <a:pt x="3023037" y="5606923"/>
                  </a:cubicBezTo>
                  <a:cubicBezTo>
                    <a:pt x="3106398" y="5611832"/>
                    <a:pt x="3189758" y="5606923"/>
                    <a:pt x="3268215" y="5606923"/>
                  </a:cubicBezTo>
                  <a:cubicBezTo>
                    <a:pt x="3312347" y="5606923"/>
                    <a:pt x="3351575" y="5602013"/>
                    <a:pt x="3390804" y="5597103"/>
                  </a:cubicBezTo>
                  <a:cubicBezTo>
                    <a:pt x="3390804" y="5597103"/>
                    <a:pt x="3390804" y="5597103"/>
                    <a:pt x="3513392" y="5592193"/>
                  </a:cubicBezTo>
                  <a:cubicBezTo>
                    <a:pt x="3596753" y="5582374"/>
                    <a:pt x="3680113" y="5572555"/>
                    <a:pt x="3758570" y="5562735"/>
                  </a:cubicBezTo>
                  <a:cubicBezTo>
                    <a:pt x="3758570" y="5562735"/>
                    <a:pt x="3758570" y="5562735"/>
                    <a:pt x="3935098" y="5533277"/>
                  </a:cubicBezTo>
                  <a:cubicBezTo>
                    <a:pt x="3935098" y="5533277"/>
                    <a:pt x="3935098" y="5533277"/>
                    <a:pt x="4018458" y="780649"/>
                  </a:cubicBezTo>
                  <a:cubicBezTo>
                    <a:pt x="4018458" y="780649"/>
                    <a:pt x="4018458" y="780649"/>
                    <a:pt x="4106722" y="5606923"/>
                  </a:cubicBezTo>
                  <a:lnTo>
                    <a:pt x="4111625" y="5680569"/>
                  </a:lnTo>
                  <a:cubicBezTo>
                    <a:pt x="4111625" y="5680569"/>
                    <a:pt x="4111625" y="5680569"/>
                    <a:pt x="4038072" y="5695298"/>
                  </a:cubicBezTo>
                  <a:cubicBezTo>
                    <a:pt x="4038072" y="5695298"/>
                    <a:pt x="4038072" y="5695298"/>
                    <a:pt x="3787991" y="5744395"/>
                  </a:cubicBezTo>
                  <a:cubicBezTo>
                    <a:pt x="3704631" y="5759125"/>
                    <a:pt x="3621270" y="5773854"/>
                    <a:pt x="3537910" y="5783673"/>
                  </a:cubicBezTo>
                  <a:cubicBezTo>
                    <a:pt x="3537910" y="5783673"/>
                    <a:pt x="3537910" y="5783673"/>
                    <a:pt x="3410418" y="5798403"/>
                  </a:cubicBezTo>
                  <a:cubicBezTo>
                    <a:pt x="3366286" y="5798403"/>
                    <a:pt x="3322154" y="5808222"/>
                    <a:pt x="3282926" y="5808222"/>
                  </a:cubicBezTo>
                  <a:cubicBezTo>
                    <a:pt x="3194662" y="5813132"/>
                    <a:pt x="3111301" y="5818042"/>
                    <a:pt x="3023037" y="5818042"/>
                  </a:cubicBezTo>
                  <a:cubicBezTo>
                    <a:pt x="2983809" y="5818042"/>
                    <a:pt x="2939677" y="5818042"/>
                    <a:pt x="2895545" y="5818042"/>
                  </a:cubicBezTo>
                  <a:cubicBezTo>
                    <a:pt x="2895545" y="5818042"/>
                    <a:pt x="2895545" y="5818042"/>
                    <a:pt x="2768053" y="5818042"/>
                  </a:cubicBezTo>
                  <a:cubicBezTo>
                    <a:pt x="2768053" y="5818042"/>
                    <a:pt x="2768053" y="5818042"/>
                    <a:pt x="2704307" y="5813132"/>
                  </a:cubicBezTo>
                  <a:cubicBezTo>
                    <a:pt x="2704307" y="5813132"/>
                    <a:pt x="2704307" y="5813132"/>
                    <a:pt x="2640561" y="5808222"/>
                  </a:cubicBezTo>
                  <a:cubicBezTo>
                    <a:pt x="2596429" y="5808222"/>
                    <a:pt x="2557200" y="5803312"/>
                    <a:pt x="2513068" y="5798403"/>
                  </a:cubicBezTo>
                  <a:cubicBezTo>
                    <a:pt x="2429708" y="5793493"/>
                    <a:pt x="2341444" y="5783673"/>
                    <a:pt x="2258084" y="5773854"/>
                  </a:cubicBezTo>
                  <a:cubicBezTo>
                    <a:pt x="2174724" y="5759125"/>
                    <a:pt x="2091363" y="5749305"/>
                    <a:pt x="2008002" y="5734576"/>
                  </a:cubicBezTo>
                  <a:cubicBezTo>
                    <a:pt x="2008002" y="5734576"/>
                    <a:pt x="2008002" y="5734576"/>
                    <a:pt x="1757922" y="5690388"/>
                  </a:cubicBezTo>
                  <a:cubicBezTo>
                    <a:pt x="1757922" y="5690388"/>
                    <a:pt x="1757922" y="5690388"/>
                    <a:pt x="1635333" y="5670749"/>
                  </a:cubicBezTo>
                  <a:cubicBezTo>
                    <a:pt x="1596105" y="5665840"/>
                    <a:pt x="1551973" y="5656020"/>
                    <a:pt x="1512744" y="5651110"/>
                  </a:cubicBezTo>
                  <a:cubicBezTo>
                    <a:pt x="1434288" y="5636381"/>
                    <a:pt x="1350927" y="5626562"/>
                    <a:pt x="1272471" y="5616742"/>
                  </a:cubicBezTo>
                  <a:cubicBezTo>
                    <a:pt x="1272471" y="5616742"/>
                    <a:pt x="1272471" y="5616742"/>
                    <a:pt x="1213628" y="5611832"/>
                  </a:cubicBezTo>
                  <a:cubicBezTo>
                    <a:pt x="1213628" y="5611832"/>
                    <a:pt x="1213628" y="5611832"/>
                    <a:pt x="1184207" y="5606923"/>
                  </a:cubicBezTo>
                  <a:cubicBezTo>
                    <a:pt x="1184207" y="5606923"/>
                    <a:pt x="1184207" y="5606923"/>
                    <a:pt x="1169496" y="5606923"/>
                  </a:cubicBezTo>
                  <a:cubicBezTo>
                    <a:pt x="1169496" y="5606923"/>
                    <a:pt x="1169496" y="5606923"/>
                    <a:pt x="1164593" y="5606923"/>
                  </a:cubicBezTo>
                  <a:cubicBezTo>
                    <a:pt x="1164593" y="5606923"/>
                    <a:pt x="1164593" y="5606923"/>
                    <a:pt x="1154785" y="5606923"/>
                  </a:cubicBezTo>
                  <a:cubicBezTo>
                    <a:pt x="1154785" y="5606923"/>
                    <a:pt x="1154785" y="5606923"/>
                    <a:pt x="1095943" y="5602013"/>
                  </a:cubicBezTo>
                  <a:cubicBezTo>
                    <a:pt x="1095943" y="5602013"/>
                    <a:pt x="1095943" y="5602013"/>
                    <a:pt x="1061618" y="5602013"/>
                  </a:cubicBezTo>
                  <a:cubicBezTo>
                    <a:pt x="1051811" y="5602013"/>
                    <a:pt x="1042004" y="5602013"/>
                    <a:pt x="1032197" y="5602013"/>
                  </a:cubicBezTo>
                  <a:cubicBezTo>
                    <a:pt x="1032197" y="5602013"/>
                    <a:pt x="1032197" y="5602013"/>
                    <a:pt x="978258" y="5602013"/>
                  </a:cubicBezTo>
                  <a:cubicBezTo>
                    <a:pt x="958643" y="5602013"/>
                    <a:pt x="939029" y="5602013"/>
                    <a:pt x="919415" y="5606923"/>
                  </a:cubicBezTo>
                  <a:cubicBezTo>
                    <a:pt x="919415" y="5606923"/>
                    <a:pt x="919415" y="5606923"/>
                    <a:pt x="860573" y="5611832"/>
                  </a:cubicBezTo>
                  <a:cubicBezTo>
                    <a:pt x="860573" y="5611832"/>
                    <a:pt x="860573" y="5611832"/>
                    <a:pt x="831151" y="5611832"/>
                  </a:cubicBezTo>
                  <a:cubicBezTo>
                    <a:pt x="831151" y="5611832"/>
                    <a:pt x="831151" y="5611832"/>
                    <a:pt x="801730" y="5616742"/>
                  </a:cubicBezTo>
                  <a:cubicBezTo>
                    <a:pt x="801730" y="5616742"/>
                    <a:pt x="801730" y="5616742"/>
                    <a:pt x="747790" y="5621652"/>
                  </a:cubicBezTo>
                  <a:cubicBezTo>
                    <a:pt x="728177" y="5626562"/>
                    <a:pt x="708563" y="5631471"/>
                    <a:pt x="688948" y="5631471"/>
                  </a:cubicBezTo>
                  <a:cubicBezTo>
                    <a:pt x="649720" y="5636381"/>
                    <a:pt x="610491" y="5646201"/>
                    <a:pt x="576167" y="5656020"/>
                  </a:cubicBezTo>
                  <a:cubicBezTo>
                    <a:pt x="502613" y="5675659"/>
                    <a:pt x="429060" y="5700208"/>
                    <a:pt x="355507" y="5724756"/>
                  </a:cubicBezTo>
                  <a:cubicBezTo>
                    <a:pt x="355507" y="5724756"/>
                    <a:pt x="355507" y="5724756"/>
                    <a:pt x="306471" y="5749305"/>
                  </a:cubicBezTo>
                  <a:cubicBezTo>
                    <a:pt x="286857" y="5759125"/>
                    <a:pt x="272147" y="5764034"/>
                    <a:pt x="257436" y="5773854"/>
                  </a:cubicBezTo>
                  <a:cubicBezTo>
                    <a:pt x="237822" y="5783673"/>
                    <a:pt x="223111" y="5788583"/>
                    <a:pt x="208401" y="5798403"/>
                  </a:cubicBezTo>
                  <a:cubicBezTo>
                    <a:pt x="198593" y="5803312"/>
                    <a:pt x="193690" y="5808222"/>
                    <a:pt x="183882" y="5813132"/>
                  </a:cubicBezTo>
                  <a:cubicBezTo>
                    <a:pt x="183882" y="5813132"/>
                    <a:pt x="178979" y="5818042"/>
                    <a:pt x="174076" y="5818042"/>
                  </a:cubicBezTo>
                  <a:cubicBezTo>
                    <a:pt x="174076" y="5818042"/>
                    <a:pt x="174076" y="5818042"/>
                    <a:pt x="169172" y="5822951"/>
                  </a:cubicBezTo>
                  <a:cubicBezTo>
                    <a:pt x="169172" y="5822951"/>
                    <a:pt x="169172" y="5822951"/>
                    <a:pt x="26433" y="5822951"/>
                  </a:cubicBezTo>
                  <a:lnTo>
                    <a:pt x="0" y="5822951"/>
                  </a:lnTo>
                  <a:lnTo>
                    <a:pt x="0" y="710368"/>
                  </a:lnTo>
                  <a:lnTo>
                    <a:pt x="2451" y="520433"/>
                  </a:lnTo>
                  <a:cubicBezTo>
                    <a:pt x="2451" y="520433"/>
                    <a:pt x="2451" y="520433"/>
                    <a:pt x="61294" y="5459631"/>
                  </a:cubicBezTo>
                  <a:cubicBezTo>
                    <a:pt x="76004" y="5444901"/>
                    <a:pt x="95618" y="5435082"/>
                    <a:pt x="110329" y="5425262"/>
                  </a:cubicBezTo>
                  <a:cubicBezTo>
                    <a:pt x="110329" y="5425262"/>
                    <a:pt x="110329" y="5425262"/>
                    <a:pt x="164269" y="5395804"/>
                  </a:cubicBezTo>
                  <a:cubicBezTo>
                    <a:pt x="164269" y="5395804"/>
                    <a:pt x="164269" y="5395804"/>
                    <a:pt x="213304" y="5366345"/>
                  </a:cubicBezTo>
                  <a:cubicBezTo>
                    <a:pt x="281954" y="5331977"/>
                    <a:pt x="355507" y="5297609"/>
                    <a:pt x="424157" y="5263241"/>
                  </a:cubicBezTo>
                  <a:cubicBezTo>
                    <a:pt x="497710" y="5233783"/>
                    <a:pt x="571263" y="5204324"/>
                    <a:pt x="644816" y="5179775"/>
                  </a:cubicBezTo>
                  <a:cubicBezTo>
                    <a:pt x="684044" y="5165046"/>
                    <a:pt x="718369" y="5155227"/>
                    <a:pt x="757598" y="5145407"/>
                  </a:cubicBezTo>
                  <a:cubicBezTo>
                    <a:pt x="757598" y="5145407"/>
                    <a:pt x="757598" y="5145407"/>
                    <a:pt x="816441" y="5125768"/>
                  </a:cubicBezTo>
                  <a:cubicBezTo>
                    <a:pt x="816441" y="5125768"/>
                    <a:pt x="816441" y="5125768"/>
                    <a:pt x="870379" y="5115949"/>
                  </a:cubicBezTo>
                  <a:cubicBezTo>
                    <a:pt x="870379" y="5115949"/>
                    <a:pt x="870379" y="5115949"/>
                    <a:pt x="899800" y="5106129"/>
                  </a:cubicBezTo>
                  <a:cubicBezTo>
                    <a:pt x="899800" y="5106129"/>
                    <a:pt x="899800" y="5106129"/>
                    <a:pt x="904704" y="5106129"/>
                  </a:cubicBezTo>
                  <a:cubicBezTo>
                    <a:pt x="904704" y="5106129"/>
                    <a:pt x="904704" y="5106129"/>
                    <a:pt x="909608" y="5106129"/>
                  </a:cubicBezTo>
                  <a:cubicBezTo>
                    <a:pt x="909608" y="5106129"/>
                    <a:pt x="909608" y="5106129"/>
                    <a:pt x="914511" y="5101220"/>
                  </a:cubicBezTo>
                  <a:cubicBezTo>
                    <a:pt x="914511" y="5101220"/>
                    <a:pt x="914511" y="5101220"/>
                    <a:pt x="929222" y="5101220"/>
                  </a:cubicBezTo>
                  <a:cubicBezTo>
                    <a:pt x="929222" y="5101220"/>
                    <a:pt x="929222" y="5101220"/>
                    <a:pt x="988065" y="5091400"/>
                  </a:cubicBezTo>
                  <a:cubicBezTo>
                    <a:pt x="1007679" y="5086490"/>
                    <a:pt x="1027293" y="5086490"/>
                    <a:pt x="1046907" y="5081581"/>
                  </a:cubicBezTo>
                  <a:cubicBezTo>
                    <a:pt x="1066522" y="5081581"/>
                    <a:pt x="1086136" y="5076671"/>
                    <a:pt x="1105750" y="5076671"/>
                  </a:cubicBezTo>
                  <a:cubicBezTo>
                    <a:pt x="1184207" y="5066851"/>
                    <a:pt x="1262663" y="5066851"/>
                    <a:pt x="1341120" y="5066851"/>
                  </a:cubicBezTo>
                  <a:cubicBezTo>
                    <a:pt x="1341120" y="5066851"/>
                    <a:pt x="1341120" y="5066851"/>
                    <a:pt x="1399963" y="5066851"/>
                  </a:cubicBezTo>
                  <a:cubicBezTo>
                    <a:pt x="1399963" y="5066851"/>
                    <a:pt x="1399963" y="5066851"/>
                    <a:pt x="1458805" y="5071761"/>
                  </a:cubicBezTo>
                  <a:cubicBezTo>
                    <a:pt x="1498034" y="5071761"/>
                    <a:pt x="1537262" y="5076671"/>
                    <a:pt x="1576491" y="5076671"/>
                  </a:cubicBezTo>
                  <a:cubicBezTo>
                    <a:pt x="1615719" y="5081581"/>
                    <a:pt x="1654947" y="5086490"/>
                    <a:pt x="1694176" y="5086490"/>
                  </a:cubicBezTo>
                  <a:cubicBezTo>
                    <a:pt x="1694176" y="5086490"/>
                    <a:pt x="1694176" y="5086490"/>
                    <a:pt x="1806957" y="5101220"/>
                  </a:cubicBezTo>
                  <a:cubicBezTo>
                    <a:pt x="1806957" y="5101220"/>
                    <a:pt x="1806957" y="5101220"/>
                    <a:pt x="2037424" y="5125768"/>
                  </a:cubicBezTo>
                  <a:cubicBezTo>
                    <a:pt x="2110977" y="5135588"/>
                    <a:pt x="2189434" y="5140497"/>
                    <a:pt x="2262987" y="5145407"/>
                  </a:cubicBezTo>
                  <a:cubicBezTo>
                    <a:pt x="2302216" y="5150317"/>
                    <a:pt x="2336541" y="5150317"/>
                    <a:pt x="2375769" y="5155227"/>
                  </a:cubicBezTo>
                  <a:cubicBezTo>
                    <a:pt x="2395383" y="5155227"/>
                    <a:pt x="2414997" y="5155227"/>
                    <a:pt x="2434612" y="5155227"/>
                  </a:cubicBezTo>
                  <a:cubicBezTo>
                    <a:pt x="2434612" y="5155227"/>
                    <a:pt x="2434612" y="5155227"/>
                    <a:pt x="2464033" y="5160136"/>
                  </a:cubicBezTo>
                  <a:cubicBezTo>
                    <a:pt x="2464033" y="5160136"/>
                    <a:pt x="2464033" y="5160136"/>
                    <a:pt x="2478744" y="5160136"/>
                  </a:cubicBezTo>
                  <a:cubicBezTo>
                    <a:pt x="2478744" y="5160136"/>
                    <a:pt x="2483647" y="5160136"/>
                    <a:pt x="2488551" y="5160136"/>
                  </a:cubicBezTo>
                  <a:cubicBezTo>
                    <a:pt x="2562104" y="5160136"/>
                    <a:pt x="2640561" y="5155227"/>
                    <a:pt x="2714114" y="5145407"/>
                  </a:cubicBezTo>
                  <a:cubicBezTo>
                    <a:pt x="2714114" y="5145407"/>
                    <a:pt x="2714114" y="5145407"/>
                    <a:pt x="2768053" y="5135588"/>
                  </a:cubicBezTo>
                  <a:cubicBezTo>
                    <a:pt x="2768053" y="5135588"/>
                    <a:pt x="2768053" y="5135588"/>
                    <a:pt x="2826896" y="5130678"/>
                  </a:cubicBezTo>
                  <a:cubicBezTo>
                    <a:pt x="2861220" y="5120859"/>
                    <a:pt x="2900449" y="5115949"/>
                    <a:pt x="2934774" y="5106129"/>
                  </a:cubicBezTo>
                  <a:cubicBezTo>
                    <a:pt x="2974002" y="5101220"/>
                    <a:pt x="3008327" y="5091400"/>
                    <a:pt x="3047555" y="5081581"/>
                  </a:cubicBezTo>
                  <a:cubicBezTo>
                    <a:pt x="3081880" y="5071761"/>
                    <a:pt x="3121108" y="5061942"/>
                    <a:pt x="3155433" y="5052122"/>
                  </a:cubicBezTo>
                  <a:cubicBezTo>
                    <a:pt x="3228987" y="5032483"/>
                    <a:pt x="3302540" y="5007934"/>
                    <a:pt x="3371189" y="4983386"/>
                  </a:cubicBezTo>
                  <a:cubicBezTo>
                    <a:pt x="3434936" y="4958837"/>
                    <a:pt x="3498682" y="4939198"/>
                    <a:pt x="3557524" y="4909740"/>
                  </a:cubicBezTo>
                  <a:cubicBezTo>
                    <a:pt x="3557524" y="4909740"/>
                    <a:pt x="3557524" y="4909740"/>
                    <a:pt x="3586946" y="39278"/>
                  </a:cubicBezTo>
                  <a:cubicBezTo>
                    <a:pt x="3586946" y="39278"/>
                    <a:pt x="3586946" y="39278"/>
                    <a:pt x="3454550" y="78556"/>
                  </a:cubicBezTo>
                  <a:cubicBezTo>
                    <a:pt x="3430032" y="83466"/>
                    <a:pt x="3405514" y="93285"/>
                    <a:pt x="3380997" y="98195"/>
                  </a:cubicBezTo>
                  <a:cubicBezTo>
                    <a:pt x="3380997" y="98195"/>
                    <a:pt x="3380997" y="98195"/>
                    <a:pt x="3302540" y="117834"/>
                  </a:cubicBezTo>
                  <a:cubicBezTo>
                    <a:pt x="3302540" y="117834"/>
                    <a:pt x="3302540" y="117834"/>
                    <a:pt x="3228987" y="132563"/>
                  </a:cubicBezTo>
                  <a:cubicBezTo>
                    <a:pt x="3228987" y="132563"/>
                    <a:pt x="3228987" y="132563"/>
                    <a:pt x="3189758" y="142383"/>
                  </a:cubicBezTo>
                  <a:cubicBezTo>
                    <a:pt x="3175047" y="147292"/>
                    <a:pt x="3165240" y="147292"/>
                    <a:pt x="3150530" y="147292"/>
                  </a:cubicBezTo>
                  <a:cubicBezTo>
                    <a:pt x="3150530" y="147292"/>
                    <a:pt x="3150530" y="147292"/>
                    <a:pt x="2998520" y="176751"/>
                  </a:cubicBezTo>
                  <a:cubicBezTo>
                    <a:pt x="2974002" y="181661"/>
                    <a:pt x="2944581" y="186570"/>
                    <a:pt x="2920063" y="191480"/>
                  </a:cubicBezTo>
                  <a:cubicBezTo>
                    <a:pt x="2920063" y="191480"/>
                    <a:pt x="2920063" y="191480"/>
                    <a:pt x="2841606" y="201300"/>
                  </a:cubicBezTo>
                  <a:cubicBezTo>
                    <a:pt x="2841606" y="201300"/>
                    <a:pt x="2841606" y="201300"/>
                    <a:pt x="2768053" y="211119"/>
                  </a:cubicBezTo>
                  <a:cubicBezTo>
                    <a:pt x="2738632" y="216029"/>
                    <a:pt x="2714114" y="216029"/>
                    <a:pt x="2689596" y="220939"/>
                  </a:cubicBezTo>
                  <a:cubicBezTo>
                    <a:pt x="2635657" y="225848"/>
                    <a:pt x="2586622" y="230758"/>
                    <a:pt x="2532683" y="235668"/>
                  </a:cubicBezTo>
                  <a:cubicBezTo>
                    <a:pt x="2532683" y="235668"/>
                    <a:pt x="2532683" y="235668"/>
                    <a:pt x="2375769" y="250397"/>
                  </a:cubicBezTo>
                  <a:cubicBezTo>
                    <a:pt x="2351251" y="250397"/>
                    <a:pt x="2326734" y="255307"/>
                    <a:pt x="2297312" y="255307"/>
                  </a:cubicBezTo>
                  <a:cubicBezTo>
                    <a:pt x="2297312" y="255307"/>
                    <a:pt x="2297312" y="255307"/>
                    <a:pt x="2218855" y="260216"/>
                  </a:cubicBezTo>
                  <a:cubicBezTo>
                    <a:pt x="2218855" y="260216"/>
                    <a:pt x="2218855" y="260216"/>
                    <a:pt x="2140399" y="260216"/>
                  </a:cubicBezTo>
                  <a:cubicBezTo>
                    <a:pt x="2140399" y="260216"/>
                    <a:pt x="2140399" y="260216"/>
                    <a:pt x="2066845" y="265126"/>
                  </a:cubicBezTo>
                  <a:cubicBezTo>
                    <a:pt x="2012906" y="265126"/>
                    <a:pt x="1958967" y="265126"/>
                    <a:pt x="1909932" y="265126"/>
                  </a:cubicBezTo>
                  <a:cubicBezTo>
                    <a:pt x="1855992" y="265126"/>
                    <a:pt x="1802054" y="265126"/>
                    <a:pt x="1753018" y="265126"/>
                  </a:cubicBezTo>
                  <a:cubicBezTo>
                    <a:pt x="1699079" y="265126"/>
                    <a:pt x="1650044" y="265126"/>
                    <a:pt x="1596105" y="260216"/>
                  </a:cubicBezTo>
                  <a:cubicBezTo>
                    <a:pt x="1542166" y="260216"/>
                    <a:pt x="1493130" y="260216"/>
                    <a:pt x="1439191" y="255307"/>
                  </a:cubicBezTo>
                  <a:cubicBezTo>
                    <a:pt x="1439191" y="255307"/>
                    <a:pt x="1439191" y="255307"/>
                    <a:pt x="1360734" y="250397"/>
                  </a:cubicBezTo>
                  <a:cubicBezTo>
                    <a:pt x="1360734" y="250397"/>
                    <a:pt x="1360734" y="250397"/>
                    <a:pt x="1439191" y="250397"/>
                  </a:cubicBezTo>
                  <a:cubicBezTo>
                    <a:pt x="1493130" y="255307"/>
                    <a:pt x="1542166" y="255307"/>
                    <a:pt x="1596105" y="255307"/>
                  </a:cubicBezTo>
                  <a:cubicBezTo>
                    <a:pt x="1650044" y="255307"/>
                    <a:pt x="1699079" y="255307"/>
                    <a:pt x="1753018" y="260216"/>
                  </a:cubicBezTo>
                  <a:cubicBezTo>
                    <a:pt x="1802054" y="260216"/>
                    <a:pt x="1855992" y="255307"/>
                    <a:pt x="1909932" y="255307"/>
                  </a:cubicBezTo>
                  <a:cubicBezTo>
                    <a:pt x="1958967" y="255307"/>
                    <a:pt x="2012906" y="255307"/>
                    <a:pt x="2061942" y="250397"/>
                  </a:cubicBezTo>
                  <a:cubicBezTo>
                    <a:pt x="2061942" y="250397"/>
                    <a:pt x="2061942" y="250397"/>
                    <a:pt x="2140399" y="250397"/>
                  </a:cubicBezTo>
                  <a:cubicBezTo>
                    <a:pt x="2140399" y="250397"/>
                    <a:pt x="2140399" y="250397"/>
                    <a:pt x="2218855" y="245487"/>
                  </a:cubicBezTo>
                  <a:cubicBezTo>
                    <a:pt x="2218855" y="245487"/>
                    <a:pt x="2218855" y="245487"/>
                    <a:pt x="2297312" y="240577"/>
                  </a:cubicBezTo>
                  <a:cubicBezTo>
                    <a:pt x="2321830" y="240577"/>
                    <a:pt x="2351251" y="235668"/>
                    <a:pt x="2375769" y="235668"/>
                  </a:cubicBezTo>
                  <a:cubicBezTo>
                    <a:pt x="2375769" y="235668"/>
                    <a:pt x="2375769" y="235668"/>
                    <a:pt x="2532683" y="220939"/>
                  </a:cubicBezTo>
                  <a:cubicBezTo>
                    <a:pt x="2581718" y="216029"/>
                    <a:pt x="2635657" y="211119"/>
                    <a:pt x="2684693" y="201300"/>
                  </a:cubicBezTo>
                  <a:cubicBezTo>
                    <a:pt x="2709210" y="201300"/>
                    <a:pt x="2738632" y="196390"/>
                    <a:pt x="2763149" y="191480"/>
                  </a:cubicBezTo>
                  <a:cubicBezTo>
                    <a:pt x="2763149" y="191480"/>
                    <a:pt x="2763149" y="191480"/>
                    <a:pt x="2841606" y="181661"/>
                  </a:cubicBezTo>
                  <a:cubicBezTo>
                    <a:pt x="2841606" y="181661"/>
                    <a:pt x="2841606" y="181661"/>
                    <a:pt x="2915159" y="171841"/>
                  </a:cubicBezTo>
                  <a:cubicBezTo>
                    <a:pt x="2944581" y="166931"/>
                    <a:pt x="2969098" y="162022"/>
                    <a:pt x="2993616" y="157112"/>
                  </a:cubicBezTo>
                  <a:cubicBezTo>
                    <a:pt x="2993616" y="157112"/>
                    <a:pt x="2993616" y="157112"/>
                    <a:pt x="3145626" y="127654"/>
                  </a:cubicBezTo>
                  <a:cubicBezTo>
                    <a:pt x="3160337" y="122744"/>
                    <a:pt x="3170144" y="122744"/>
                    <a:pt x="3184855" y="117834"/>
                  </a:cubicBezTo>
                  <a:cubicBezTo>
                    <a:pt x="3184855" y="117834"/>
                    <a:pt x="3184855" y="117834"/>
                    <a:pt x="3224083" y="108014"/>
                  </a:cubicBezTo>
                  <a:cubicBezTo>
                    <a:pt x="3224083" y="108014"/>
                    <a:pt x="3224083" y="108014"/>
                    <a:pt x="3297636" y="93285"/>
                  </a:cubicBezTo>
                  <a:cubicBezTo>
                    <a:pt x="3297636" y="93285"/>
                    <a:pt x="3297636" y="93285"/>
                    <a:pt x="3376093" y="73646"/>
                  </a:cubicBezTo>
                  <a:cubicBezTo>
                    <a:pt x="3400611" y="68737"/>
                    <a:pt x="3425128" y="58917"/>
                    <a:pt x="3449646" y="49098"/>
                  </a:cubicBezTo>
                  <a:cubicBezTo>
                    <a:pt x="3449646" y="49098"/>
                    <a:pt x="3449646" y="49098"/>
                    <a:pt x="3596753" y="4910"/>
                  </a:cubicBezTo>
                  <a:cubicBezTo>
                    <a:pt x="3596753" y="4910"/>
                    <a:pt x="3596753" y="4910"/>
                    <a:pt x="3616367" y="0"/>
                  </a:cubicBezTo>
                  <a:close/>
                </a:path>
              </a:pathLst>
            </a:custGeom>
            <a:solidFill>
              <a:srgbClr val="0070C0"/>
            </a:solidFill>
            <a:ln>
              <a:noFill/>
            </a:ln>
          </p:spPr>
          <p:txBody>
            <a:bodyPr vert="horz" wrap="square" lIns="91440" tIns="45720" rIns="91440" bIns="45720" numCol="1" anchor="t" anchorCtr="0" compatLnSpc="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 name="ïṥļiḑe"/>
            <p:cNvSpPr/>
            <p:nvPr/>
          </p:nvSpPr>
          <p:spPr>
            <a:xfrm>
              <a:off x="1244622" y="4476172"/>
              <a:ext cx="3151105" cy="698069"/>
            </a:xfrm>
            <a:prstGeom prst="rect">
              <a:avLst/>
            </a:prstGeom>
            <a:noFill/>
          </p:spPr>
          <p:txBody>
            <a:bodyPr wrap="none"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rPr>
                <a:t>CONTENTS</a:t>
              </a:r>
              <a:endPar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endParaRPr>
            </a:p>
          </p:txBody>
        </p:sp>
        <p:sp>
          <p:nvSpPr>
            <p:cNvPr id="23" name="îslíḑê"/>
            <p:cNvSpPr txBox="1"/>
            <p:nvPr/>
          </p:nvSpPr>
          <p:spPr>
            <a:xfrm>
              <a:off x="2262128" y="5334661"/>
              <a:ext cx="1116094" cy="558047"/>
            </a:xfrm>
            <a:prstGeom prst="rect">
              <a:avLst/>
            </a:prstGeom>
            <a:noFill/>
          </p:spPr>
          <p:txBody>
            <a:bodyPr wrap="none" rtlCol="0"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目录</a:t>
              </a:r>
              <a:endParaRPr kumimoji="0" lang="en-US" altLang="zh-CN"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cxnSp>
          <p:nvCxnSpPr>
            <p:cNvPr id="24" name="直接连接符 23"/>
            <p:cNvCxnSpPr>
              <a:stCxn id="23" idx="1"/>
            </p:cNvCxnSpPr>
            <p:nvPr/>
          </p:nvCxnSpPr>
          <p:spPr>
            <a:xfrm flipH="1">
              <a:off x="1536667" y="5613685"/>
              <a:ext cx="72546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23" idx="3"/>
            </p:cNvCxnSpPr>
            <p:nvPr/>
          </p:nvCxnSpPr>
          <p:spPr>
            <a:xfrm>
              <a:off x="3378221" y="5613685"/>
              <a:ext cx="727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7444799" y="6652381"/>
            <a:ext cx="4631373" cy="892607"/>
            <a:chOff x="7459071" y="7308586"/>
            <a:chExt cx="4631373" cy="892607"/>
          </a:xfrm>
        </p:grpSpPr>
        <p:sp>
          <p:nvSpPr>
            <p:cNvPr id="27"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04</a:t>
              </a:r>
              <a:endParaRPr lang="en-US" altLang="zh-CN" sz="2800" dirty="0">
                <a:solidFill>
                  <a:schemeClr val="bg1">
                    <a:lumMod val="50000"/>
                  </a:schemeClr>
                </a:solidFill>
                <a:latin typeface="Impact" panose="020B0806030902050204" pitchFamily="34" charset="0"/>
              </a:endParaRPr>
            </a:p>
          </p:txBody>
        </p:sp>
        <p:sp>
          <p:nvSpPr>
            <p:cNvPr id="28"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实施计划</a:t>
              </a:r>
              <a:endParaRPr lang="zh-CN" altLang="en-US" dirty="0">
                <a:solidFill>
                  <a:schemeClr val="bg1">
                    <a:lumMod val="50000"/>
                  </a:schemeClr>
                </a:solidFill>
                <a:effectLst/>
              </a:endParaRPr>
            </a:p>
          </p:txBody>
        </p:sp>
      </p:grpSp>
      <p:grpSp>
        <p:nvGrpSpPr>
          <p:cNvPr id="6" name="组合 5"/>
          <p:cNvGrpSpPr/>
          <p:nvPr/>
        </p:nvGrpSpPr>
        <p:grpSpPr>
          <a:xfrm>
            <a:off x="7444799" y="8568868"/>
            <a:ext cx="4631373" cy="892607"/>
            <a:chOff x="7459071" y="7308586"/>
            <a:chExt cx="4631373" cy="892607"/>
          </a:xfrm>
        </p:grpSpPr>
        <p:sp>
          <p:nvSpPr>
            <p:cNvPr id="9"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05</a:t>
              </a:r>
              <a:endParaRPr lang="en-US" altLang="zh-CN" sz="2800" dirty="0">
                <a:solidFill>
                  <a:schemeClr val="bg1">
                    <a:lumMod val="50000"/>
                  </a:schemeClr>
                </a:solidFill>
                <a:latin typeface="Impact" panose="020B0806030902050204" pitchFamily="34" charset="0"/>
              </a:endParaRPr>
            </a:p>
          </p:txBody>
        </p:sp>
        <p:sp>
          <p:nvSpPr>
            <p:cNvPr id="10"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共享（电）单车</a:t>
              </a:r>
              <a:endParaRPr lang="zh-CN" altLang="en-US" dirty="0">
                <a:solidFill>
                  <a:schemeClr val="bg1">
                    <a:lumMod val="50000"/>
                  </a:schemeClr>
                </a:solidFill>
                <a:effectLst/>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t="13034"/>
          <a:stretch>
            <a:fillRect/>
          </a:stretch>
        </p:blipFill>
        <p:spPr>
          <a:xfrm>
            <a:off x="743920" y="7245308"/>
            <a:ext cx="6654160" cy="3186538"/>
          </a:xfrm>
          <a:prstGeom prst="rect">
            <a:avLst/>
          </a:prstGeom>
        </p:spPr>
      </p:pic>
      <p:sp>
        <p:nvSpPr>
          <p:cNvPr id="7" name="Text Box 7"/>
          <p:cNvSpPr txBox="1">
            <a:spLocks noChangeArrowheads="1"/>
          </p:cNvSpPr>
          <p:nvPr/>
        </p:nvSpPr>
        <p:spPr bwMode="auto">
          <a:xfrm>
            <a:off x="719138" y="1617998"/>
            <a:ext cx="6842506" cy="2400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marL="342900" indent="-342900" algn="just" eaLnBrk="1" hangingPunct="1">
              <a:lnSpc>
                <a:spcPct val="150000"/>
              </a:lnSpc>
              <a:spcBef>
                <a:spcPct val="50000"/>
              </a:spcBef>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国内外城市发展过程中所</a:t>
            </a:r>
            <a:r>
              <a:rPr lang="zh-CN" altLang="en-US"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共同困扰</a:t>
            </a: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的城市难题</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a:p>
            <a:pPr marL="342900" indent="-342900" algn="just" eaLnBrk="1" hangingPunct="1">
              <a:lnSpc>
                <a:spcPct val="150000"/>
              </a:lnSpc>
              <a:spcBef>
                <a:spcPct val="50000"/>
              </a:spcBef>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城市经济水平发展促进</a:t>
            </a:r>
            <a:r>
              <a:rPr lang="zh-CN" altLang="en-US"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机动化水平快速发展</a:t>
            </a:r>
            <a:endParaRPr lang="en-US" altLang="zh-CN"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a:p>
            <a:pPr marL="342900" indent="-342900" algn="just" eaLnBrk="1" hangingPunct="1">
              <a:lnSpc>
                <a:spcPct val="150000"/>
              </a:lnSpc>
              <a:spcBef>
                <a:spcPct val="50000"/>
              </a:spcBef>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城市用地规模不断扩张，但</a:t>
            </a:r>
            <a:r>
              <a:rPr lang="zh-CN" altLang="en-US"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公共资源集聚于老城区</a:t>
            </a:r>
            <a:endParaRPr lang="en-US" altLang="zh-CN"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a:p>
            <a:pPr marL="342900" indent="-342900" algn="just" eaLnBrk="1" hangingPunct="1">
              <a:lnSpc>
                <a:spcPct val="150000"/>
              </a:lnSpc>
              <a:spcBef>
                <a:spcPct val="50000"/>
              </a:spcBef>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停车规划管理缺乏谋划，</a:t>
            </a:r>
            <a:r>
              <a:rPr lang="zh-CN" altLang="en-US"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停车供需失衡，供给体系欠佳</a:t>
            </a:r>
            <a:endParaRPr lang="en-US" altLang="zh-CN"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矩形 1"/>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项目背景</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TextBox 16"/>
          <p:cNvSpPr txBox="1">
            <a:spLocks noChangeArrowheads="1"/>
          </p:cNvSpPr>
          <p:nvPr/>
        </p:nvSpPr>
        <p:spPr bwMode="auto">
          <a:xfrm>
            <a:off x="627229" y="1073469"/>
            <a:ext cx="6470257"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社会发展新阶段：停车难问题日益凸显</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9" name="组合 8"/>
          <p:cNvGrpSpPr/>
          <p:nvPr/>
        </p:nvGrpSpPr>
        <p:grpSpPr>
          <a:xfrm>
            <a:off x="719138" y="4026360"/>
            <a:ext cx="6678942" cy="3218948"/>
            <a:chOff x="791064" y="4239477"/>
            <a:chExt cx="6671720" cy="2973283"/>
          </a:xfrm>
        </p:grpSpPr>
        <p:grpSp>
          <p:nvGrpSpPr>
            <p:cNvPr id="10" name="组合 9"/>
            <p:cNvGrpSpPr/>
            <p:nvPr/>
          </p:nvGrpSpPr>
          <p:grpSpPr>
            <a:xfrm>
              <a:off x="791064" y="4407996"/>
              <a:ext cx="6646965" cy="2804764"/>
              <a:chOff x="474040" y="5043527"/>
              <a:chExt cx="6869293" cy="2389180"/>
            </a:xfrm>
          </p:grpSpPr>
          <p:pic>
            <p:nvPicPr>
              <p:cNvPr id="12" name="图片 0" descr="日本机动车增长情况副本.jpg"/>
              <p:cNvPicPr>
                <a:picLocks noChangeAspect="1" noChangeArrowheads="1"/>
              </p:cNvPicPr>
              <p:nvPr/>
            </p:nvPicPr>
            <p:blipFill rotWithShape="1">
              <a:blip r:embed="rId2" cstate="print"/>
              <a:srcRect l="572" t="1809" r="2814"/>
              <a:stretch>
                <a:fillRect/>
              </a:stretch>
            </p:blipFill>
            <p:spPr bwMode="auto">
              <a:xfrm>
                <a:off x="474040" y="5043527"/>
                <a:ext cx="6869293" cy="2389180"/>
              </a:xfrm>
              <a:prstGeom prst="rect">
                <a:avLst/>
              </a:prstGeom>
              <a:noFill/>
              <a:ln w="9525">
                <a:noFill/>
                <a:miter lim="800000"/>
                <a:headEnd/>
                <a:tailEnd/>
              </a:ln>
            </p:spPr>
          </p:pic>
          <p:sp>
            <p:nvSpPr>
              <p:cNvPr id="13" name="椭圆 12"/>
              <p:cNvSpPr/>
              <p:nvPr/>
            </p:nvSpPr>
            <p:spPr>
              <a:xfrm>
                <a:off x="3464401" y="6603676"/>
                <a:ext cx="187325" cy="129583"/>
              </a:xfrm>
              <a:prstGeom prst="ellipse">
                <a:avLst/>
              </a:prstGeom>
              <a:solidFill>
                <a:srgbClr val="FF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3825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1" name="文本框 10"/>
            <p:cNvSpPr txBox="1"/>
            <p:nvPr/>
          </p:nvSpPr>
          <p:spPr>
            <a:xfrm>
              <a:off x="4226404" y="4239477"/>
              <a:ext cx="3236380" cy="341145"/>
            </a:xfrm>
            <a:prstGeom prst="rect">
              <a:avLst/>
            </a:prstGeom>
            <a:solidFill>
              <a:schemeClr val="bg1">
                <a:lumMod val="85000"/>
              </a:schemeClr>
            </a:solidFill>
          </p:spPr>
          <p:txBody>
            <a:bodyPr wrap="square" rtlCol="0">
              <a:spAutoFit/>
            </a:bodyPr>
            <a:lstStyle/>
            <a:p>
              <a:pPr marL="0" marR="0" lvl="0" indent="0" algn="r" defTabSz="1238250" rtl="0" eaLnBrk="1" fontAlgn="base" latinLnBrk="0" hangingPunct="1">
                <a:lnSpc>
                  <a:spcPct val="100000"/>
                </a:lnSpc>
                <a:spcBef>
                  <a:spcPct val="0"/>
                </a:spcBef>
                <a:spcAft>
                  <a:spcPct val="0"/>
                </a:spcAft>
                <a:buClrTx/>
                <a:buSzTx/>
                <a:buFontTx/>
                <a:buNone/>
                <a:defRPr/>
              </a:pPr>
              <a:r>
                <a:rPr lang="zh-CN" altLang="en-US" sz="1800" dirty="0">
                  <a:solidFill>
                    <a:prstClr val="black"/>
                  </a:solidFill>
                  <a:latin typeface="微软雅黑" panose="020B0503020204020204" pitchFamily="34" charset="-122"/>
                  <a:ea typeface="微软雅黑" panose="020B0503020204020204" pitchFamily="34" charset="-122"/>
                </a:rPr>
                <a:t>城市</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小汽车现状发展阶段研判</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57" name="文本框 56"/>
          <p:cNvSpPr txBox="1"/>
          <p:nvPr/>
        </p:nvSpPr>
        <p:spPr>
          <a:xfrm>
            <a:off x="5061477" y="7250804"/>
            <a:ext cx="2336603" cy="369332"/>
          </a:xfrm>
          <a:prstGeom prst="rect">
            <a:avLst/>
          </a:prstGeom>
          <a:solidFill>
            <a:schemeClr val="bg1">
              <a:lumMod val="85000"/>
            </a:schemeClr>
          </a:solidFill>
        </p:spPr>
        <p:txBody>
          <a:bodyPr wrap="square" rtlCol="0">
            <a:spAutoFit/>
          </a:bodyPr>
          <a:lstStyle/>
          <a:p>
            <a:pPr marL="0" marR="0" lvl="0" indent="0" algn="r" defTabSz="1238250" rtl="0" eaLnBrk="1" fontAlgn="base" latinLnBrk="0" hangingPunct="1">
              <a:lnSpc>
                <a:spcPct val="100000"/>
              </a:lnSpc>
              <a:spcBef>
                <a:spcPct val="0"/>
              </a:spcBef>
              <a:spcAft>
                <a:spcPct val="0"/>
              </a:spcAft>
              <a:buClrTx/>
              <a:buSzTx/>
              <a:buFontTx/>
              <a:buNone/>
              <a:defRPr/>
            </a:pPr>
            <a:r>
              <a:rPr lang="zh-CN" altLang="en-US" sz="1800" noProof="0" dirty="0">
                <a:solidFill>
                  <a:prstClr val="black"/>
                </a:solidFill>
                <a:latin typeface="微软雅黑" panose="020B0503020204020204" pitchFamily="34" charset="-122"/>
                <a:ea typeface="微软雅黑" panose="020B0503020204020204" pitchFamily="34" charset="-122"/>
              </a:rPr>
              <a:t>停车位“能划尽划”</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052" name="文本框 2051"/>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1</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6" name="图片 5"/>
          <p:cNvPicPr>
            <a:picLocks noChangeAspect="1"/>
          </p:cNvPicPr>
          <p:nvPr/>
        </p:nvPicPr>
        <p:blipFill>
          <a:blip r:embed="rId3"/>
          <a:srcRect t="2990"/>
          <a:stretch>
            <a:fillRect/>
          </a:stretch>
        </p:blipFill>
        <p:spPr>
          <a:xfrm>
            <a:off x="7626822" y="3839694"/>
            <a:ext cx="7183575" cy="6596664"/>
          </a:xfrm>
          <a:prstGeom prst="rect">
            <a:avLst/>
          </a:prstGeom>
        </p:spPr>
      </p:pic>
      <p:sp>
        <p:nvSpPr>
          <p:cNvPr id="14" name="文本框 13"/>
          <p:cNvSpPr txBox="1"/>
          <p:nvPr/>
        </p:nvSpPr>
        <p:spPr>
          <a:xfrm>
            <a:off x="7648701" y="3833975"/>
            <a:ext cx="2765299" cy="369332"/>
          </a:xfrm>
          <a:prstGeom prst="rect">
            <a:avLst/>
          </a:prstGeom>
          <a:solidFill>
            <a:schemeClr val="bg1">
              <a:lumMod val="85000"/>
            </a:schemeClr>
          </a:solidFill>
        </p:spPr>
        <p:txBody>
          <a:bodyPr wrap="square" rtlCol="0">
            <a:spAutoFit/>
          </a:bodyPr>
          <a:lstStyle/>
          <a:p>
            <a:pPr marL="0" marR="0" lvl="0" indent="0" algn="r" defTabSz="123825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句容市城区资源高度集聚</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 name="文本框 14"/>
          <p:cNvSpPr txBox="1"/>
          <p:nvPr/>
        </p:nvSpPr>
        <p:spPr>
          <a:xfrm>
            <a:off x="10782909" y="10165078"/>
            <a:ext cx="4027488" cy="276999"/>
          </a:xfrm>
          <a:prstGeom prst="rect">
            <a:avLst/>
          </a:prstGeom>
          <a:solidFill>
            <a:schemeClr val="bg1">
              <a:lumMod val="85000"/>
            </a:schemeClr>
          </a:solidFill>
        </p:spPr>
        <p:txBody>
          <a:bodyPr wrap="square" rtlCol="0">
            <a:spAutoFit/>
          </a:bodyPr>
          <a:lstStyle/>
          <a:p>
            <a:pPr marL="0" marR="0" lvl="0" indent="0" algn="r" defTabSz="1238250" rtl="0" eaLnBrk="1" fontAlgn="base" latinLnBrk="0" hangingPunct="1">
              <a:lnSpc>
                <a:spcPct val="100000"/>
              </a:lnSpc>
              <a:spcBef>
                <a:spcPct val="0"/>
              </a:spcBef>
              <a:spcAft>
                <a:spcPct val="0"/>
              </a:spcAft>
              <a:buClrTx/>
              <a:buSzTx/>
              <a:buFontTx/>
              <a:buNone/>
              <a:defRPr/>
            </a:pPr>
            <a:r>
              <a:rPr lang="zh-CN" altLang="en-US" sz="1200" dirty="0">
                <a:solidFill>
                  <a:prstClr val="black"/>
                </a:solidFill>
                <a:latin typeface="微软雅黑" panose="020B0503020204020204" pitchFamily="34" charset="-122"/>
                <a:ea typeface="微软雅黑" panose="020B0503020204020204" pitchFamily="34" charset="-122"/>
              </a:rPr>
              <a:t>注：居住、商业、教育、医疗等</a:t>
            </a:r>
            <a:r>
              <a:rPr lang="en-US" altLang="zh-CN" sz="1200" dirty="0">
                <a:solidFill>
                  <a:prstClr val="black"/>
                </a:solidFill>
                <a:latin typeface="微软雅黑" panose="020B0503020204020204" pitchFamily="34" charset="-122"/>
                <a:ea typeface="微软雅黑" panose="020B0503020204020204" pitchFamily="34" charset="-122"/>
              </a:rPr>
              <a:t>POI</a:t>
            </a:r>
            <a:r>
              <a:rPr lang="zh-CN" altLang="en-US" sz="1200" dirty="0">
                <a:solidFill>
                  <a:prstClr val="black"/>
                </a:solidFill>
                <a:latin typeface="微软雅黑" panose="020B0503020204020204" pitchFamily="34" charset="-122"/>
                <a:ea typeface="微软雅黑" panose="020B0503020204020204" pitchFamily="34" charset="-122"/>
              </a:rPr>
              <a:t>数据</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4"/>
          <a:stretch>
            <a:fillRect/>
          </a:stretch>
        </p:blipFill>
        <p:spPr>
          <a:xfrm>
            <a:off x="6913917" y="984359"/>
            <a:ext cx="8205434" cy="2240034"/>
          </a:xfrm>
          <a:prstGeom prst="rect">
            <a:avLst/>
          </a:prstGeom>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7223438" y="2136703"/>
            <a:ext cx="6842506" cy="49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marL="342900" indent="-342900" algn="just" eaLnBrk="1" hangingPunct="1">
              <a:lnSpc>
                <a:spcPct val="150000"/>
              </a:lnSpc>
              <a:spcBef>
                <a:spcPct val="50000"/>
              </a:spcBef>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国内外</a:t>
            </a:r>
            <a:endParaRPr lang="en-US" altLang="zh-CN"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 name="TextBox 16"/>
          <p:cNvSpPr txBox="1">
            <a:spLocks noChangeArrowheads="1"/>
          </p:cNvSpPr>
          <p:nvPr/>
        </p:nvSpPr>
        <p:spPr bwMode="auto">
          <a:xfrm>
            <a:off x="627228" y="1073469"/>
            <a:ext cx="11521227"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时代发展新形势：国省市多批次发文指导城市停车发展</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项目背景</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1</a:t>
            </a:r>
            <a:endParaRPr lang="zh-CN" altLang="en-US" sz="4800" dirty="0">
              <a:solidFill>
                <a:schemeClr val="bg1"/>
              </a:solidFill>
              <a:latin typeface="Impact" panose="020B0806030902050204" pitchFamily="34" charset="0"/>
              <a:ea typeface="微软雅黑" panose="020B0503020204020204" pitchFamily="34" charset="-122"/>
            </a:endParaRPr>
          </a:p>
        </p:txBody>
      </p:sp>
      <p:cxnSp>
        <p:nvCxnSpPr>
          <p:cNvPr id="2" name="直接连接符 1"/>
          <p:cNvCxnSpPr/>
          <p:nvPr/>
        </p:nvCxnSpPr>
        <p:spPr>
          <a:xfrm>
            <a:off x="219987" y="6059023"/>
            <a:ext cx="14863723" cy="0"/>
          </a:xfrm>
          <a:prstGeom prst="line">
            <a:avLst/>
          </a:prstGeom>
          <a:ln w="190500">
            <a:solidFill>
              <a:schemeClr val="bg1">
                <a:lumMod val="75000"/>
              </a:schemeClr>
            </a:solidFill>
            <a:miter lim="800000"/>
            <a:tailEnd type="arrow" w="sm" len="sm"/>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8106790" y="5608319"/>
            <a:ext cx="1526711" cy="698354"/>
            <a:chOff x="4276662" y="5044864"/>
            <a:chExt cx="1526711" cy="698354"/>
          </a:xfrm>
        </p:grpSpPr>
        <p:sp>
          <p:nvSpPr>
            <p:cNvPr id="8" name="椭圆 7"/>
            <p:cNvSpPr/>
            <p:nvPr/>
          </p:nvSpPr>
          <p:spPr>
            <a:xfrm>
              <a:off x="4276662" y="5286018"/>
              <a:ext cx="457200" cy="457200"/>
            </a:xfrm>
            <a:prstGeom prst="ellipse">
              <a:avLst/>
            </a:prstGeom>
            <a:solidFill>
              <a:schemeClr val="bg1"/>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9" name="文本框 8"/>
            <p:cNvSpPr txBox="1"/>
            <p:nvPr/>
          </p:nvSpPr>
          <p:spPr>
            <a:xfrm>
              <a:off x="4671144" y="5044864"/>
              <a:ext cx="1132229" cy="461665"/>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2024</a:t>
              </a:r>
              <a:endParaRPr lang="zh-CN" altLang="en-US" dirty="0">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316342" y="5608319"/>
            <a:ext cx="1431114" cy="698354"/>
            <a:chOff x="10865878" y="5044864"/>
            <a:chExt cx="1431114" cy="698354"/>
          </a:xfrm>
        </p:grpSpPr>
        <p:sp>
          <p:nvSpPr>
            <p:cNvPr id="11" name="椭圆 10"/>
            <p:cNvSpPr/>
            <p:nvPr/>
          </p:nvSpPr>
          <p:spPr>
            <a:xfrm>
              <a:off x="10865878" y="5286018"/>
              <a:ext cx="457200" cy="457200"/>
            </a:xfrm>
            <a:prstGeom prst="ellipse">
              <a:avLst/>
            </a:prstGeom>
            <a:solidFill>
              <a:schemeClr val="bg1"/>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2" name="文本框 11"/>
            <p:cNvSpPr txBox="1"/>
            <p:nvPr/>
          </p:nvSpPr>
          <p:spPr>
            <a:xfrm>
              <a:off x="11260360" y="5044864"/>
              <a:ext cx="1036632" cy="461665"/>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2022</a:t>
              </a:r>
              <a:endParaRPr lang="zh-CN" altLang="en-US" dirty="0">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11059003" y="5645836"/>
            <a:ext cx="1431114" cy="698354"/>
            <a:chOff x="10865878" y="5044864"/>
            <a:chExt cx="1431114" cy="698354"/>
          </a:xfrm>
        </p:grpSpPr>
        <p:sp>
          <p:nvSpPr>
            <p:cNvPr id="15" name="椭圆 14"/>
            <p:cNvSpPr/>
            <p:nvPr/>
          </p:nvSpPr>
          <p:spPr>
            <a:xfrm>
              <a:off x="10865878" y="5286018"/>
              <a:ext cx="457200" cy="457200"/>
            </a:xfrm>
            <a:prstGeom prst="ellipse">
              <a:avLst/>
            </a:prstGeom>
            <a:solidFill>
              <a:schemeClr val="bg1"/>
            </a:solidFill>
            <a:ln w="508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6" name="文本框 15"/>
            <p:cNvSpPr txBox="1"/>
            <p:nvPr/>
          </p:nvSpPr>
          <p:spPr>
            <a:xfrm>
              <a:off x="11260360" y="5044864"/>
              <a:ext cx="1036632" cy="461665"/>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2025</a:t>
              </a:r>
              <a:endParaRPr lang="zh-CN" altLang="en-US"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891330" y="5608319"/>
            <a:ext cx="1431115" cy="698354"/>
            <a:chOff x="7571270" y="5044864"/>
            <a:chExt cx="1431115" cy="698354"/>
          </a:xfrm>
        </p:grpSpPr>
        <p:sp>
          <p:nvSpPr>
            <p:cNvPr id="18" name="椭圆 17"/>
            <p:cNvSpPr/>
            <p:nvPr/>
          </p:nvSpPr>
          <p:spPr>
            <a:xfrm>
              <a:off x="7571270" y="5286018"/>
              <a:ext cx="457200" cy="457200"/>
            </a:xfrm>
            <a:prstGeom prst="ellipse">
              <a:avLst/>
            </a:prstGeom>
            <a:solidFill>
              <a:schemeClr val="bg1"/>
            </a:solidFill>
            <a:ln w="508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19" name="文本框 18"/>
            <p:cNvSpPr txBox="1"/>
            <p:nvPr/>
          </p:nvSpPr>
          <p:spPr>
            <a:xfrm>
              <a:off x="7965752" y="5044864"/>
              <a:ext cx="1036633" cy="461665"/>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2023</a:t>
              </a:r>
              <a:endParaRPr lang="zh-CN" altLang="en-US" dirty="0">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3458318" y="5645836"/>
            <a:ext cx="1431114" cy="698354"/>
            <a:chOff x="10865878" y="5044864"/>
            <a:chExt cx="1431114" cy="698354"/>
          </a:xfrm>
        </p:grpSpPr>
        <p:sp>
          <p:nvSpPr>
            <p:cNvPr id="21" name="椭圆 20"/>
            <p:cNvSpPr/>
            <p:nvPr/>
          </p:nvSpPr>
          <p:spPr>
            <a:xfrm>
              <a:off x="10865878" y="5286018"/>
              <a:ext cx="457200" cy="457200"/>
            </a:xfrm>
            <a:prstGeom prst="ellipse">
              <a:avLst/>
            </a:prstGeom>
            <a:solidFill>
              <a:schemeClr val="bg1"/>
            </a:solidFill>
            <a:ln w="508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2" name="文本框 21"/>
            <p:cNvSpPr txBox="1"/>
            <p:nvPr/>
          </p:nvSpPr>
          <p:spPr>
            <a:xfrm>
              <a:off x="11260360" y="5044864"/>
              <a:ext cx="1036632" cy="461665"/>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2026</a:t>
              </a:r>
              <a:endParaRPr lang="zh-CN" altLang="en-US" dirty="0">
                <a:latin typeface="微软雅黑" panose="020B0503020204020204" pitchFamily="34" charset="-122"/>
                <a:ea typeface="微软雅黑" panose="020B0503020204020204" pitchFamily="34" charset="-122"/>
              </a:endParaRPr>
            </a:p>
          </p:txBody>
        </p:sp>
      </p:grpSp>
      <p:cxnSp>
        <p:nvCxnSpPr>
          <p:cNvPr id="23" name="直接连接符 22"/>
          <p:cNvCxnSpPr/>
          <p:nvPr/>
        </p:nvCxnSpPr>
        <p:spPr>
          <a:xfrm flipV="1">
            <a:off x="13691993" y="2482850"/>
            <a:ext cx="0" cy="3404140"/>
          </a:xfrm>
          <a:prstGeom prst="line">
            <a:avLst/>
          </a:prstGeom>
          <a:ln w="25400">
            <a:solidFill>
              <a:srgbClr val="BF0000"/>
            </a:solidFill>
            <a:tailEnd type="oval" w="lg" len="lg"/>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flipH="1">
            <a:off x="298166" y="3976898"/>
            <a:ext cx="4773318" cy="1323439"/>
          </a:xfrm>
          <a:prstGeom prst="rect">
            <a:avLst/>
          </a:prstGeom>
          <a:noFill/>
        </p:spPr>
        <p:txBody>
          <a:bodyPr wrap="square" rtlCol="0">
            <a:spAutoFit/>
          </a:bodyPr>
          <a:lstStyle/>
          <a:p>
            <a:pPr algn="r"/>
            <a:r>
              <a:rPr lang="zh-CN" altLang="en-US" sz="2000" b="1" dirty="0">
                <a:solidFill>
                  <a:srgbClr val="C00000"/>
                </a:solidFill>
                <a:latin typeface="微软雅黑" panose="020B0503020204020204" pitchFamily="34" charset="-122"/>
                <a:ea typeface="微软雅黑" panose="020B0503020204020204" pitchFamily="34" charset="-122"/>
              </a:rPr>
              <a:t>发改委</a:t>
            </a:r>
            <a:endParaRPr lang="en-US" altLang="zh-CN" sz="2000" b="1" dirty="0">
              <a:solidFill>
                <a:srgbClr val="C00000"/>
              </a:solidFill>
              <a:latin typeface="微软雅黑" panose="020B0503020204020204" pitchFamily="34" charset="-122"/>
              <a:ea typeface="微软雅黑" panose="020B0503020204020204" pitchFamily="34" charset="-122"/>
            </a:endParaRPr>
          </a:p>
          <a:p>
            <a:pPr algn="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关于恢复和扩大消费的措施</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：增加城市</a:t>
            </a:r>
            <a:r>
              <a:rPr lang="zh-CN" altLang="en-US" sz="2000" b="1" dirty="0">
                <a:latin typeface="微软雅黑" panose="020B0503020204020204" pitchFamily="34" charset="-122"/>
                <a:ea typeface="微软雅黑" panose="020B0503020204020204" pitchFamily="34" charset="-122"/>
              </a:rPr>
              <a:t>停车位供给</a:t>
            </a:r>
            <a:r>
              <a:rPr lang="zh-CN" altLang="en-US" sz="2000" dirty="0">
                <a:latin typeface="微软雅黑" panose="020B0503020204020204" pitchFamily="34" charset="-122"/>
                <a:ea typeface="微软雅黑" panose="020B0503020204020204" pitchFamily="34" charset="-122"/>
              </a:rPr>
              <a:t>，改善人员密集场所和景区</a:t>
            </a:r>
            <a:r>
              <a:rPr lang="zh-CN" altLang="en-US" sz="2000" b="1" dirty="0">
                <a:latin typeface="微软雅黑" panose="020B0503020204020204" pitchFamily="34" charset="-122"/>
                <a:ea typeface="微软雅黑" panose="020B0503020204020204" pitchFamily="34" charset="-122"/>
              </a:rPr>
              <a:t>停车条件</a:t>
            </a:r>
            <a:r>
              <a:rPr lang="zh-CN" altLang="en-US" sz="2000" dirty="0">
                <a:latin typeface="微软雅黑" panose="020B0503020204020204" pitchFamily="34" charset="-122"/>
                <a:ea typeface="微软雅黑" panose="020B0503020204020204" pitchFamily="34" charset="-122"/>
              </a:rPr>
              <a:t>，推进</a:t>
            </a:r>
            <a:r>
              <a:rPr lang="zh-CN" altLang="en-US" sz="2000" b="1" dirty="0">
                <a:latin typeface="微软雅黑" panose="020B0503020204020204" pitchFamily="34" charset="-122"/>
                <a:ea typeface="微软雅黑" panose="020B0503020204020204" pitchFamily="34" charset="-122"/>
              </a:rPr>
              <a:t>车位资源共享</a:t>
            </a:r>
            <a:r>
              <a:rPr lang="zh-CN" altLang="en-US" sz="2000" dirty="0">
                <a:latin typeface="微软雅黑" panose="020B0503020204020204" pitchFamily="34" charset="-122"/>
                <a:ea typeface="微软雅黑" panose="020B0503020204020204" pitchFamily="34" charset="-122"/>
              </a:rPr>
              <a:t>利用</a:t>
            </a:r>
            <a:endParaRPr lang="zh-CN" altLang="en-US" sz="2000" dirty="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2544942" y="6280969"/>
            <a:ext cx="0" cy="1552404"/>
          </a:xfrm>
          <a:prstGeom prst="line">
            <a:avLst/>
          </a:prstGeom>
          <a:ln w="25400">
            <a:solidFill>
              <a:srgbClr val="FFA011"/>
            </a:solidFill>
            <a:tailEnd type="oval" w="lg" len="lg"/>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8" idx="4"/>
          </p:cNvCxnSpPr>
          <p:nvPr/>
        </p:nvCxnSpPr>
        <p:spPr>
          <a:xfrm>
            <a:off x="8335390" y="6306673"/>
            <a:ext cx="0" cy="678737"/>
          </a:xfrm>
          <a:prstGeom prst="line">
            <a:avLst/>
          </a:prstGeom>
          <a:ln w="25400">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5117746" y="4184920"/>
            <a:ext cx="0" cy="1664553"/>
          </a:xfrm>
          <a:prstGeom prst="line">
            <a:avLst/>
          </a:prstGeom>
          <a:ln w="25400">
            <a:solidFill>
              <a:srgbClr val="558ED5"/>
            </a:solidFill>
            <a:tailEnd type="oval" w="lg" len="lg"/>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flipH="1">
            <a:off x="5656003" y="8325827"/>
            <a:ext cx="5517300" cy="1015663"/>
          </a:xfrm>
          <a:prstGeom prst="rect">
            <a:avLst/>
          </a:prstGeom>
          <a:noFill/>
        </p:spPr>
        <p:txBody>
          <a:bodyPr wrap="square" rtlCol="0">
            <a:spAutoFit/>
          </a:bodyPr>
          <a:lstStyle/>
          <a:p>
            <a:pPr algn="r"/>
            <a:r>
              <a:rPr lang="zh-CN" altLang="en-US" sz="2000" b="1" dirty="0">
                <a:solidFill>
                  <a:srgbClr val="C00000"/>
                </a:solidFill>
                <a:latin typeface="微软雅黑" panose="020B0503020204020204" pitchFamily="34" charset="-122"/>
                <a:ea typeface="微软雅黑" panose="020B0503020204020204" pitchFamily="34" charset="-122"/>
              </a:rPr>
              <a:t>中办、国办</a:t>
            </a:r>
            <a:endParaRPr lang="en-US" altLang="zh-CN" sz="2000" b="1" dirty="0">
              <a:solidFill>
                <a:srgbClr val="C00000"/>
              </a:solidFill>
              <a:latin typeface="微软雅黑" panose="020B0503020204020204" pitchFamily="34" charset="-122"/>
              <a:ea typeface="微软雅黑" panose="020B0503020204020204" pitchFamily="34" charset="-122"/>
            </a:endParaRPr>
          </a:p>
          <a:p>
            <a:pPr algn="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关于持续推进城市更新行动的意见</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：整治小区及周边环境，完善小区</a:t>
            </a:r>
            <a:r>
              <a:rPr lang="zh-CN" altLang="en-US" sz="2000" b="1" dirty="0">
                <a:latin typeface="微软雅黑" panose="020B0503020204020204" pitchFamily="34" charset="-122"/>
                <a:ea typeface="微软雅黑" panose="020B0503020204020204" pitchFamily="34" charset="-122"/>
              </a:rPr>
              <a:t>停车</a:t>
            </a:r>
            <a:r>
              <a:rPr lang="zh-CN" altLang="en-US" sz="2000" dirty="0">
                <a:latin typeface="微软雅黑" panose="020B0503020204020204" pitchFamily="34" charset="-122"/>
                <a:ea typeface="微软雅黑" panose="020B0503020204020204" pitchFamily="34" charset="-122"/>
              </a:rPr>
              <a:t>等</a:t>
            </a:r>
            <a:r>
              <a:rPr lang="zh-CN" altLang="en-US" sz="2000" b="1" dirty="0">
                <a:latin typeface="微软雅黑" panose="020B0503020204020204" pitchFamily="34" charset="-122"/>
                <a:ea typeface="微软雅黑" panose="020B0503020204020204" pitchFamily="34" charset="-122"/>
              </a:rPr>
              <a:t>公共服务设施</a:t>
            </a:r>
            <a:endParaRPr lang="zh-CN" altLang="en-US" sz="2000" dirty="0">
              <a:latin typeface="微软雅黑" panose="020B0503020204020204" pitchFamily="34" charset="-122"/>
              <a:ea typeface="微软雅黑" panose="020B0503020204020204" pitchFamily="34" charset="-122"/>
            </a:endParaRPr>
          </a:p>
        </p:txBody>
      </p:sp>
      <p:sp>
        <p:nvSpPr>
          <p:cNvPr id="43" name="文本框 42"/>
          <p:cNvSpPr txBox="1"/>
          <p:nvPr/>
        </p:nvSpPr>
        <p:spPr>
          <a:xfrm flipH="1">
            <a:off x="5207975" y="3218767"/>
            <a:ext cx="5184718" cy="1323439"/>
          </a:xfrm>
          <a:prstGeom prst="rect">
            <a:avLst/>
          </a:prstGeom>
          <a:noFill/>
        </p:spPr>
        <p:txBody>
          <a:bodyPr wrap="squar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住房城乡建设部</a:t>
            </a:r>
            <a:endParaRPr lang="en-US" altLang="zh-CN" sz="2000" b="1" dirty="0">
              <a:solidFill>
                <a:srgbClr val="C00000"/>
              </a:solidFill>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关于全面推进城市综合交通体系建设的指导意见</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加快补齐城市重点区域停车设施短板</a:t>
            </a:r>
            <a:endParaRPr lang="zh-CN" altLang="en-US" sz="2000" b="1" dirty="0">
              <a:latin typeface="微软雅黑" panose="020B0503020204020204" pitchFamily="34" charset="-122"/>
              <a:ea typeface="微软雅黑" panose="020B0503020204020204" pitchFamily="34" charset="-122"/>
            </a:endParaRPr>
          </a:p>
        </p:txBody>
      </p:sp>
      <p:sp>
        <p:nvSpPr>
          <p:cNvPr id="46" name="文本框 45"/>
          <p:cNvSpPr txBox="1"/>
          <p:nvPr/>
        </p:nvSpPr>
        <p:spPr>
          <a:xfrm flipH="1">
            <a:off x="468172" y="7835783"/>
            <a:ext cx="4959231" cy="1631216"/>
          </a:xfrm>
          <a:prstGeom prst="rect">
            <a:avLst/>
          </a:prstGeom>
          <a:noFill/>
        </p:spPr>
        <p:txBody>
          <a:bodyPr wrap="square" rtlCol="0">
            <a:spAutoFit/>
          </a:bodyPr>
          <a:lstStyle/>
          <a:p>
            <a:r>
              <a:rPr lang="zh-CN" altLang="en-US" sz="2000" b="1" dirty="0">
                <a:solidFill>
                  <a:srgbClr val="4A7EBB"/>
                </a:solidFill>
                <a:latin typeface="微软雅黑" panose="020B0503020204020204" pitchFamily="34" charset="-122"/>
                <a:ea typeface="微软雅黑" panose="020B0503020204020204" pitchFamily="34" charset="-122"/>
              </a:rPr>
              <a:t>省人民政府办公厅转发省发改委、住建厅、公安厅、自然资源厅等四部门文件</a:t>
            </a:r>
            <a:endParaRPr lang="en-US" altLang="zh-CN" sz="2000" b="1" dirty="0">
              <a:solidFill>
                <a:srgbClr val="4A7EBB"/>
              </a:solidFill>
              <a:latin typeface="微软雅黑" panose="020B0503020204020204" pitchFamily="34" charset="-122"/>
              <a:ea typeface="微软雅黑" panose="020B0503020204020204" pitchFamily="34" charset="-122"/>
            </a:endParaRPr>
          </a:p>
          <a:p>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江苏省人民政府办公厅转发省发改委等部门关于推动城市停车设施发展的实施意见</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47" name="文本框 46"/>
          <p:cNvSpPr txBox="1"/>
          <p:nvPr/>
        </p:nvSpPr>
        <p:spPr>
          <a:xfrm flipH="1">
            <a:off x="3747456" y="6817710"/>
            <a:ext cx="4572700" cy="1015663"/>
          </a:xfrm>
          <a:prstGeom prst="rect">
            <a:avLst/>
          </a:prstGeom>
          <a:noFill/>
        </p:spPr>
        <p:txBody>
          <a:bodyPr wrap="square" rtlCol="0">
            <a:spAutoFit/>
          </a:bodyPr>
          <a:lstStyle/>
          <a:p>
            <a:pPr algn="r"/>
            <a:r>
              <a:rPr lang="zh-CN" altLang="en-US" sz="2000" b="1" dirty="0">
                <a:solidFill>
                  <a:srgbClr val="4A7EBB"/>
                </a:solidFill>
                <a:latin typeface="微软雅黑" panose="020B0503020204020204" pitchFamily="34" charset="-122"/>
                <a:ea typeface="微软雅黑" panose="020B0503020204020204" pitchFamily="34" charset="-122"/>
              </a:rPr>
              <a:t>江苏省住建厅等九部门</a:t>
            </a:r>
            <a:endParaRPr lang="en-US" altLang="zh-CN" sz="2000" b="1" dirty="0">
              <a:solidFill>
                <a:srgbClr val="4A7EBB"/>
              </a:solidFill>
              <a:latin typeface="微软雅黑" panose="020B0503020204020204" pitchFamily="34" charset="-122"/>
              <a:ea typeface="微软雅黑" panose="020B0503020204020204" pitchFamily="34" charset="-122"/>
            </a:endParaRPr>
          </a:p>
          <a:p>
            <a:pPr algn="r"/>
            <a:r>
              <a:rPr lang="zh-CN" altLang="en-US" sz="2000" dirty="0">
                <a:latin typeface="微软雅黑" panose="020B0503020204020204" pitchFamily="34" charset="-122"/>
                <a:ea typeface="微软雅黑" panose="020B0503020204020204" pitchFamily="34" charset="-122"/>
              </a:rPr>
              <a:t>关于推动中心城区重点区域停车综合治理的若干政策措施</a:t>
            </a:r>
            <a:endParaRPr lang="zh-CN" altLang="en-US" sz="2000" dirty="0">
              <a:latin typeface="微软雅黑" panose="020B0503020204020204" pitchFamily="34" charset="-122"/>
              <a:ea typeface="微软雅黑" panose="020B0503020204020204" pitchFamily="34" charset="-122"/>
            </a:endParaRPr>
          </a:p>
        </p:txBody>
      </p:sp>
      <p:sp>
        <p:nvSpPr>
          <p:cNvPr id="48" name="文本框 47"/>
          <p:cNvSpPr txBox="1"/>
          <p:nvPr/>
        </p:nvSpPr>
        <p:spPr>
          <a:xfrm flipH="1">
            <a:off x="6454878" y="9632701"/>
            <a:ext cx="4773318" cy="707886"/>
          </a:xfrm>
          <a:prstGeom prst="rect">
            <a:avLst/>
          </a:prstGeom>
          <a:noFill/>
        </p:spPr>
        <p:txBody>
          <a:bodyPr wrap="square" rtlCol="0">
            <a:spAutoFit/>
          </a:bodyPr>
          <a:lstStyle/>
          <a:p>
            <a:pPr algn="r"/>
            <a:r>
              <a:rPr lang="zh-CN" altLang="en-US" sz="2000" b="1" dirty="0">
                <a:solidFill>
                  <a:srgbClr val="4A7EBB"/>
                </a:solidFill>
                <a:latin typeface="微软雅黑" panose="020B0503020204020204" pitchFamily="34" charset="-122"/>
                <a:ea typeface="微软雅黑" panose="020B0503020204020204" pitchFamily="34" charset="-122"/>
              </a:rPr>
              <a:t>江苏省住建厅</a:t>
            </a:r>
            <a:endParaRPr lang="en-US" altLang="zh-CN" sz="2000" b="1" dirty="0">
              <a:solidFill>
                <a:srgbClr val="4A7EBB"/>
              </a:solidFill>
              <a:latin typeface="微软雅黑" panose="020B0503020204020204" pitchFamily="34" charset="-122"/>
              <a:ea typeface="微软雅黑" panose="020B0503020204020204" pitchFamily="34" charset="-122"/>
            </a:endParaRPr>
          </a:p>
          <a:p>
            <a:pPr algn="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江苏省重点区域停车综合治理工作指南</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1287603" y="7673834"/>
            <a:ext cx="0" cy="2155966"/>
          </a:xfrm>
          <a:prstGeom prst="line">
            <a:avLst/>
          </a:prstGeom>
          <a:ln w="25400">
            <a:solidFill>
              <a:srgbClr val="269926"/>
            </a:solidFill>
            <a:tailEnd type="oval" w="lg" len="lg"/>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flipH="1">
            <a:off x="468172" y="2307601"/>
            <a:ext cx="4572700" cy="1015663"/>
          </a:xfrm>
          <a:prstGeom prst="rect">
            <a:avLst/>
          </a:prstGeom>
          <a:noFill/>
        </p:spPr>
        <p:txBody>
          <a:bodyPr wrap="square" rtlCol="0">
            <a:spAutoFit/>
          </a:bodyPr>
          <a:lstStyle/>
          <a:p>
            <a:pPr algn="r"/>
            <a:r>
              <a:rPr lang="zh-CN" altLang="en-US" sz="2000" b="1" dirty="0">
                <a:solidFill>
                  <a:srgbClr val="FFC000"/>
                </a:solidFill>
                <a:latin typeface="微软雅黑" panose="020B0503020204020204" pitchFamily="34" charset="-122"/>
                <a:ea typeface="微软雅黑" panose="020B0503020204020204" pitchFamily="34" charset="-122"/>
              </a:rPr>
              <a:t>镇江市城市管理局</a:t>
            </a:r>
            <a:endParaRPr lang="en-US" altLang="zh-CN" sz="2000" b="1" dirty="0">
              <a:solidFill>
                <a:srgbClr val="FFC000"/>
              </a:solidFill>
              <a:latin typeface="微软雅黑" panose="020B0503020204020204" pitchFamily="34" charset="-122"/>
              <a:ea typeface="微软雅黑" panose="020B0503020204020204" pitchFamily="34" charset="-122"/>
            </a:endParaRPr>
          </a:p>
          <a:p>
            <a:pPr algn="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关于镇江市主城区推进有条件单位内部停车场实行开放共享的实施意见</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sp>
        <p:nvSpPr>
          <p:cNvPr id="60" name="文本框 59"/>
          <p:cNvSpPr txBox="1"/>
          <p:nvPr/>
        </p:nvSpPr>
        <p:spPr>
          <a:xfrm flipH="1">
            <a:off x="9067386" y="2341257"/>
            <a:ext cx="4572700" cy="1015663"/>
          </a:xfrm>
          <a:prstGeom prst="rect">
            <a:avLst/>
          </a:prstGeom>
          <a:noFill/>
        </p:spPr>
        <p:txBody>
          <a:bodyPr wrap="square" rtlCol="0">
            <a:spAutoFit/>
          </a:bodyPr>
          <a:lstStyle/>
          <a:p>
            <a:pPr algn="r"/>
            <a:r>
              <a:rPr lang="zh-CN" altLang="en-US" sz="2000" b="1" dirty="0">
                <a:solidFill>
                  <a:srgbClr val="FFC000"/>
                </a:solidFill>
                <a:latin typeface="微软雅黑" panose="020B0503020204020204" pitchFamily="34" charset="-122"/>
                <a:ea typeface="微软雅黑" panose="020B0503020204020204" pitchFamily="34" charset="-122"/>
              </a:rPr>
              <a:t>句容市城市管理局</a:t>
            </a:r>
            <a:endParaRPr lang="en-US" altLang="zh-CN" sz="2000" b="1" dirty="0">
              <a:solidFill>
                <a:srgbClr val="FFC000"/>
              </a:solidFill>
              <a:latin typeface="微软雅黑" panose="020B0503020204020204" pitchFamily="34" charset="-122"/>
              <a:ea typeface="微软雅黑" panose="020B0503020204020204" pitchFamily="34" charset="-122"/>
            </a:endParaRPr>
          </a:p>
          <a:p>
            <a:pPr algn="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关于进一步加强市区公共停车管理工作的实施意见</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（征求意见稿）</a:t>
            </a:r>
            <a:endParaRPr lang="en-US" altLang="zh-CN" sz="2000" dirty="0">
              <a:latin typeface="微软雅黑" panose="020B0503020204020204" pitchFamily="34" charset="-122"/>
              <a:ea typeface="微软雅黑" panose="020B0503020204020204" pitchFamily="34" charset="-122"/>
            </a:endParaRPr>
          </a:p>
        </p:txBody>
      </p:sp>
      <p:cxnSp>
        <p:nvCxnSpPr>
          <p:cNvPr id="68" name="直接连接符 67"/>
          <p:cNvCxnSpPr/>
          <p:nvPr/>
        </p:nvCxnSpPr>
        <p:spPr>
          <a:xfrm flipV="1">
            <a:off x="5117746" y="3385533"/>
            <a:ext cx="0" cy="733733"/>
          </a:xfrm>
          <a:prstGeom prst="line">
            <a:avLst/>
          </a:prstGeom>
          <a:ln w="25400">
            <a:solidFill>
              <a:srgbClr val="558ED5"/>
            </a:solidFill>
            <a:tailEnd type="oval" w="lg" len="lg"/>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5117746" y="2505003"/>
            <a:ext cx="0" cy="866476"/>
          </a:xfrm>
          <a:prstGeom prst="line">
            <a:avLst/>
          </a:prstGeom>
          <a:ln w="25400">
            <a:solidFill>
              <a:srgbClr val="558ED5"/>
            </a:solidFill>
            <a:tailEnd type="oval" w="lg" len="lg"/>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11287603" y="6340916"/>
            <a:ext cx="0" cy="2155966"/>
          </a:xfrm>
          <a:prstGeom prst="line">
            <a:avLst/>
          </a:prstGeom>
          <a:ln w="25400">
            <a:solidFill>
              <a:srgbClr val="269926"/>
            </a:solidFill>
            <a:tailEnd type="oval" w="lg" len="lg"/>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7733000"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城市发展新要求：停车难问题制约城市高质量发展</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Text Box 7"/>
          <p:cNvSpPr txBox="1">
            <a:spLocks noChangeArrowheads="1"/>
          </p:cNvSpPr>
          <p:nvPr/>
        </p:nvSpPr>
        <p:spPr bwMode="auto">
          <a:xfrm>
            <a:off x="719138" y="1617998"/>
            <a:ext cx="5997546" cy="1730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eaLnBrk="0" hangingPunct="0">
              <a:defRPr sz="1900">
                <a:solidFill>
                  <a:schemeClr val="tx1"/>
                </a:solidFill>
                <a:latin typeface="Arial" panose="020B0604020202020204" pitchFamily="34" charset="0"/>
                <a:ea typeface="宋体" panose="02010600030101010101" pitchFamily="2" charset="-122"/>
              </a:defRPr>
            </a:lvl1pPr>
            <a:lvl2pPr marL="742950" indent="-285750" eaLnBrk="0" hangingPunct="0">
              <a:defRPr sz="1900">
                <a:solidFill>
                  <a:schemeClr val="tx1"/>
                </a:solidFill>
                <a:latin typeface="Arial" panose="020B0604020202020204" pitchFamily="34" charset="0"/>
                <a:ea typeface="宋体" panose="02010600030101010101" pitchFamily="2" charset="-122"/>
              </a:defRPr>
            </a:lvl2pPr>
            <a:lvl3pPr marL="1143000" indent="-228600" eaLnBrk="0" hangingPunct="0">
              <a:defRPr sz="1900">
                <a:solidFill>
                  <a:schemeClr val="tx1"/>
                </a:solidFill>
                <a:latin typeface="Arial" panose="020B0604020202020204" pitchFamily="34" charset="0"/>
                <a:ea typeface="宋体" panose="02010600030101010101" pitchFamily="2" charset="-122"/>
              </a:defRPr>
            </a:lvl3pPr>
            <a:lvl4pPr marL="1600200" indent="-228600" eaLnBrk="0" hangingPunct="0">
              <a:defRPr sz="1900">
                <a:solidFill>
                  <a:schemeClr val="tx1"/>
                </a:solidFill>
                <a:latin typeface="Arial" panose="020B0604020202020204" pitchFamily="34" charset="0"/>
                <a:ea typeface="宋体" panose="02010600030101010101" pitchFamily="2" charset="-122"/>
              </a:defRPr>
            </a:lvl4pPr>
            <a:lvl5pPr marL="2057400" indent="-228600" eaLnBrk="0" hangingPunct="0">
              <a:defRPr sz="19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900">
                <a:solidFill>
                  <a:schemeClr val="tx1"/>
                </a:solidFill>
                <a:latin typeface="Arial" panose="020B0604020202020204" pitchFamily="34" charset="0"/>
                <a:ea typeface="宋体" panose="02010600030101010101" pitchFamily="2" charset="-122"/>
              </a:defRPr>
            </a:lvl9pPr>
          </a:lstStyle>
          <a:p>
            <a:pPr marL="342900" indent="-342900" algn="just" eaLnBrk="1" hangingPunct="1">
              <a:lnSpc>
                <a:spcPct val="150000"/>
              </a:lnSpc>
              <a:spcBef>
                <a:spcPct val="50000"/>
              </a:spcBef>
              <a:buFont typeface="Wingdings" panose="05000000000000000000" pitchFamily="2" charset="2"/>
              <a:buChar char="Ø"/>
            </a:pPr>
            <a:r>
              <a:rPr lang="zh-CN" altLang="en-US"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“高拥有、高使用、高集聚”</a:t>
            </a: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带来城市停车难</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a:p>
            <a:pPr marL="342900" indent="-342900" algn="just" eaLnBrk="1" hangingPunct="1">
              <a:lnSpc>
                <a:spcPct val="150000"/>
              </a:lnSpc>
              <a:spcBef>
                <a:spcPct val="50000"/>
              </a:spcBef>
              <a:buFont typeface="Wingdings" panose="05000000000000000000" pitchFamily="2" charset="2"/>
              <a:buChar char="Ø"/>
            </a:pPr>
            <a:r>
              <a:rPr lang="zh-CN" altLang="en-US"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停车供需不均衡，泊位利用不充分</a:t>
            </a: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加剧“停车难”</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a:p>
            <a:pPr marL="342900" indent="-342900" algn="just" eaLnBrk="1" hangingPunct="1">
              <a:lnSpc>
                <a:spcPct val="150000"/>
              </a:lnSpc>
              <a:spcBef>
                <a:spcPct val="50000"/>
              </a:spcBef>
              <a:buFont typeface="Wingdings" panose="05000000000000000000" pitchFamily="2" charset="2"/>
              <a:buChar char="Ø"/>
            </a:pPr>
            <a:r>
              <a:rPr lang="zh-CN" altLang="en-US" sz="2000" b="1"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停车难诱发行车难</a:t>
            </a: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，制约市民对美好生活的向往</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6" name="组合 5"/>
          <p:cNvGrpSpPr/>
          <p:nvPr/>
        </p:nvGrpSpPr>
        <p:grpSpPr>
          <a:xfrm>
            <a:off x="536317" y="3726662"/>
            <a:ext cx="4985698" cy="1641462"/>
            <a:chOff x="-5897548" y="3767898"/>
            <a:chExt cx="6085771" cy="2003643"/>
          </a:xfrm>
        </p:grpSpPr>
        <p:pic>
          <p:nvPicPr>
            <p:cNvPr id="9" name="图片 14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54583" y="3767898"/>
              <a:ext cx="1325563" cy="1284288"/>
            </a:xfrm>
            <a:prstGeom prst="rect">
              <a:avLst/>
            </a:prstGeom>
            <a:noFill/>
            <a:ln>
              <a:noFill/>
            </a:ln>
          </p:spPr>
        </p:pic>
        <p:grpSp>
          <p:nvGrpSpPr>
            <p:cNvPr id="11" name="组合 40"/>
            <p:cNvGrpSpPr/>
            <p:nvPr/>
          </p:nvGrpSpPr>
          <p:grpSpPr bwMode="auto">
            <a:xfrm>
              <a:off x="-2636161" y="4086977"/>
              <a:ext cx="2824384" cy="1684564"/>
              <a:chOff x="5879943" y="1426986"/>
              <a:chExt cx="2823681" cy="1683482"/>
            </a:xfrm>
            <a:noFill/>
          </p:grpSpPr>
          <p:sp>
            <p:nvSpPr>
              <p:cNvPr id="14" name="矩形 41"/>
              <p:cNvSpPr>
                <a:spLocks noChangeArrowheads="1"/>
              </p:cNvSpPr>
              <p:nvPr/>
            </p:nvSpPr>
            <p:spPr bwMode="auto">
              <a:xfrm>
                <a:off x="7211843" y="1514182"/>
                <a:ext cx="1491781" cy="49930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2000" b="1" dirty="0">
                    <a:latin typeface="Impact" panose="020B0806030902050204" pitchFamily="34" charset="0"/>
                    <a:ea typeface="微软雅黑" panose="020B0503020204020204" pitchFamily="34" charset="-122"/>
                    <a:cs typeface="Times New Roman" panose="02020603050405020304" pitchFamily="18" charset="0"/>
                  </a:rPr>
                  <a:t>万辆</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5" name="矩形 42"/>
              <p:cNvSpPr>
                <a:spLocks noChangeArrowheads="1"/>
              </p:cNvSpPr>
              <p:nvPr/>
            </p:nvSpPr>
            <p:spPr bwMode="auto">
              <a:xfrm>
                <a:off x="6146020" y="1426986"/>
                <a:ext cx="1509804" cy="8635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b="1" dirty="0">
                    <a:latin typeface="Impact" panose="020B0806030902050204" pitchFamily="34" charset="0"/>
                    <a:ea typeface="微软雅黑" panose="020B0503020204020204" pitchFamily="34" charset="-122"/>
                    <a:cs typeface="Times New Roman" panose="02020603050405020304" pitchFamily="18" charset="0"/>
                  </a:rPr>
                  <a:t>12.24</a:t>
                </a:r>
                <a:endParaRPr lang="zh-CN" altLang="en-US" sz="4000" dirty="0">
                  <a:ea typeface="微软雅黑" panose="020B0503020204020204" pitchFamily="34" charset="-122"/>
                  <a:cs typeface="Times New Roman" panose="02020603050405020304" pitchFamily="18" charset="0"/>
                </a:endParaRPr>
              </a:p>
            </p:txBody>
          </p:sp>
          <p:sp>
            <p:nvSpPr>
              <p:cNvPr id="5" name="矩形 41"/>
              <p:cNvSpPr>
                <a:spLocks noChangeArrowheads="1"/>
              </p:cNvSpPr>
              <p:nvPr/>
            </p:nvSpPr>
            <p:spPr bwMode="auto">
              <a:xfrm>
                <a:off x="6945767" y="2334141"/>
                <a:ext cx="1491781" cy="60759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2000" b="1" dirty="0">
                    <a:latin typeface="Impact" panose="020B0806030902050204" pitchFamily="34" charset="0"/>
                    <a:ea typeface="微软雅黑" panose="020B0503020204020204" pitchFamily="34" charset="-122"/>
                    <a:cs typeface="Times New Roman" panose="02020603050405020304" pitchFamily="18" charset="0"/>
                  </a:rPr>
                  <a:t>辆</a:t>
                </a:r>
                <a:r>
                  <a:rPr lang="en-US" altLang="zh-CN" sz="2000" b="1" dirty="0">
                    <a:latin typeface="Impact" panose="020B0806030902050204" pitchFamily="34" charset="0"/>
                    <a:ea typeface="微软雅黑" panose="020B0503020204020204" pitchFamily="34" charset="-122"/>
                    <a:cs typeface="Times New Roman" panose="02020603050405020304" pitchFamily="18" charset="0"/>
                  </a:rPr>
                  <a:t>/</a:t>
                </a:r>
                <a:r>
                  <a:rPr lang="zh-CN" altLang="en-US" sz="2000" b="1" dirty="0">
                    <a:latin typeface="Impact" panose="020B0806030902050204" pitchFamily="34" charset="0"/>
                    <a:ea typeface="微软雅黑" panose="020B0503020204020204" pitchFamily="34" charset="-122"/>
                    <a:cs typeface="Times New Roman" panose="02020603050405020304" pitchFamily="18" charset="0"/>
                  </a:rPr>
                  <a:t>千人</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42"/>
              <p:cNvSpPr>
                <a:spLocks noChangeArrowheads="1"/>
              </p:cNvSpPr>
              <p:nvPr/>
            </p:nvSpPr>
            <p:spPr bwMode="auto">
              <a:xfrm>
                <a:off x="5879943" y="2246945"/>
                <a:ext cx="1138907" cy="8635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4000" b="1" dirty="0">
                    <a:latin typeface="Impact" panose="020B0806030902050204" pitchFamily="34" charset="0"/>
                    <a:ea typeface="微软雅黑" panose="020B0503020204020204" pitchFamily="34" charset="-122"/>
                    <a:cs typeface="Times New Roman" panose="02020603050405020304" pitchFamily="18" charset="0"/>
                  </a:rPr>
                  <a:t>190</a:t>
                </a:r>
                <a:endParaRPr lang="zh-CN" altLang="en-US" sz="4000" dirty="0">
                  <a:ea typeface="微软雅黑" panose="020B0503020204020204" pitchFamily="34" charset="-122"/>
                  <a:cs typeface="Times New Roman" panose="02020603050405020304" pitchFamily="18" charset="0"/>
                </a:endParaRPr>
              </a:p>
            </p:txBody>
          </p:sp>
        </p:grpSp>
        <p:sp>
          <p:nvSpPr>
            <p:cNvPr id="13" name="矩形 12"/>
            <p:cNvSpPr>
              <a:spLocks noChangeArrowheads="1"/>
            </p:cNvSpPr>
            <p:nvPr/>
          </p:nvSpPr>
          <p:spPr bwMode="auto">
            <a:xfrm>
              <a:off x="-5897548" y="4143660"/>
              <a:ext cx="1492250" cy="864078"/>
            </a:xfrm>
            <a:prstGeom prst="rect">
              <a:avLst/>
            </a:prstGeom>
            <a:noFill/>
            <a:ln>
              <a:noFill/>
            </a:ln>
          </p:spPr>
          <p:txBody>
            <a:bodyPr>
              <a:spAutoFit/>
            </a:bodyPr>
            <a:lstStyle/>
            <a:p>
              <a:pPr algn="ctr"/>
              <a:r>
                <a:rPr lang="zh-CN" altLang="en-US" sz="2000" b="1" dirty="0">
                  <a:latin typeface="Impact" panose="020B0806030902050204" pitchFamily="34" charset="0"/>
                  <a:ea typeface="微软雅黑" panose="020B0503020204020204" pitchFamily="34" charset="-122"/>
                  <a:cs typeface="Times New Roman" panose="02020603050405020304" pitchFamily="18" charset="0"/>
                </a:rPr>
                <a:t>小汽车</a:t>
              </a:r>
              <a:endParaRPr lang="en-US" altLang="zh-CN" sz="2000" b="1" dirty="0">
                <a:latin typeface="Impact" panose="020B0806030902050204" pitchFamily="34" charset="0"/>
                <a:ea typeface="微软雅黑" panose="020B0503020204020204" pitchFamily="34" charset="-122"/>
                <a:cs typeface="Times New Roman" panose="02020603050405020304" pitchFamily="18" charset="0"/>
              </a:endParaRPr>
            </a:p>
            <a:p>
              <a:pPr algn="ctr"/>
              <a:r>
                <a:rPr lang="zh-CN" altLang="en-US" sz="2000" b="1" dirty="0">
                  <a:latin typeface="Impact" panose="020B0806030902050204" pitchFamily="34" charset="0"/>
                  <a:ea typeface="微软雅黑" panose="020B0503020204020204" pitchFamily="34" charset="-122"/>
                  <a:cs typeface="Times New Roman" panose="02020603050405020304" pitchFamily="18" charset="0"/>
                </a:rPr>
                <a:t>保有量</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grpSp>
      <p:grpSp>
        <p:nvGrpSpPr>
          <p:cNvPr id="18" name="组合 17"/>
          <p:cNvGrpSpPr/>
          <p:nvPr/>
        </p:nvGrpSpPr>
        <p:grpSpPr>
          <a:xfrm>
            <a:off x="5664599" y="3967822"/>
            <a:ext cx="1895076" cy="1633686"/>
            <a:chOff x="3226279" y="7378032"/>
            <a:chExt cx="1895076" cy="1633686"/>
          </a:xfrm>
        </p:grpSpPr>
        <p:sp>
          <p:nvSpPr>
            <p:cNvPr id="19" name="六边形 18"/>
            <p:cNvSpPr/>
            <p:nvPr/>
          </p:nvSpPr>
          <p:spPr>
            <a:xfrm>
              <a:off x="3226279" y="7378032"/>
              <a:ext cx="1895076" cy="1633686"/>
            </a:xfrm>
            <a:prstGeom prst="hexagon">
              <a:avLst/>
            </a:prstGeom>
            <a:solidFill>
              <a:srgbClr val="00B0F0"/>
            </a:solidFill>
            <a:ln w="25400">
              <a:noFill/>
              <a:prstDash val="solid"/>
              <a:headEnd type="none" w="lg" len="sm"/>
              <a:tailEnd type="arrow"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481315" y="7829148"/>
              <a:ext cx="1335920" cy="719256"/>
            </a:xfrm>
            <a:prstGeom prst="rect">
              <a:avLst/>
            </a:prstGeom>
          </p:spPr>
          <p:txBody>
            <a:bodyPr wrap="none" lIns="102700" tIns="51350" rIns="102700" bIns="51350">
              <a:spAutoFit/>
            </a:bodyPr>
            <a:lstStyle/>
            <a:p>
              <a:pPr algn="r"/>
              <a:r>
                <a:rPr lang="zh-CN" altLang="en-US" sz="4000" b="1" dirty="0">
                  <a:solidFill>
                    <a:srgbClr val="FF0000"/>
                  </a:solidFill>
                  <a:latin typeface="微软雅黑" panose="020B0503020204020204" pitchFamily="34" charset="-122"/>
                  <a:ea typeface="微软雅黑" panose="020B0503020204020204" pitchFamily="34" charset="-122"/>
                </a:rPr>
                <a:t>高</a:t>
              </a:r>
              <a:r>
                <a:rPr lang="zh-CN" altLang="en-US" b="1" dirty="0">
                  <a:solidFill>
                    <a:srgbClr val="FFFFFF"/>
                  </a:solidFill>
                  <a:latin typeface="微软雅黑" panose="020B0503020204020204" pitchFamily="34" charset="-122"/>
                  <a:ea typeface="微软雅黑" panose="020B0503020204020204" pitchFamily="34" charset="-122"/>
                </a:rPr>
                <a:t>拥有</a:t>
              </a:r>
              <a:endParaRPr lang="en-US" altLang="zh-CN" b="1" dirty="0">
                <a:solidFill>
                  <a:srgbClr val="FFFFFF"/>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6153368" y="6307184"/>
            <a:ext cx="1895076" cy="1633686"/>
            <a:chOff x="2985632" y="6372761"/>
            <a:chExt cx="1895076" cy="1633686"/>
          </a:xfrm>
        </p:grpSpPr>
        <p:sp>
          <p:nvSpPr>
            <p:cNvPr id="22" name="六边形 21"/>
            <p:cNvSpPr/>
            <p:nvPr/>
          </p:nvSpPr>
          <p:spPr>
            <a:xfrm>
              <a:off x="2985632" y="6372761"/>
              <a:ext cx="1895076" cy="1633686"/>
            </a:xfrm>
            <a:prstGeom prst="hexagon">
              <a:avLst/>
            </a:prstGeom>
            <a:solidFill>
              <a:srgbClr val="00B0F0"/>
            </a:solidFill>
            <a:ln w="25400">
              <a:noFill/>
              <a:prstDash val="solid"/>
              <a:headEnd type="none" w="lg" len="sm"/>
              <a:tailEnd type="arrow"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326944" y="6878457"/>
              <a:ext cx="1335920" cy="719256"/>
            </a:xfrm>
            <a:prstGeom prst="rect">
              <a:avLst/>
            </a:prstGeom>
          </p:spPr>
          <p:txBody>
            <a:bodyPr wrap="none" lIns="102700" tIns="51350" rIns="102700" bIns="51350">
              <a:spAutoFit/>
            </a:bodyPr>
            <a:lstStyle/>
            <a:p>
              <a:pPr algn="r"/>
              <a:r>
                <a:rPr lang="zh-CN" altLang="en-US" sz="4000" b="1" dirty="0">
                  <a:solidFill>
                    <a:srgbClr val="FF0000"/>
                  </a:solidFill>
                  <a:latin typeface="微软雅黑" panose="020B0503020204020204" pitchFamily="34" charset="-122"/>
                  <a:ea typeface="微软雅黑" panose="020B0503020204020204" pitchFamily="34" charset="-122"/>
                </a:rPr>
                <a:t>高</a:t>
              </a:r>
              <a:r>
                <a:rPr lang="zh-CN" altLang="en-US" b="1" dirty="0">
                  <a:solidFill>
                    <a:srgbClr val="FFFFFF"/>
                  </a:solidFill>
                  <a:latin typeface="微软雅黑" panose="020B0503020204020204" pitchFamily="34" charset="-122"/>
                  <a:ea typeface="微软雅黑" panose="020B0503020204020204" pitchFamily="34" charset="-122"/>
                </a:rPr>
                <a:t>使用</a:t>
              </a:r>
              <a:endParaRPr lang="en-US" altLang="zh-CN" b="1" dirty="0">
                <a:solidFill>
                  <a:srgbClr val="FFFFFF"/>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702509" y="8393656"/>
            <a:ext cx="1895076" cy="1633686"/>
            <a:chOff x="2985632" y="6372761"/>
            <a:chExt cx="1895076" cy="1633686"/>
          </a:xfrm>
        </p:grpSpPr>
        <p:sp>
          <p:nvSpPr>
            <p:cNvPr id="25" name="六边形 24"/>
            <p:cNvSpPr/>
            <p:nvPr/>
          </p:nvSpPr>
          <p:spPr>
            <a:xfrm>
              <a:off x="2985632" y="6372761"/>
              <a:ext cx="1895076" cy="1633686"/>
            </a:xfrm>
            <a:prstGeom prst="hexagon">
              <a:avLst/>
            </a:prstGeom>
            <a:solidFill>
              <a:srgbClr val="00B0F0"/>
            </a:solidFill>
            <a:ln w="25400">
              <a:noFill/>
              <a:prstDash val="solid"/>
              <a:headEnd type="none" w="lg" len="sm"/>
              <a:tailEnd type="arrow"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281639" y="6774108"/>
              <a:ext cx="1335920" cy="719256"/>
            </a:xfrm>
            <a:prstGeom prst="rect">
              <a:avLst/>
            </a:prstGeom>
          </p:spPr>
          <p:txBody>
            <a:bodyPr wrap="none" lIns="102700" tIns="51350" rIns="102700" bIns="51350">
              <a:spAutoFit/>
            </a:bodyPr>
            <a:lstStyle/>
            <a:p>
              <a:pPr algn="r"/>
              <a:r>
                <a:rPr lang="zh-CN" altLang="en-US" sz="4000" b="1" dirty="0">
                  <a:solidFill>
                    <a:srgbClr val="FF0000"/>
                  </a:solidFill>
                  <a:latin typeface="微软雅黑" panose="020B0503020204020204" pitchFamily="34" charset="-122"/>
                  <a:ea typeface="微软雅黑" panose="020B0503020204020204" pitchFamily="34" charset="-122"/>
                </a:rPr>
                <a:t>高</a:t>
              </a:r>
              <a:r>
                <a:rPr lang="zh-CN" altLang="en-US" b="1" dirty="0">
                  <a:solidFill>
                    <a:srgbClr val="FFFFFF"/>
                  </a:solidFill>
                  <a:latin typeface="微软雅黑" panose="020B0503020204020204" pitchFamily="34" charset="-122"/>
                  <a:ea typeface="微软雅黑" panose="020B0503020204020204" pitchFamily="34" charset="-122"/>
                </a:rPr>
                <a:t>集聚</a:t>
              </a:r>
              <a:endParaRPr lang="en-US" altLang="zh-CN" b="1" dirty="0">
                <a:solidFill>
                  <a:srgbClr val="FFFFFF"/>
                </a:solidFill>
                <a:latin typeface="微软雅黑" panose="020B0503020204020204" pitchFamily="34" charset="-122"/>
                <a:ea typeface="微软雅黑" panose="020B0503020204020204" pitchFamily="34" charset="-122"/>
              </a:endParaRPr>
            </a:p>
          </p:txBody>
        </p:sp>
      </p:grpSp>
      <p:sp>
        <p:nvSpPr>
          <p:cNvPr id="30" name="矩形 29"/>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项目背景</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1" name="文本框 30"/>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1</a:t>
            </a:r>
            <a:endParaRPr lang="zh-CN" altLang="en-US" sz="4800" dirty="0">
              <a:solidFill>
                <a:schemeClr val="bg1"/>
              </a:solidFill>
              <a:latin typeface="Impact" panose="020B0806030902050204" pitchFamily="34" charset="0"/>
              <a:ea typeface="微软雅黑" panose="020B0503020204020204" pitchFamily="34" charset="-122"/>
            </a:endParaRPr>
          </a:p>
        </p:txBody>
      </p:sp>
      <p:grpSp>
        <p:nvGrpSpPr>
          <p:cNvPr id="36" name="组合 35"/>
          <p:cNvGrpSpPr/>
          <p:nvPr/>
        </p:nvGrpSpPr>
        <p:grpSpPr>
          <a:xfrm>
            <a:off x="8277324" y="268502"/>
            <a:ext cx="6894797" cy="5439605"/>
            <a:chOff x="8251203" y="174002"/>
            <a:chExt cx="6894797" cy="5439605"/>
          </a:xfrm>
        </p:grpSpPr>
        <p:pic>
          <p:nvPicPr>
            <p:cNvPr id="2" name="图片 1"/>
            <p:cNvPicPr>
              <a:picLocks noChangeAspect="1"/>
            </p:cNvPicPr>
            <p:nvPr/>
          </p:nvPicPr>
          <p:blipFill>
            <a:blip r:embed="rId3"/>
            <a:stretch>
              <a:fillRect/>
            </a:stretch>
          </p:blipFill>
          <p:spPr>
            <a:xfrm>
              <a:off x="8251203" y="4253570"/>
              <a:ext cx="6894797" cy="1360037"/>
            </a:xfrm>
            <a:prstGeom prst="rect">
              <a:avLst/>
            </a:prstGeom>
          </p:spPr>
        </p:pic>
        <p:grpSp>
          <p:nvGrpSpPr>
            <p:cNvPr id="32" name="组合 31"/>
            <p:cNvGrpSpPr/>
            <p:nvPr/>
          </p:nvGrpSpPr>
          <p:grpSpPr>
            <a:xfrm>
              <a:off x="8328792" y="174002"/>
              <a:ext cx="6717476" cy="3719564"/>
              <a:chOff x="8151067" y="-1699853"/>
              <a:chExt cx="8390477" cy="4645929"/>
            </a:xfrm>
          </p:grpSpPr>
          <p:pic>
            <p:nvPicPr>
              <p:cNvPr id="7" name="图片 6"/>
              <p:cNvPicPr>
                <a:picLocks noChangeAspect="1"/>
              </p:cNvPicPr>
              <p:nvPr/>
            </p:nvPicPr>
            <p:blipFill>
              <a:blip r:embed="rId4"/>
              <a:stretch>
                <a:fillRect/>
              </a:stretch>
            </p:blipFill>
            <p:spPr>
              <a:xfrm>
                <a:off x="8151068" y="-1699853"/>
                <a:ext cx="8390476" cy="1995187"/>
              </a:xfrm>
              <a:prstGeom prst="rect">
                <a:avLst/>
              </a:prstGeom>
            </p:spPr>
          </p:pic>
          <p:pic>
            <p:nvPicPr>
              <p:cNvPr id="28" name="图片 27"/>
              <p:cNvPicPr>
                <a:picLocks noChangeAspect="1"/>
              </p:cNvPicPr>
              <p:nvPr/>
            </p:nvPicPr>
            <p:blipFill>
              <a:blip r:embed="rId5"/>
              <a:stretch>
                <a:fillRect/>
              </a:stretch>
            </p:blipFill>
            <p:spPr>
              <a:xfrm>
                <a:off x="8151067" y="279409"/>
                <a:ext cx="8390476" cy="2666667"/>
              </a:xfrm>
              <a:prstGeom prst="rect">
                <a:avLst/>
              </a:prstGeom>
            </p:spPr>
          </p:pic>
        </p:grpSp>
      </p:grpSp>
      <p:graphicFrame>
        <p:nvGraphicFramePr>
          <p:cNvPr id="34" name="图表 33"/>
          <p:cNvGraphicFramePr/>
          <p:nvPr/>
        </p:nvGraphicFramePr>
        <p:xfrm>
          <a:off x="8157366" y="5603672"/>
          <a:ext cx="6894797" cy="4922623"/>
        </p:xfrm>
        <a:graphic>
          <a:graphicData uri="http://schemas.openxmlformats.org/drawingml/2006/chart">
            <c:chart xmlns:c="http://schemas.openxmlformats.org/drawingml/2006/chart" xmlns:r="http://schemas.openxmlformats.org/officeDocument/2006/relationships" r:id="rId1"/>
          </a:graphicData>
        </a:graphic>
      </p:graphicFrame>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8747" y="6053911"/>
            <a:ext cx="5358848" cy="3109229"/>
          </a:xfrm>
          <a:prstGeom prst="rect">
            <a:avLst/>
          </a:prstGeom>
        </p:spPr>
      </p:pic>
      <p:sp>
        <p:nvSpPr>
          <p:cNvPr id="17" name="文本框 16"/>
          <p:cNvSpPr txBox="1"/>
          <p:nvPr/>
        </p:nvSpPr>
        <p:spPr>
          <a:xfrm>
            <a:off x="242888" y="9446266"/>
            <a:ext cx="5006153" cy="830997"/>
          </a:xfrm>
          <a:prstGeom prst="rect">
            <a:avLst/>
          </a:prstGeom>
          <a:noFill/>
        </p:spPr>
        <p:txBody>
          <a:bodyPr wrap="square" rtlCol="0">
            <a:spAutoFit/>
          </a:bodyPr>
          <a:lstStyle/>
          <a:p>
            <a:pPr marL="0" marR="0" lvl="0" indent="0" defTabSz="1238250" rtl="0" eaLnBrk="1" fontAlgn="base" latinLnBrk="0" hangingPunct="1">
              <a:lnSpc>
                <a:spcPct val="100000"/>
              </a:lnSpc>
              <a:spcBef>
                <a:spcPct val="0"/>
              </a:spcBef>
              <a:spcAft>
                <a:spcPct val="0"/>
              </a:spcAft>
              <a:buClrTx/>
              <a:buSzTx/>
              <a:buFontTx/>
              <a:buNone/>
              <a:defRPr/>
            </a:pPr>
            <a:r>
              <a:rPr lang="zh-CN" altLang="en-US" sz="1600" dirty="0">
                <a:solidFill>
                  <a:prstClr val="black"/>
                </a:solidFill>
                <a:latin typeface="微软雅黑" panose="020B0503020204020204" pitchFamily="34" charset="-122"/>
                <a:ea typeface="微软雅黑" panose="020B0503020204020204" pitchFamily="34" charset="-122"/>
              </a:rPr>
              <a:t>注：</a:t>
            </a:r>
            <a:endParaRPr lang="en-US" altLang="zh-CN" sz="1600" dirty="0">
              <a:solidFill>
                <a:prstClr val="black"/>
              </a:solidFill>
              <a:latin typeface="微软雅黑" panose="020B0503020204020204" pitchFamily="34" charset="-122"/>
              <a:ea typeface="微软雅黑" panose="020B0503020204020204" pitchFamily="34" charset="-122"/>
            </a:endParaRPr>
          </a:p>
          <a:p>
            <a:pPr marL="0" marR="0" lvl="0" indent="0" defTabSz="1238250" rtl="0" eaLnBrk="1" fontAlgn="base" latinLnBrk="0" hangingPunct="1">
              <a:lnSpc>
                <a:spcPct val="100000"/>
              </a:lnSpc>
              <a:spcBef>
                <a:spcPct val="0"/>
              </a:spcBef>
              <a:spcAft>
                <a:spcPct val="0"/>
              </a:spcAft>
              <a:buClrTx/>
              <a:buSzTx/>
              <a:buFontTx/>
              <a:buNone/>
              <a:defRPr/>
            </a:pPr>
            <a:r>
              <a:rPr lang="en-US" altLang="zh-CN" sz="1600" dirty="0">
                <a:solidFill>
                  <a:prstClr val="black"/>
                </a:solidFill>
                <a:latin typeface="微软雅黑" panose="020B0503020204020204" pitchFamily="34" charset="-122"/>
                <a:ea typeface="微软雅黑" panose="020B0503020204020204" pitchFamily="34" charset="-122"/>
              </a:rPr>
              <a:t>1</a:t>
            </a:r>
            <a:r>
              <a:rPr lang="zh-CN" altLang="en-US" sz="1600" dirty="0">
                <a:solidFill>
                  <a:prstClr val="black"/>
                </a:solidFill>
                <a:latin typeface="微软雅黑" panose="020B0503020204020204" pitchFamily="34" charset="-122"/>
                <a:ea typeface="微软雅黑" panose="020B0503020204020204" pitchFamily="34" charset="-122"/>
              </a:rPr>
              <a:t>、小汽车保有量为登记为镇江牌照车辆</a:t>
            </a:r>
            <a:endParaRPr lang="en-US" altLang="zh-CN" sz="1600" dirty="0">
              <a:solidFill>
                <a:prstClr val="black"/>
              </a:solidFill>
              <a:latin typeface="微软雅黑" panose="020B0503020204020204" pitchFamily="34" charset="-122"/>
              <a:ea typeface="微软雅黑" panose="020B0503020204020204" pitchFamily="34" charset="-122"/>
            </a:endParaRPr>
          </a:p>
          <a:p>
            <a:pPr marL="0" marR="0" lvl="0" indent="0" defTabSz="1238250" rtl="0" eaLnBrk="1" fontAlgn="base" latinLnBrk="0" hangingPunct="1">
              <a:lnSpc>
                <a:spcPct val="100000"/>
              </a:lnSpc>
              <a:spcBef>
                <a:spcPct val="0"/>
              </a:spcBef>
              <a:spcAft>
                <a:spcPct val="0"/>
              </a:spcAft>
              <a:buClrTx/>
              <a:buSzTx/>
              <a:buFontTx/>
              <a:buNone/>
              <a:defRPr/>
            </a:pPr>
            <a:r>
              <a:rPr lang="en-US" altLang="zh-CN" sz="1600" dirty="0">
                <a:solidFill>
                  <a:prstClr val="black"/>
                </a:solidFill>
                <a:latin typeface="微软雅黑" panose="020B0503020204020204" pitchFamily="34" charset="-122"/>
                <a:ea typeface="微软雅黑" panose="020B0503020204020204" pitchFamily="34" charset="-122"/>
              </a:rPr>
              <a:t>2</a:t>
            </a:r>
            <a:r>
              <a:rPr lang="zh-CN" altLang="en-US" sz="1600" dirty="0">
                <a:solidFill>
                  <a:prstClr val="black"/>
                </a:solidFill>
                <a:latin typeface="微软雅黑" panose="020B0503020204020204" pitchFamily="34" charset="-122"/>
                <a:ea typeface="微软雅黑" panose="020B0503020204020204" pitchFamily="34" charset="-122"/>
              </a:rPr>
              <a:t>、小汽车使用数据为</a:t>
            </a:r>
            <a:r>
              <a:rPr lang="en-US" altLang="zh-CN" sz="1600" dirty="0">
                <a:solidFill>
                  <a:prstClr val="black"/>
                </a:solidFill>
                <a:latin typeface="微软雅黑" panose="020B0503020204020204" pitchFamily="34" charset="-122"/>
                <a:ea typeface="微软雅黑" panose="020B0503020204020204" pitchFamily="34" charset="-122"/>
              </a:rPr>
              <a:t>2026</a:t>
            </a:r>
            <a:r>
              <a:rPr lang="zh-CN" altLang="en-US" sz="1600" dirty="0">
                <a:solidFill>
                  <a:prstClr val="black"/>
                </a:solidFill>
                <a:latin typeface="微软雅黑" panose="020B0503020204020204" pitchFamily="34" charset="-122"/>
                <a:ea typeface="微软雅黑" panose="020B0503020204020204" pitchFamily="34" charset="-122"/>
              </a:rPr>
              <a:t>年</a:t>
            </a:r>
            <a:r>
              <a:rPr lang="en-US" altLang="zh-CN" sz="1600" dirty="0">
                <a:solidFill>
                  <a:prstClr val="black"/>
                </a:solidFill>
                <a:latin typeface="微软雅黑" panose="020B0503020204020204" pitchFamily="34" charset="-122"/>
                <a:ea typeface="微软雅黑" panose="020B0503020204020204" pitchFamily="34" charset="-122"/>
              </a:rPr>
              <a:t>5-7</a:t>
            </a:r>
            <a:r>
              <a:rPr lang="zh-CN" altLang="en-US" sz="1600" dirty="0">
                <a:solidFill>
                  <a:prstClr val="black"/>
                </a:solidFill>
                <a:latin typeface="微软雅黑" panose="020B0503020204020204" pitchFamily="34" charset="-122"/>
                <a:ea typeface="微软雅黑" panose="020B0503020204020204" pitchFamily="34" charset="-122"/>
              </a:rPr>
              <a:t>月使用数据</a:t>
            </a:r>
            <a:endPar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479766" y="6941717"/>
            <a:ext cx="6421332" cy="3694260"/>
          </a:xfrm>
          <a:prstGeom prst="rect">
            <a:avLst/>
          </a:prstGeom>
        </p:spPr>
      </p:pic>
      <p:sp>
        <p:nvSpPr>
          <p:cNvPr id="3" name="TextBox 16"/>
          <p:cNvSpPr txBox="1">
            <a:spLocks noChangeArrowheads="1"/>
          </p:cNvSpPr>
          <p:nvPr/>
        </p:nvSpPr>
        <p:spPr bwMode="auto">
          <a:xfrm>
            <a:off x="627229" y="1073469"/>
            <a:ext cx="7733000"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规划范围与年限</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1" name="Text Box 7"/>
          <p:cNvSpPr txBox="1">
            <a:spLocks noChangeArrowheads="1"/>
          </p:cNvSpPr>
          <p:nvPr/>
        </p:nvSpPr>
        <p:spPr bwMode="auto">
          <a:xfrm>
            <a:off x="871877" y="1714157"/>
            <a:ext cx="6138338" cy="265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1pPr>
            <a:lvl2pPr marL="742950" indent="-28575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2pPr>
            <a:lvl3pPr marL="11430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3pPr>
            <a:lvl4pPr marL="16002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4pPr>
            <a:lvl5pPr marL="20574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9pPr>
          </a:lstStyle>
          <a:p>
            <a:pPr marL="342900" indent="-342900" algn="just" eaLnBrk="1" hangingPunct="1">
              <a:lnSpc>
                <a:spcPct val="150000"/>
              </a:lnSpc>
              <a:spcBef>
                <a:spcPct val="50000"/>
              </a:spcBef>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规划范围</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a:p>
            <a:pPr algn="just" eaLnBrk="1" hangingPunct="1">
              <a:lnSpc>
                <a:spcPct val="150000"/>
              </a:lnSpc>
              <a:spcBef>
                <a:spcPct val="50000"/>
              </a:spcBef>
            </a:pPr>
            <a:r>
              <a:rPr lang="zh-CN" altLang="en-US" sz="2000" dirty="0">
                <a:latin typeface="微软雅黑" panose="020B0503020204020204" pitchFamily="34" charset="-122"/>
                <a:ea typeface="微软雅黑" panose="020B0503020204020204" pitchFamily="34" charset="-122"/>
                <a:cs typeface="宋体" panose="02010600030101010101" pitchFamily="2" charset="-122"/>
              </a:rPr>
              <a:t>规划范围：句容市国土空间总体规划中的中心城区范围（包括崇明街道、华阳街道、黄梅街道（含碧桂园凤凰城））及宝华镇，面积约</a:t>
            </a:r>
            <a:r>
              <a:rPr lang="en-US" altLang="zh-CN" sz="2000" dirty="0">
                <a:latin typeface="微软雅黑" panose="020B0503020204020204" pitchFamily="34" charset="-122"/>
                <a:ea typeface="微软雅黑" panose="020B0503020204020204" pitchFamily="34" charset="-122"/>
                <a:cs typeface="宋体" panose="02010600030101010101" pitchFamily="2" charset="-122"/>
              </a:rPr>
              <a:t>79.29</a:t>
            </a:r>
            <a:r>
              <a:rPr lang="zh-CN" altLang="en-US" sz="2000" dirty="0">
                <a:latin typeface="微软雅黑" panose="020B0503020204020204" pitchFamily="34" charset="-122"/>
                <a:ea typeface="微软雅黑" panose="020B0503020204020204" pitchFamily="34" charset="-122"/>
                <a:cs typeface="宋体" panose="02010600030101010101" pitchFamily="2" charset="-122"/>
              </a:rPr>
              <a:t>平方千米</a:t>
            </a:r>
            <a:endParaRPr lang="en-US" altLang="zh-CN" sz="2000" dirty="0">
              <a:latin typeface="微软雅黑" panose="020B0503020204020204" pitchFamily="34" charset="-122"/>
              <a:ea typeface="微软雅黑" panose="020B0503020204020204" pitchFamily="34" charset="-122"/>
              <a:cs typeface="宋体" panose="02010600030101010101" pitchFamily="2" charset="-122"/>
            </a:endParaRPr>
          </a:p>
          <a:p>
            <a:pPr algn="just" eaLnBrk="1" hangingPunct="1">
              <a:lnSpc>
                <a:spcPct val="150000"/>
              </a:lnSpc>
              <a:spcBef>
                <a:spcPct val="50000"/>
              </a:spcBef>
            </a:pPr>
            <a:endParaRPr lang="en-US" altLang="zh-CN" sz="2000" dirty="0">
              <a:latin typeface="微软雅黑" panose="020B0503020204020204" pitchFamily="34" charset="-122"/>
              <a:ea typeface="微软雅黑" panose="020B0503020204020204" pitchFamily="34" charset="-122"/>
            </a:endParaRPr>
          </a:p>
        </p:txBody>
      </p:sp>
      <p:sp>
        <p:nvSpPr>
          <p:cNvPr id="2048" name="Text Box 7"/>
          <p:cNvSpPr txBox="1">
            <a:spLocks noChangeArrowheads="1"/>
          </p:cNvSpPr>
          <p:nvPr/>
        </p:nvSpPr>
        <p:spPr bwMode="auto">
          <a:xfrm>
            <a:off x="768442" y="3768498"/>
            <a:ext cx="4271623" cy="2961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1pPr>
            <a:lvl2pPr marL="742950" indent="-28575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2pPr>
            <a:lvl3pPr marL="11430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3pPr>
            <a:lvl4pPr marL="16002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4pPr>
            <a:lvl5pPr marL="20574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9pPr>
          </a:lstStyle>
          <a:p>
            <a:pPr marL="342900" indent="-342900" algn="just" eaLnBrk="1" hangingPunct="1">
              <a:lnSpc>
                <a:spcPct val="150000"/>
              </a:lnSpc>
              <a:spcBef>
                <a:spcPct val="50000"/>
              </a:spcBef>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规划期限</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a:p>
            <a:pPr algn="just" eaLnBrk="1" hangingPunct="1">
              <a:lnSpc>
                <a:spcPct val="150000"/>
              </a:lnSpc>
              <a:spcBef>
                <a:spcPct val="50000"/>
              </a:spcBef>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基年：</a:t>
            </a:r>
            <a:r>
              <a:rPr lang="en-US" altLang="zh-CN" sz="2000" b="1" dirty="0">
                <a:latin typeface="微软雅黑" panose="020B0503020204020204" pitchFamily="34" charset="-122"/>
                <a:ea typeface="微软雅黑" panose="020B0503020204020204" pitchFamily="34" charset="-122"/>
                <a:cs typeface="宋体" panose="02010600030101010101" pitchFamily="2" charset="-122"/>
              </a:rPr>
              <a:t>2024</a:t>
            </a: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年</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a:p>
            <a:pPr algn="just" eaLnBrk="1" hangingPunct="1">
              <a:lnSpc>
                <a:spcPct val="150000"/>
              </a:lnSpc>
              <a:spcBef>
                <a:spcPct val="50000"/>
              </a:spcBef>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近期目标年：</a:t>
            </a:r>
            <a:r>
              <a:rPr lang="en-US" altLang="zh-CN" sz="2000" b="1" dirty="0">
                <a:latin typeface="微软雅黑" panose="020B0503020204020204" pitchFamily="34" charset="-122"/>
                <a:ea typeface="微软雅黑" panose="020B0503020204020204" pitchFamily="34" charset="-122"/>
                <a:cs typeface="宋体" panose="02010600030101010101" pitchFamily="2" charset="-122"/>
              </a:rPr>
              <a:t>2030</a:t>
            </a: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年</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a:p>
            <a:pPr algn="just" eaLnBrk="1" hangingPunct="1">
              <a:lnSpc>
                <a:spcPct val="150000"/>
              </a:lnSpc>
              <a:spcBef>
                <a:spcPct val="50000"/>
              </a:spcBef>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远期目标年：</a:t>
            </a:r>
            <a:r>
              <a:rPr lang="en-US" altLang="zh-CN" sz="2000" b="1" dirty="0">
                <a:latin typeface="微软雅黑" panose="020B0503020204020204" pitchFamily="34" charset="-122"/>
                <a:ea typeface="微软雅黑" panose="020B0503020204020204" pitchFamily="34" charset="-122"/>
                <a:cs typeface="宋体" panose="02010600030101010101" pitchFamily="2" charset="-122"/>
              </a:rPr>
              <a:t>2035</a:t>
            </a: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年</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a:p>
            <a:pPr algn="just" eaLnBrk="1" hangingPunct="1">
              <a:lnSpc>
                <a:spcPct val="150000"/>
              </a:lnSpc>
              <a:spcBef>
                <a:spcPct val="50000"/>
              </a:spcBef>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远景展望：</a:t>
            </a:r>
            <a:r>
              <a:rPr lang="en-US" altLang="zh-CN" sz="2000" b="1" dirty="0">
                <a:latin typeface="微软雅黑" panose="020B0503020204020204" pitchFamily="34" charset="-122"/>
                <a:ea typeface="微软雅黑" panose="020B0503020204020204" pitchFamily="34" charset="-122"/>
                <a:cs typeface="宋体" panose="02010600030101010101" pitchFamily="2" charset="-122"/>
              </a:rPr>
              <a:t>2050</a:t>
            </a: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年</a:t>
            </a:r>
            <a:endParaRPr lang="en-US" altLang="zh-CN" sz="20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050" name="矩形 2049"/>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项目背景</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051" name="文本框 2050"/>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1</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7" name="图片 6"/>
          <p:cNvPicPr>
            <a:picLocks noChangeAspect="1"/>
          </p:cNvPicPr>
          <p:nvPr/>
        </p:nvPicPr>
        <p:blipFill>
          <a:blip r:embed="rId2"/>
          <a:srcRect t="6812"/>
          <a:stretch>
            <a:fillRect/>
          </a:stretch>
        </p:blipFill>
        <p:spPr>
          <a:xfrm>
            <a:off x="15816037" y="1959790"/>
            <a:ext cx="7197480" cy="8247752"/>
          </a:xfrm>
          <a:prstGeom prst="rect">
            <a:avLst/>
          </a:prstGeom>
        </p:spPr>
      </p:pic>
      <p:pic>
        <p:nvPicPr>
          <p:cNvPr id="8" name="图片 7"/>
          <p:cNvPicPr>
            <a:picLocks noChangeAspect="1"/>
          </p:cNvPicPr>
          <p:nvPr/>
        </p:nvPicPr>
        <p:blipFill>
          <a:blip r:embed="rId3"/>
          <a:stretch>
            <a:fillRect/>
          </a:stretch>
        </p:blipFill>
        <p:spPr>
          <a:xfrm>
            <a:off x="11478133" y="11224478"/>
            <a:ext cx="4588534" cy="4832682"/>
          </a:xfrm>
          <a:prstGeom prst="rect">
            <a:avLst/>
          </a:prstGeom>
        </p:spPr>
      </p:pic>
      <p:pic>
        <p:nvPicPr>
          <p:cNvPr id="9" name="图片 8"/>
          <p:cNvPicPr>
            <a:picLocks noChangeAspect="1"/>
          </p:cNvPicPr>
          <p:nvPr/>
        </p:nvPicPr>
        <p:blipFill>
          <a:blip r:embed="rId4"/>
          <a:stretch>
            <a:fillRect/>
          </a:stretch>
        </p:blipFill>
        <p:spPr>
          <a:xfrm>
            <a:off x="7113650" y="1452549"/>
            <a:ext cx="7902002" cy="9239264"/>
          </a:xfrm>
          <a:prstGeom prst="rect">
            <a:avLst/>
          </a:prstGeom>
        </p:spPr>
      </p:pic>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íṩḷïde"/>
          <p:cNvSpPr/>
          <p:nvPr/>
        </p:nvSpPr>
        <p:spPr bwMode="auto">
          <a:xfrm>
            <a:off x="7796283" y="-1"/>
            <a:ext cx="94717" cy="10691814"/>
          </a:xfrm>
          <a:prstGeom prst="rect">
            <a:avLst/>
          </a:prstGeom>
          <a:solidFill>
            <a:schemeClr val="tx2">
              <a:lumMod val="60000"/>
              <a:lumOff val="40000"/>
            </a:schemeClr>
          </a:solidFill>
          <a:ln w="19050">
            <a:noFill/>
            <a:round/>
          </a:ln>
        </p:spPr>
        <p:txBody>
          <a:bodyPr anchor="ctr"/>
          <a:lstStyle/>
          <a:p>
            <a:pPr algn="ctr"/>
            <a:endParaRPr dirty="0"/>
          </a:p>
        </p:txBody>
      </p:sp>
      <p:grpSp>
        <p:nvGrpSpPr>
          <p:cNvPr id="3" name="组合 2"/>
          <p:cNvGrpSpPr/>
          <p:nvPr/>
        </p:nvGrpSpPr>
        <p:grpSpPr>
          <a:xfrm>
            <a:off x="7444799" y="4721077"/>
            <a:ext cx="4631373" cy="892607"/>
            <a:chOff x="7459071" y="7308586"/>
            <a:chExt cx="4631373" cy="892607"/>
          </a:xfrm>
        </p:grpSpPr>
        <p:sp>
          <p:nvSpPr>
            <p:cNvPr id="20"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03</a:t>
              </a:r>
              <a:endParaRPr lang="en-US" altLang="zh-CN" sz="2800" dirty="0">
                <a:solidFill>
                  <a:schemeClr val="bg1">
                    <a:lumMod val="50000"/>
                  </a:schemeClr>
                </a:solidFill>
                <a:latin typeface="Impact" panose="020B0806030902050204" pitchFamily="34" charset="0"/>
              </a:endParaRPr>
            </a:p>
          </p:txBody>
        </p:sp>
        <p:sp>
          <p:nvSpPr>
            <p:cNvPr id="5"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规划方案</a:t>
              </a:r>
              <a:endParaRPr lang="zh-CN" altLang="en-US" dirty="0">
                <a:solidFill>
                  <a:schemeClr val="bg1">
                    <a:lumMod val="50000"/>
                  </a:schemeClr>
                </a:solidFill>
                <a:effectLst/>
              </a:endParaRPr>
            </a:p>
          </p:txBody>
        </p:sp>
      </p:grpSp>
      <p:grpSp>
        <p:nvGrpSpPr>
          <p:cNvPr id="8" name="组合 7"/>
          <p:cNvGrpSpPr/>
          <p:nvPr/>
        </p:nvGrpSpPr>
        <p:grpSpPr>
          <a:xfrm>
            <a:off x="7444799" y="2906980"/>
            <a:ext cx="4631373" cy="892607"/>
            <a:chOff x="7459071" y="5591970"/>
            <a:chExt cx="4631373" cy="892607"/>
          </a:xfrm>
        </p:grpSpPr>
        <p:sp>
          <p:nvSpPr>
            <p:cNvPr id="19" name="íśḻïḑè"/>
            <p:cNvSpPr/>
            <p:nvPr/>
          </p:nvSpPr>
          <p:spPr bwMode="auto">
            <a:xfrm>
              <a:off x="7459071" y="5591970"/>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accent6">
                      <a:lumMod val="60000"/>
                      <a:lumOff val="40000"/>
                    </a:schemeClr>
                  </a:solidFill>
                  <a:latin typeface="Impact" panose="020B0806030902050204" pitchFamily="34" charset="0"/>
                </a:rPr>
                <a:t>02</a:t>
              </a:r>
              <a:endParaRPr lang="en-US" altLang="zh-CN" sz="2800" dirty="0">
                <a:solidFill>
                  <a:schemeClr val="accent6">
                    <a:lumMod val="60000"/>
                    <a:lumOff val="40000"/>
                  </a:schemeClr>
                </a:solidFill>
                <a:latin typeface="Impact" panose="020B0806030902050204" pitchFamily="34" charset="0"/>
              </a:endParaRPr>
            </a:p>
          </p:txBody>
        </p:sp>
        <p:sp>
          <p:nvSpPr>
            <p:cNvPr id="7" name="ïṧḷïḓê"/>
            <p:cNvSpPr txBox="1"/>
            <p:nvPr/>
          </p:nvSpPr>
          <p:spPr>
            <a:xfrm>
              <a:off x="8609877" y="5805461"/>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accent6">
                      <a:lumMod val="60000"/>
                      <a:lumOff val="40000"/>
                    </a:schemeClr>
                  </a:solidFill>
                  <a:effectLst/>
                </a:rPr>
                <a:t>发展策略与目标</a:t>
              </a:r>
              <a:endParaRPr lang="zh-CN" altLang="en-US" dirty="0">
                <a:solidFill>
                  <a:schemeClr val="accent6">
                    <a:lumMod val="60000"/>
                    <a:lumOff val="40000"/>
                  </a:schemeClr>
                </a:solidFill>
                <a:effectLst/>
              </a:endParaRPr>
            </a:p>
          </p:txBody>
        </p:sp>
      </p:grpSp>
      <p:grpSp>
        <p:nvGrpSpPr>
          <p:cNvPr id="4" name="组合 3"/>
          <p:cNvGrpSpPr/>
          <p:nvPr/>
        </p:nvGrpSpPr>
        <p:grpSpPr>
          <a:xfrm>
            <a:off x="7444799" y="1230338"/>
            <a:ext cx="4631373" cy="892607"/>
            <a:chOff x="7459071" y="2134703"/>
            <a:chExt cx="4631373" cy="892607"/>
          </a:xfrm>
        </p:grpSpPr>
        <p:sp>
          <p:nvSpPr>
            <p:cNvPr id="17" name="îṥlîḓê"/>
            <p:cNvSpPr/>
            <p:nvPr/>
          </p:nvSpPr>
          <p:spPr bwMode="auto">
            <a:xfrm>
              <a:off x="7459071" y="2134703"/>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01</a:t>
              </a:r>
              <a:endParaRPr lang="en-US" altLang="zh-CN" sz="2800" dirty="0">
                <a:solidFill>
                  <a:schemeClr val="bg1">
                    <a:lumMod val="50000"/>
                  </a:schemeClr>
                </a:solidFill>
                <a:latin typeface="Impact" panose="020B0806030902050204" pitchFamily="34" charset="0"/>
              </a:endParaRPr>
            </a:p>
          </p:txBody>
        </p:sp>
        <p:sp>
          <p:nvSpPr>
            <p:cNvPr id="11" name="îṥľïdè"/>
            <p:cNvSpPr txBox="1"/>
            <p:nvPr/>
          </p:nvSpPr>
          <p:spPr>
            <a:xfrm>
              <a:off x="8609877" y="2385727"/>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项目背景</a:t>
              </a:r>
              <a:endParaRPr lang="zh-CN" altLang="en-US" dirty="0">
                <a:solidFill>
                  <a:schemeClr val="bg1">
                    <a:lumMod val="50000"/>
                  </a:schemeClr>
                </a:solidFill>
                <a:effectLst/>
              </a:endParaRPr>
            </a:p>
          </p:txBody>
        </p:sp>
      </p:grpSp>
      <p:grpSp>
        <p:nvGrpSpPr>
          <p:cNvPr id="2" name="组合 1"/>
          <p:cNvGrpSpPr/>
          <p:nvPr/>
        </p:nvGrpSpPr>
        <p:grpSpPr>
          <a:xfrm>
            <a:off x="1244805" y="1866727"/>
            <a:ext cx="5098843" cy="7221066"/>
            <a:chOff x="463755" y="1866727"/>
            <a:chExt cx="5098843" cy="7221066"/>
          </a:xfrm>
        </p:grpSpPr>
        <p:sp>
          <p:nvSpPr>
            <p:cNvPr id="21" name="ís1íḓê"/>
            <p:cNvSpPr/>
            <p:nvPr/>
          </p:nvSpPr>
          <p:spPr bwMode="auto">
            <a:xfrm>
              <a:off x="463755" y="1866727"/>
              <a:ext cx="5098843" cy="7221066"/>
            </a:xfrm>
            <a:custGeom>
              <a:avLst/>
              <a:gdLst>
                <a:gd name="connsiteX0" fmla="*/ 1340314 w 4111625"/>
                <a:gd name="connsiteY0" fmla="*/ 249119 h 5822951"/>
                <a:gd name="connsiteX1" fmla="*/ 1360734 w 4111625"/>
                <a:gd name="connsiteY1" fmla="*/ 250397 h 5822951"/>
                <a:gd name="connsiteX2" fmla="*/ 1350927 w 4111625"/>
                <a:gd name="connsiteY2" fmla="*/ 249783 h 5822951"/>
                <a:gd name="connsiteX3" fmla="*/ 1302697 w 4111625"/>
                <a:gd name="connsiteY3" fmla="*/ 246765 h 5822951"/>
                <a:gd name="connsiteX4" fmla="*/ 1327635 w 4111625"/>
                <a:gd name="connsiteY4" fmla="*/ 248326 h 5822951"/>
                <a:gd name="connsiteX5" fmla="*/ 1340314 w 4111625"/>
                <a:gd name="connsiteY5" fmla="*/ 249119 h 5822951"/>
                <a:gd name="connsiteX6" fmla="*/ 1315376 w 4111625"/>
                <a:gd name="connsiteY6" fmla="*/ 247559 h 5822951"/>
                <a:gd name="connsiteX7" fmla="*/ 1282278 w 4111625"/>
                <a:gd name="connsiteY7" fmla="*/ 245487 h 5822951"/>
                <a:gd name="connsiteX8" fmla="*/ 1292085 w 4111625"/>
                <a:gd name="connsiteY8" fmla="*/ 246101 h 5822951"/>
                <a:gd name="connsiteX9" fmla="*/ 1302697 w 4111625"/>
                <a:gd name="connsiteY9" fmla="*/ 246765 h 5822951"/>
                <a:gd name="connsiteX10" fmla="*/ 3616367 w 4111625"/>
                <a:gd name="connsiteY10" fmla="*/ 0 h 5822951"/>
                <a:gd name="connsiteX11" fmla="*/ 3616367 w 4111625"/>
                <a:gd name="connsiteY11" fmla="*/ 19639 h 5822951"/>
                <a:gd name="connsiteX12" fmla="*/ 3645788 w 4111625"/>
                <a:gd name="connsiteY12" fmla="*/ 4939198 h 5822951"/>
                <a:gd name="connsiteX13" fmla="*/ 3645788 w 4111625"/>
                <a:gd name="connsiteY13" fmla="*/ 4968657 h 5822951"/>
                <a:gd name="connsiteX14" fmla="*/ 3621270 w 4111625"/>
                <a:gd name="connsiteY14" fmla="*/ 4978476 h 5822951"/>
                <a:gd name="connsiteX15" fmla="*/ 3400611 w 4111625"/>
                <a:gd name="connsiteY15" fmla="*/ 5066851 h 5822951"/>
                <a:gd name="connsiteX16" fmla="*/ 3179951 w 4111625"/>
                <a:gd name="connsiteY16" fmla="*/ 5140497 h 5822951"/>
                <a:gd name="connsiteX17" fmla="*/ 3067169 w 4111625"/>
                <a:gd name="connsiteY17" fmla="*/ 5169956 h 5822951"/>
                <a:gd name="connsiteX18" fmla="*/ 2954388 w 4111625"/>
                <a:gd name="connsiteY18" fmla="*/ 5199414 h 5822951"/>
                <a:gd name="connsiteX19" fmla="*/ 2841606 w 4111625"/>
                <a:gd name="connsiteY19" fmla="*/ 5223963 h 5822951"/>
                <a:gd name="connsiteX20" fmla="*/ 2782764 w 4111625"/>
                <a:gd name="connsiteY20" fmla="*/ 5233783 h 5822951"/>
                <a:gd name="connsiteX21" fmla="*/ 2723921 w 4111625"/>
                <a:gd name="connsiteY21" fmla="*/ 5238692 h 5822951"/>
                <a:gd name="connsiteX22" fmla="*/ 2488551 w 4111625"/>
                <a:gd name="connsiteY22" fmla="*/ 5258331 h 5822951"/>
                <a:gd name="connsiteX23" fmla="*/ 2473840 w 4111625"/>
                <a:gd name="connsiteY23" fmla="*/ 5258331 h 5822951"/>
                <a:gd name="connsiteX24" fmla="*/ 2459129 w 4111625"/>
                <a:gd name="connsiteY24" fmla="*/ 5258331 h 5822951"/>
                <a:gd name="connsiteX25" fmla="*/ 2429708 w 4111625"/>
                <a:gd name="connsiteY25" fmla="*/ 5258331 h 5822951"/>
                <a:gd name="connsiteX26" fmla="*/ 2370865 w 4111625"/>
                <a:gd name="connsiteY26" fmla="*/ 5253421 h 5822951"/>
                <a:gd name="connsiteX27" fmla="*/ 2258084 w 4111625"/>
                <a:gd name="connsiteY27" fmla="*/ 5248512 h 5822951"/>
                <a:gd name="connsiteX28" fmla="*/ 2022714 w 4111625"/>
                <a:gd name="connsiteY28" fmla="*/ 5228873 h 5822951"/>
                <a:gd name="connsiteX29" fmla="*/ 1797150 w 4111625"/>
                <a:gd name="connsiteY29" fmla="*/ 5209234 h 5822951"/>
                <a:gd name="connsiteX30" fmla="*/ 1679465 w 4111625"/>
                <a:gd name="connsiteY30" fmla="*/ 5194505 h 5822951"/>
                <a:gd name="connsiteX31" fmla="*/ 1566684 w 4111625"/>
                <a:gd name="connsiteY31" fmla="*/ 5189595 h 5822951"/>
                <a:gd name="connsiteX32" fmla="*/ 1453902 w 4111625"/>
                <a:gd name="connsiteY32" fmla="*/ 5179775 h 5822951"/>
                <a:gd name="connsiteX33" fmla="*/ 1399963 w 4111625"/>
                <a:gd name="connsiteY33" fmla="*/ 5179775 h 5822951"/>
                <a:gd name="connsiteX34" fmla="*/ 1341120 w 4111625"/>
                <a:gd name="connsiteY34" fmla="*/ 5179775 h 5822951"/>
                <a:gd name="connsiteX35" fmla="*/ 1115557 w 4111625"/>
                <a:gd name="connsiteY35" fmla="*/ 5189595 h 5822951"/>
                <a:gd name="connsiteX36" fmla="*/ 1061618 w 4111625"/>
                <a:gd name="connsiteY36" fmla="*/ 5194505 h 5822951"/>
                <a:gd name="connsiteX37" fmla="*/ 1007679 w 4111625"/>
                <a:gd name="connsiteY37" fmla="*/ 5204324 h 5822951"/>
                <a:gd name="connsiteX38" fmla="*/ 953740 w 4111625"/>
                <a:gd name="connsiteY38" fmla="*/ 5214144 h 5822951"/>
                <a:gd name="connsiteX39" fmla="*/ 939029 w 4111625"/>
                <a:gd name="connsiteY39" fmla="*/ 5219053 h 5822951"/>
                <a:gd name="connsiteX40" fmla="*/ 934126 w 4111625"/>
                <a:gd name="connsiteY40" fmla="*/ 5219053 h 5822951"/>
                <a:gd name="connsiteX41" fmla="*/ 929222 w 4111625"/>
                <a:gd name="connsiteY41" fmla="*/ 5219053 h 5822951"/>
                <a:gd name="connsiteX42" fmla="*/ 899800 w 4111625"/>
                <a:gd name="connsiteY42" fmla="*/ 5228873 h 5822951"/>
                <a:gd name="connsiteX43" fmla="*/ 845862 w 4111625"/>
                <a:gd name="connsiteY43" fmla="*/ 5243602 h 5822951"/>
                <a:gd name="connsiteX44" fmla="*/ 791922 w 4111625"/>
                <a:gd name="connsiteY44" fmla="*/ 5258331 h 5822951"/>
                <a:gd name="connsiteX45" fmla="*/ 684044 w 4111625"/>
                <a:gd name="connsiteY45" fmla="*/ 5292699 h 5822951"/>
                <a:gd name="connsiteX46" fmla="*/ 512421 w 4111625"/>
                <a:gd name="connsiteY46" fmla="*/ 5361436 h 5822951"/>
                <a:gd name="connsiteX47" fmla="*/ 639912 w 4111625"/>
                <a:gd name="connsiteY47" fmla="*/ 5336887 h 5822951"/>
                <a:gd name="connsiteX48" fmla="*/ 708563 w 4111625"/>
                <a:gd name="connsiteY48" fmla="*/ 5327068 h 5822951"/>
                <a:gd name="connsiteX49" fmla="*/ 777212 w 4111625"/>
                <a:gd name="connsiteY49" fmla="*/ 5322158 h 5822951"/>
                <a:gd name="connsiteX50" fmla="*/ 806633 w 4111625"/>
                <a:gd name="connsiteY50" fmla="*/ 5322158 h 5822951"/>
                <a:gd name="connsiteX51" fmla="*/ 840958 w 4111625"/>
                <a:gd name="connsiteY51" fmla="*/ 5317248 h 5822951"/>
                <a:gd name="connsiteX52" fmla="*/ 909608 w 4111625"/>
                <a:gd name="connsiteY52" fmla="*/ 5317248 h 5822951"/>
                <a:gd name="connsiteX53" fmla="*/ 978258 w 4111625"/>
                <a:gd name="connsiteY53" fmla="*/ 5317248 h 5822951"/>
                <a:gd name="connsiteX54" fmla="*/ 1046907 w 4111625"/>
                <a:gd name="connsiteY54" fmla="*/ 5317248 h 5822951"/>
                <a:gd name="connsiteX55" fmla="*/ 1081232 w 4111625"/>
                <a:gd name="connsiteY55" fmla="*/ 5317248 h 5822951"/>
                <a:gd name="connsiteX56" fmla="*/ 1110653 w 4111625"/>
                <a:gd name="connsiteY56" fmla="*/ 5322158 h 5822951"/>
                <a:gd name="connsiteX57" fmla="*/ 1174400 w 4111625"/>
                <a:gd name="connsiteY57" fmla="*/ 5327068 h 5822951"/>
                <a:gd name="connsiteX58" fmla="*/ 1194014 w 4111625"/>
                <a:gd name="connsiteY58" fmla="*/ 5327068 h 5822951"/>
                <a:gd name="connsiteX59" fmla="*/ 1208724 w 4111625"/>
                <a:gd name="connsiteY59" fmla="*/ 5331977 h 5822951"/>
                <a:gd name="connsiteX60" fmla="*/ 1243049 w 4111625"/>
                <a:gd name="connsiteY60" fmla="*/ 5336887 h 5822951"/>
                <a:gd name="connsiteX61" fmla="*/ 1306795 w 4111625"/>
                <a:gd name="connsiteY61" fmla="*/ 5341797 h 5822951"/>
                <a:gd name="connsiteX62" fmla="*/ 1561780 w 4111625"/>
                <a:gd name="connsiteY62" fmla="*/ 5385984 h 5822951"/>
                <a:gd name="connsiteX63" fmla="*/ 1684369 w 4111625"/>
                <a:gd name="connsiteY63" fmla="*/ 5415443 h 5822951"/>
                <a:gd name="connsiteX64" fmla="*/ 1806957 w 4111625"/>
                <a:gd name="connsiteY64" fmla="*/ 5439992 h 5822951"/>
                <a:gd name="connsiteX65" fmla="*/ 2052135 w 4111625"/>
                <a:gd name="connsiteY65" fmla="*/ 5489089 h 5822951"/>
                <a:gd name="connsiteX66" fmla="*/ 2292409 w 4111625"/>
                <a:gd name="connsiteY66" fmla="*/ 5533277 h 5822951"/>
                <a:gd name="connsiteX67" fmla="*/ 2537586 w 4111625"/>
                <a:gd name="connsiteY67" fmla="*/ 5572555 h 5822951"/>
                <a:gd name="connsiteX68" fmla="*/ 2660175 w 4111625"/>
                <a:gd name="connsiteY68" fmla="*/ 5582374 h 5822951"/>
                <a:gd name="connsiteX69" fmla="*/ 2719017 w 4111625"/>
                <a:gd name="connsiteY69" fmla="*/ 5592193 h 5822951"/>
                <a:gd name="connsiteX70" fmla="*/ 2782764 w 4111625"/>
                <a:gd name="connsiteY70" fmla="*/ 5597103 h 5822951"/>
                <a:gd name="connsiteX71" fmla="*/ 2905352 w 4111625"/>
                <a:gd name="connsiteY71" fmla="*/ 5602013 h 5822951"/>
                <a:gd name="connsiteX72" fmla="*/ 3023037 w 4111625"/>
                <a:gd name="connsiteY72" fmla="*/ 5606923 h 5822951"/>
                <a:gd name="connsiteX73" fmla="*/ 3268215 w 4111625"/>
                <a:gd name="connsiteY73" fmla="*/ 5606923 h 5822951"/>
                <a:gd name="connsiteX74" fmla="*/ 3390804 w 4111625"/>
                <a:gd name="connsiteY74" fmla="*/ 5597103 h 5822951"/>
                <a:gd name="connsiteX75" fmla="*/ 3513392 w 4111625"/>
                <a:gd name="connsiteY75" fmla="*/ 5592193 h 5822951"/>
                <a:gd name="connsiteX76" fmla="*/ 3758570 w 4111625"/>
                <a:gd name="connsiteY76" fmla="*/ 5562735 h 5822951"/>
                <a:gd name="connsiteX77" fmla="*/ 3935098 w 4111625"/>
                <a:gd name="connsiteY77" fmla="*/ 5533277 h 5822951"/>
                <a:gd name="connsiteX78" fmla="*/ 4018458 w 4111625"/>
                <a:gd name="connsiteY78" fmla="*/ 780649 h 5822951"/>
                <a:gd name="connsiteX79" fmla="*/ 4106722 w 4111625"/>
                <a:gd name="connsiteY79" fmla="*/ 5606923 h 5822951"/>
                <a:gd name="connsiteX80" fmla="*/ 4111625 w 4111625"/>
                <a:gd name="connsiteY80" fmla="*/ 5680569 h 5822951"/>
                <a:gd name="connsiteX81" fmla="*/ 4038072 w 4111625"/>
                <a:gd name="connsiteY81" fmla="*/ 5695298 h 5822951"/>
                <a:gd name="connsiteX82" fmla="*/ 3787991 w 4111625"/>
                <a:gd name="connsiteY82" fmla="*/ 5744395 h 5822951"/>
                <a:gd name="connsiteX83" fmla="*/ 3537910 w 4111625"/>
                <a:gd name="connsiteY83" fmla="*/ 5783673 h 5822951"/>
                <a:gd name="connsiteX84" fmla="*/ 3410418 w 4111625"/>
                <a:gd name="connsiteY84" fmla="*/ 5798403 h 5822951"/>
                <a:gd name="connsiteX85" fmla="*/ 3282926 w 4111625"/>
                <a:gd name="connsiteY85" fmla="*/ 5808222 h 5822951"/>
                <a:gd name="connsiteX86" fmla="*/ 3023037 w 4111625"/>
                <a:gd name="connsiteY86" fmla="*/ 5818042 h 5822951"/>
                <a:gd name="connsiteX87" fmla="*/ 2895545 w 4111625"/>
                <a:gd name="connsiteY87" fmla="*/ 5818042 h 5822951"/>
                <a:gd name="connsiteX88" fmla="*/ 2768053 w 4111625"/>
                <a:gd name="connsiteY88" fmla="*/ 5818042 h 5822951"/>
                <a:gd name="connsiteX89" fmla="*/ 2704307 w 4111625"/>
                <a:gd name="connsiteY89" fmla="*/ 5813132 h 5822951"/>
                <a:gd name="connsiteX90" fmla="*/ 2640561 w 4111625"/>
                <a:gd name="connsiteY90" fmla="*/ 5808222 h 5822951"/>
                <a:gd name="connsiteX91" fmla="*/ 2513068 w 4111625"/>
                <a:gd name="connsiteY91" fmla="*/ 5798403 h 5822951"/>
                <a:gd name="connsiteX92" fmla="*/ 2258084 w 4111625"/>
                <a:gd name="connsiteY92" fmla="*/ 5773854 h 5822951"/>
                <a:gd name="connsiteX93" fmla="*/ 2008002 w 4111625"/>
                <a:gd name="connsiteY93" fmla="*/ 5734576 h 5822951"/>
                <a:gd name="connsiteX94" fmla="*/ 1757922 w 4111625"/>
                <a:gd name="connsiteY94" fmla="*/ 5690388 h 5822951"/>
                <a:gd name="connsiteX95" fmla="*/ 1635333 w 4111625"/>
                <a:gd name="connsiteY95" fmla="*/ 5670749 h 5822951"/>
                <a:gd name="connsiteX96" fmla="*/ 1512744 w 4111625"/>
                <a:gd name="connsiteY96" fmla="*/ 5651110 h 5822951"/>
                <a:gd name="connsiteX97" fmla="*/ 1272471 w 4111625"/>
                <a:gd name="connsiteY97" fmla="*/ 5616742 h 5822951"/>
                <a:gd name="connsiteX98" fmla="*/ 1213628 w 4111625"/>
                <a:gd name="connsiteY98" fmla="*/ 5611832 h 5822951"/>
                <a:gd name="connsiteX99" fmla="*/ 1184207 w 4111625"/>
                <a:gd name="connsiteY99" fmla="*/ 5606923 h 5822951"/>
                <a:gd name="connsiteX100" fmla="*/ 1169496 w 4111625"/>
                <a:gd name="connsiteY100" fmla="*/ 5606923 h 5822951"/>
                <a:gd name="connsiteX101" fmla="*/ 1164593 w 4111625"/>
                <a:gd name="connsiteY101" fmla="*/ 5606923 h 5822951"/>
                <a:gd name="connsiteX102" fmla="*/ 1154785 w 4111625"/>
                <a:gd name="connsiteY102" fmla="*/ 5606923 h 5822951"/>
                <a:gd name="connsiteX103" fmla="*/ 1095943 w 4111625"/>
                <a:gd name="connsiteY103" fmla="*/ 5602013 h 5822951"/>
                <a:gd name="connsiteX104" fmla="*/ 1061618 w 4111625"/>
                <a:gd name="connsiteY104" fmla="*/ 5602013 h 5822951"/>
                <a:gd name="connsiteX105" fmla="*/ 1032197 w 4111625"/>
                <a:gd name="connsiteY105" fmla="*/ 5602013 h 5822951"/>
                <a:gd name="connsiteX106" fmla="*/ 978258 w 4111625"/>
                <a:gd name="connsiteY106" fmla="*/ 5602013 h 5822951"/>
                <a:gd name="connsiteX107" fmla="*/ 919415 w 4111625"/>
                <a:gd name="connsiteY107" fmla="*/ 5606923 h 5822951"/>
                <a:gd name="connsiteX108" fmla="*/ 860573 w 4111625"/>
                <a:gd name="connsiteY108" fmla="*/ 5611832 h 5822951"/>
                <a:gd name="connsiteX109" fmla="*/ 831151 w 4111625"/>
                <a:gd name="connsiteY109" fmla="*/ 5611832 h 5822951"/>
                <a:gd name="connsiteX110" fmla="*/ 801730 w 4111625"/>
                <a:gd name="connsiteY110" fmla="*/ 5616742 h 5822951"/>
                <a:gd name="connsiteX111" fmla="*/ 747790 w 4111625"/>
                <a:gd name="connsiteY111" fmla="*/ 5621652 h 5822951"/>
                <a:gd name="connsiteX112" fmla="*/ 688948 w 4111625"/>
                <a:gd name="connsiteY112" fmla="*/ 5631471 h 5822951"/>
                <a:gd name="connsiteX113" fmla="*/ 576167 w 4111625"/>
                <a:gd name="connsiteY113" fmla="*/ 5656020 h 5822951"/>
                <a:gd name="connsiteX114" fmla="*/ 355507 w 4111625"/>
                <a:gd name="connsiteY114" fmla="*/ 5724756 h 5822951"/>
                <a:gd name="connsiteX115" fmla="*/ 306471 w 4111625"/>
                <a:gd name="connsiteY115" fmla="*/ 5749305 h 5822951"/>
                <a:gd name="connsiteX116" fmla="*/ 257436 w 4111625"/>
                <a:gd name="connsiteY116" fmla="*/ 5773854 h 5822951"/>
                <a:gd name="connsiteX117" fmla="*/ 208401 w 4111625"/>
                <a:gd name="connsiteY117" fmla="*/ 5798403 h 5822951"/>
                <a:gd name="connsiteX118" fmla="*/ 183882 w 4111625"/>
                <a:gd name="connsiteY118" fmla="*/ 5813132 h 5822951"/>
                <a:gd name="connsiteX119" fmla="*/ 174076 w 4111625"/>
                <a:gd name="connsiteY119" fmla="*/ 5818042 h 5822951"/>
                <a:gd name="connsiteX120" fmla="*/ 169172 w 4111625"/>
                <a:gd name="connsiteY120" fmla="*/ 5822951 h 5822951"/>
                <a:gd name="connsiteX121" fmla="*/ 26433 w 4111625"/>
                <a:gd name="connsiteY121" fmla="*/ 5822951 h 5822951"/>
                <a:gd name="connsiteX122" fmla="*/ 0 w 4111625"/>
                <a:gd name="connsiteY122" fmla="*/ 5822951 h 5822951"/>
                <a:gd name="connsiteX123" fmla="*/ 0 w 4111625"/>
                <a:gd name="connsiteY123" fmla="*/ 710368 h 5822951"/>
                <a:gd name="connsiteX124" fmla="*/ 2451 w 4111625"/>
                <a:gd name="connsiteY124" fmla="*/ 520433 h 5822951"/>
                <a:gd name="connsiteX125" fmla="*/ 61294 w 4111625"/>
                <a:gd name="connsiteY125" fmla="*/ 5459631 h 5822951"/>
                <a:gd name="connsiteX126" fmla="*/ 110329 w 4111625"/>
                <a:gd name="connsiteY126" fmla="*/ 5425262 h 5822951"/>
                <a:gd name="connsiteX127" fmla="*/ 164269 w 4111625"/>
                <a:gd name="connsiteY127" fmla="*/ 5395804 h 5822951"/>
                <a:gd name="connsiteX128" fmla="*/ 213304 w 4111625"/>
                <a:gd name="connsiteY128" fmla="*/ 5366345 h 5822951"/>
                <a:gd name="connsiteX129" fmla="*/ 424157 w 4111625"/>
                <a:gd name="connsiteY129" fmla="*/ 5263241 h 5822951"/>
                <a:gd name="connsiteX130" fmla="*/ 644816 w 4111625"/>
                <a:gd name="connsiteY130" fmla="*/ 5179775 h 5822951"/>
                <a:gd name="connsiteX131" fmla="*/ 757598 w 4111625"/>
                <a:gd name="connsiteY131" fmla="*/ 5145407 h 5822951"/>
                <a:gd name="connsiteX132" fmla="*/ 816441 w 4111625"/>
                <a:gd name="connsiteY132" fmla="*/ 5125768 h 5822951"/>
                <a:gd name="connsiteX133" fmla="*/ 870379 w 4111625"/>
                <a:gd name="connsiteY133" fmla="*/ 5115949 h 5822951"/>
                <a:gd name="connsiteX134" fmla="*/ 899800 w 4111625"/>
                <a:gd name="connsiteY134" fmla="*/ 5106129 h 5822951"/>
                <a:gd name="connsiteX135" fmla="*/ 904704 w 4111625"/>
                <a:gd name="connsiteY135" fmla="*/ 5106129 h 5822951"/>
                <a:gd name="connsiteX136" fmla="*/ 909608 w 4111625"/>
                <a:gd name="connsiteY136" fmla="*/ 5106129 h 5822951"/>
                <a:gd name="connsiteX137" fmla="*/ 914511 w 4111625"/>
                <a:gd name="connsiteY137" fmla="*/ 5101220 h 5822951"/>
                <a:gd name="connsiteX138" fmla="*/ 929222 w 4111625"/>
                <a:gd name="connsiteY138" fmla="*/ 5101220 h 5822951"/>
                <a:gd name="connsiteX139" fmla="*/ 988065 w 4111625"/>
                <a:gd name="connsiteY139" fmla="*/ 5091400 h 5822951"/>
                <a:gd name="connsiteX140" fmla="*/ 1046907 w 4111625"/>
                <a:gd name="connsiteY140" fmla="*/ 5081581 h 5822951"/>
                <a:gd name="connsiteX141" fmla="*/ 1105750 w 4111625"/>
                <a:gd name="connsiteY141" fmla="*/ 5076671 h 5822951"/>
                <a:gd name="connsiteX142" fmla="*/ 1341120 w 4111625"/>
                <a:gd name="connsiteY142" fmla="*/ 5066851 h 5822951"/>
                <a:gd name="connsiteX143" fmla="*/ 1399963 w 4111625"/>
                <a:gd name="connsiteY143" fmla="*/ 5066851 h 5822951"/>
                <a:gd name="connsiteX144" fmla="*/ 1458805 w 4111625"/>
                <a:gd name="connsiteY144" fmla="*/ 5071761 h 5822951"/>
                <a:gd name="connsiteX145" fmla="*/ 1576491 w 4111625"/>
                <a:gd name="connsiteY145" fmla="*/ 5076671 h 5822951"/>
                <a:gd name="connsiteX146" fmla="*/ 1694176 w 4111625"/>
                <a:gd name="connsiteY146" fmla="*/ 5086490 h 5822951"/>
                <a:gd name="connsiteX147" fmla="*/ 1806957 w 4111625"/>
                <a:gd name="connsiteY147" fmla="*/ 5101220 h 5822951"/>
                <a:gd name="connsiteX148" fmla="*/ 2037424 w 4111625"/>
                <a:gd name="connsiteY148" fmla="*/ 5125768 h 5822951"/>
                <a:gd name="connsiteX149" fmla="*/ 2262987 w 4111625"/>
                <a:gd name="connsiteY149" fmla="*/ 5145407 h 5822951"/>
                <a:gd name="connsiteX150" fmla="*/ 2375769 w 4111625"/>
                <a:gd name="connsiteY150" fmla="*/ 5155227 h 5822951"/>
                <a:gd name="connsiteX151" fmla="*/ 2434612 w 4111625"/>
                <a:gd name="connsiteY151" fmla="*/ 5155227 h 5822951"/>
                <a:gd name="connsiteX152" fmla="*/ 2464033 w 4111625"/>
                <a:gd name="connsiteY152" fmla="*/ 5160136 h 5822951"/>
                <a:gd name="connsiteX153" fmla="*/ 2478744 w 4111625"/>
                <a:gd name="connsiteY153" fmla="*/ 5160136 h 5822951"/>
                <a:gd name="connsiteX154" fmla="*/ 2488551 w 4111625"/>
                <a:gd name="connsiteY154" fmla="*/ 5160136 h 5822951"/>
                <a:gd name="connsiteX155" fmla="*/ 2714114 w 4111625"/>
                <a:gd name="connsiteY155" fmla="*/ 5145407 h 5822951"/>
                <a:gd name="connsiteX156" fmla="*/ 2768053 w 4111625"/>
                <a:gd name="connsiteY156" fmla="*/ 5135588 h 5822951"/>
                <a:gd name="connsiteX157" fmla="*/ 2826896 w 4111625"/>
                <a:gd name="connsiteY157" fmla="*/ 5130678 h 5822951"/>
                <a:gd name="connsiteX158" fmla="*/ 2934774 w 4111625"/>
                <a:gd name="connsiteY158" fmla="*/ 5106129 h 5822951"/>
                <a:gd name="connsiteX159" fmla="*/ 3047555 w 4111625"/>
                <a:gd name="connsiteY159" fmla="*/ 5081581 h 5822951"/>
                <a:gd name="connsiteX160" fmla="*/ 3155433 w 4111625"/>
                <a:gd name="connsiteY160" fmla="*/ 5052122 h 5822951"/>
                <a:gd name="connsiteX161" fmla="*/ 3371189 w 4111625"/>
                <a:gd name="connsiteY161" fmla="*/ 4983386 h 5822951"/>
                <a:gd name="connsiteX162" fmla="*/ 3557524 w 4111625"/>
                <a:gd name="connsiteY162" fmla="*/ 4909740 h 5822951"/>
                <a:gd name="connsiteX163" fmla="*/ 3586946 w 4111625"/>
                <a:gd name="connsiteY163" fmla="*/ 39278 h 5822951"/>
                <a:gd name="connsiteX164" fmla="*/ 3454550 w 4111625"/>
                <a:gd name="connsiteY164" fmla="*/ 78556 h 5822951"/>
                <a:gd name="connsiteX165" fmla="*/ 3380997 w 4111625"/>
                <a:gd name="connsiteY165" fmla="*/ 98195 h 5822951"/>
                <a:gd name="connsiteX166" fmla="*/ 3302540 w 4111625"/>
                <a:gd name="connsiteY166" fmla="*/ 117834 h 5822951"/>
                <a:gd name="connsiteX167" fmla="*/ 3228987 w 4111625"/>
                <a:gd name="connsiteY167" fmla="*/ 132563 h 5822951"/>
                <a:gd name="connsiteX168" fmla="*/ 3189758 w 4111625"/>
                <a:gd name="connsiteY168" fmla="*/ 142383 h 5822951"/>
                <a:gd name="connsiteX169" fmla="*/ 3150530 w 4111625"/>
                <a:gd name="connsiteY169" fmla="*/ 147292 h 5822951"/>
                <a:gd name="connsiteX170" fmla="*/ 2998520 w 4111625"/>
                <a:gd name="connsiteY170" fmla="*/ 176751 h 5822951"/>
                <a:gd name="connsiteX171" fmla="*/ 2920063 w 4111625"/>
                <a:gd name="connsiteY171" fmla="*/ 191480 h 5822951"/>
                <a:gd name="connsiteX172" fmla="*/ 2841606 w 4111625"/>
                <a:gd name="connsiteY172" fmla="*/ 201300 h 5822951"/>
                <a:gd name="connsiteX173" fmla="*/ 2768053 w 4111625"/>
                <a:gd name="connsiteY173" fmla="*/ 211119 h 5822951"/>
                <a:gd name="connsiteX174" fmla="*/ 2689596 w 4111625"/>
                <a:gd name="connsiteY174" fmla="*/ 220939 h 5822951"/>
                <a:gd name="connsiteX175" fmla="*/ 2532683 w 4111625"/>
                <a:gd name="connsiteY175" fmla="*/ 235668 h 5822951"/>
                <a:gd name="connsiteX176" fmla="*/ 2375769 w 4111625"/>
                <a:gd name="connsiteY176" fmla="*/ 250397 h 5822951"/>
                <a:gd name="connsiteX177" fmla="*/ 2297312 w 4111625"/>
                <a:gd name="connsiteY177" fmla="*/ 255307 h 5822951"/>
                <a:gd name="connsiteX178" fmla="*/ 2218855 w 4111625"/>
                <a:gd name="connsiteY178" fmla="*/ 260216 h 5822951"/>
                <a:gd name="connsiteX179" fmla="*/ 2140399 w 4111625"/>
                <a:gd name="connsiteY179" fmla="*/ 260216 h 5822951"/>
                <a:gd name="connsiteX180" fmla="*/ 2066845 w 4111625"/>
                <a:gd name="connsiteY180" fmla="*/ 265126 h 5822951"/>
                <a:gd name="connsiteX181" fmla="*/ 1909932 w 4111625"/>
                <a:gd name="connsiteY181" fmla="*/ 265126 h 5822951"/>
                <a:gd name="connsiteX182" fmla="*/ 1753018 w 4111625"/>
                <a:gd name="connsiteY182" fmla="*/ 265126 h 5822951"/>
                <a:gd name="connsiteX183" fmla="*/ 1596105 w 4111625"/>
                <a:gd name="connsiteY183" fmla="*/ 260216 h 5822951"/>
                <a:gd name="connsiteX184" fmla="*/ 1439191 w 4111625"/>
                <a:gd name="connsiteY184" fmla="*/ 255307 h 5822951"/>
                <a:gd name="connsiteX185" fmla="*/ 1360734 w 4111625"/>
                <a:gd name="connsiteY185" fmla="*/ 250397 h 5822951"/>
                <a:gd name="connsiteX186" fmla="*/ 1439191 w 4111625"/>
                <a:gd name="connsiteY186" fmla="*/ 250397 h 5822951"/>
                <a:gd name="connsiteX187" fmla="*/ 1596105 w 4111625"/>
                <a:gd name="connsiteY187" fmla="*/ 255307 h 5822951"/>
                <a:gd name="connsiteX188" fmla="*/ 1753018 w 4111625"/>
                <a:gd name="connsiteY188" fmla="*/ 260216 h 5822951"/>
                <a:gd name="connsiteX189" fmla="*/ 1909932 w 4111625"/>
                <a:gd name="connsiteY189" fmla="*/ 255307 h 5822951"/>
                <a:gd name="connsiteX190" fmla="*/ 2061942 w 4111625"/>
                <a:gd name="connsiteY190" fmla="*/ 250397 h 5822951"/>
                <a:gd name="connsiteX191" fmla="*/ 2140399 w 4111625"/>
                <a:gd name="connsiteY191" fmla="*/ 250397 h 5822951"/>
                <a:gd name="connsiteX192" fmla="*/ 2218855 w 4111625"/>
                <a:gd name="connsiteY192" fmla="*/ 245487 h 5822951"/>
                <a:gd name="connsiteX193" fmla="*/ 2297312 w 4111625"/>
                <a:gd name="connsiteY193" fmla="*/ 240577 h 5822951"/>
                <a:gd name="connsiteX194" fmla="*/ 2375769 w 4111625"/>
                <a:gd name="connsiteY194" fmla="*/ 235668 h 5822951"/>
                <a:gd name="connsiteX195" fmla="*/ 2532683 w 4111625"/>
                <a:gd name="connsiteY195" fmla="*/ 220939 h 5822951"/>
                <a:gd name="connsiteX196" fmla="*/ 2684693 w 4111625"/>
                <a:gd name="connsiteY196" fmla="*/ 201300 h 5822951"/>
                <a:gd name="connsiteX197" fmla="*/ 2763149 w 4111625"/>
                <a:gd name="connsiteY197" fmla="*/ 191480 h 5822951"/>
                <a:gd name="connsiteX198" fmla="*/ 2841606 w 4111625"/>
                <a:gd name="connsiteY198" fmla="*/ 181661 h 5822951"/>
                <a:gd name="connsiteX199" fmla="*/ 2915159 w 4111625"/>
                <a:gd name="connsiteY199" fmla="*/ 171841 h 5822951"/>
                <a:gd name="connsiteX200" fmla="*/ 2993616 w 4111625"/>
                <a:gd name="connsiteY200" fmla="*/ 157112 h 5822951"/>
                <a:gd name="connsiteX201" fmla="*/ 3145626 w 4111625"/>
                <a:gd name="connsiteY201" fmla="*/ 127654 h 5822951"/>
                <a:gd name="connsiteX202" fmla="*/ 3184855 w 4111625"/>
                <a:gd name="connsiteY202" fmla="*/ 117834 h 5822951"/>
                <a:gd name="connsiteX203" fmla="*/ 3224083 w 4111625"/>
                <a:gd name="connsiteY203" fmla="*/ 108014 h 5822951"/>
                <a:gd name="connsiteX204" fmla="*/ 3297636 w 4111625"/>
                <a:gd name="connsiteY204" fmla="*/ 93285 h 5822951"/>
                <a:gd name="connsiteX205" fmla="*/ 3376093 w 4111625"/>
                <a:gd name="connsiteY205" fmla="*/ 73646 h 5822951"/>
                <a:gd name="connsiteX206" fmla="*/ 3449646 w 4111625"/>
                <a:gd name="connsiteY206" fmla="*/ 49098 h 5822951"/>
                <a:gd name="connsiteX207" fmla="*/ 3596753 w 4111625"/>
                <a:gd name="connsiteY207" fmla="*/ 4910 h 5822951"/>
                <a:gd name="connsiteX208" fmla="*/ 3616367 w 4111625"/>
                <a:gd name="connsiteY208" fmla="*/ 0 h 582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4111625" h="5822951">
                  <a:moveTo>
                    <a:pt x="1340314" y="249119"/>
                  </a:moveTo>
                  <a:lnTo>
                    <a:pt x="1360734" y="250397"/>
                  </a:lnTo>
                  <a:cubicBezTo>
                    <a:pt x="1360734" y="250397"/>
                    <a:pt x="1360734" y="250397"/>
                    <a:pt x="1350927" y="249783"/>
                  </a:cubicBezTo>
                  <a:close/>
                  <a:moveTo>
                    <a:pt x="1302697" y="246765"/>
                  </a:moveTo>
                  <a:lnTo>
                    <a:pt x="1327635" y="248326"/>
                  </a:lnTo>
                  <a:lnTo>
                    <a:pt x="1340314" y="249119"/>
                  </a:lnTo>
                  <a:lnTo>
                    <a:pt x="1315376" y="247559"/>
                  </a:lnTo>
                  <a:close/>
                  <a:moveTo>
                    <a:pt x="1282278" y="245487"/>
                  </a:moveTo>
                  <a:cubicBezTo>
                    <a:pt x="1282278" y="245487"/>
                    <a:pt x="1282278" y="245487"/>
                    <a:pt x="1292085" y="246101"/>
                  </a:cubicBezTo>
                  <a:lnTo>
                    <a:pt x="1302697" y="246765"/>
                  </a:lnTo>
                  <a:close/>
                  <a:moveTo>
                    <a:pt x="3616367" y="0"/>
                  </a:moveTo>
                  <a:cubicBezTo>
                    <a:pt x="3616367" y="0"/>
                    <a:pt x="3616367" y="0"/>
                    <a:pt x="3616367" y="19639"/>
                  </a:cubicBezTo>
                  <a:cubicBezTo>
                    <a:pt x="3616367" y="19639"/>
                    <a:pt x="3616367" y="19639"/>
                    <a:pt x="3645788" y="4939198"/>
                  </a:cubicBezTo>
                  <a:cubicBezTo>
                    <a:pt x="3645788" y="4939198"/>
                    <a:pt x="3645788" y="4939198"/>
                    <a:pt x="3645788" y="4968657"/>
                  </a:cubicBezTo>
                  <a:cubicBezTo>
                    <a:pt x="3645788" y="4968657"/>
                    <a:pt x="3645788" y="4968657"/>
                    <a:pt x="3621270" y="4978476"/>
                  </a:cubicBezTo>
                  <a:cubicBezTo>
                    <a:pt x="3547717" y="5012844"/>
                    <a:pt x="3474164" y="5037393"/>
                    <a:pt x="3400611" y="5066851"/>
                  </a:cubicBezTo>
                  <a:cubicBezTo>
                    <a:pt x="3331961" y="5091400"/>
                    <a:pt x="3258408" y="5115949"/>
                    <a:pt x="3179951" y="5140497"/>
                  </a:cubicBezTo>
                  <a:cubicBezTo>
                    <a:pt x="3145626" y="5150317"/>
                    <a:pt x="3106398" y="5160136"/>
                    <a:pt x="3067169" y="5169956"/>
                  </a:cubicBezTo>
                  <a:cubicBezTo>
                    <a:pt x="3032845" y="5179775"/>
                    <a:pt x="2993616" y="5189595"/>
                    <a:pt x="2954388" y="5199414"/>
                  </a:cubicBezTo>
                  <a:cubicBezTo>
                    <a:pt x="2920063" y="5209234"/>
                    <a:pt x="2880835" y="5214144"/>
                    <a:pt x="2841606" y="5223963"/>
                  </a:cubicBezTo>
                  <a:cubicBezTo>
                    <a:pt x="2841606" y="5223963"/>
                    <a:pt x="2841606" y="5223963"/>
                    <a:pt x="2782764" y="5233783"/>
                  </a:cubicBezTo>
                  <a:cubicBezTo>
                    <a:pt x="2782764" y="5233783"/>
                    <a:pt x="2782764" y="5233783"/>
                    <a:pt x="2723921" y="5238692"/>
                  </a:cubicBezTo>
                  <a:cubicBezTo>
                    <a:pt x="2645464" y="5253421"/>
                    <a:pt x="2567007" y="5258331"/>
                    <a:pt x="2488551" y="5258331"/>
                  </a:cubicBezTo>
                  <a:cubicBezTo>
                    <a:pt x="2483647" y="5258331"/>
                    <a:pt x="2478744" y="5258331"/>
                    <a:pt x="2473840" y="5258331"/>
                  </a:cubicBezTo>
                  <a:cubicBezTo>
                    <a:pt x="2473840" y="5258331"/>
                    <a:pt x="2473840" y="5258331"/>
                    <a:pt x="2459129" y="5258331"/>
                  </a:cubicBezTo>
                  <a:cubicBezTo>
                    <a:pt x="2459129" y="5258331"/>
                    <a:pt x="2459129" y="5258331"/>
                    <a:pt x="2429708" y="5258331"/>
                  </a:cubicBezTo>
                  <a:cubicBezTo>
                    <a:pt x="2410094" y="5258331"/>
                    <a:pt x="2390480" y="5258331"/>
                    <a:pt x="2370865" y="5253421"/>
                  </a:cubicBezTo>
                  <a:cubicBezTo>
                    <a:pt x="2336541" y="5253421"/>
                    <a:pt x="2292409" y="5253421"/>
                    <a:pt x="2258084" y="5248512"/>
                  </a:cubicBezTo>
                  <a:cubicBezTo>
                    <a:pt x="2179627" y="5243602"/>
                    <a:pt x="2101170" y="5238692"/>
                    <a:pt x="2022714" y="5228873"/>
                  </a:cubicBezTo>
                  <a:cubicBezTo>
                    <a:pt x="2022714" y="5228873"/>
                    <a:pt x="2022714" y="5228873"/>
                    <a:pt x="1797150" y="5209234"/>
                  </a:cubicBezTo>
                  <a:cubicBezTo>
                    <a:pt x="1797150" y="5209234"/>
                    <a:pt x="1797150" y="5209234"/>
                    <a:pt x="1679465" y="5194505"/>
                  </a:cubicBezTo>
                  <a:cubicBezTo>
                    <a:pt x="1645140" y="5194505"/>
                    <a:pt x="1605912" y="5189595"/>
                    <a:pt x="1566684" y="5189595"/>
                  </a:cubicBezTo>
                  <a:cubicBezTo>
                    <a:pt x="1532359" y="5184685"/>
                    <a:pt x="1493130" y="5184685"/>
                    <a:pt x="1453902" y="5179775"/>
                  </a:cubicBezTo>
                  <a:cubicBezTo>
                    <a:pt x="1453902" y="5179775"/>
                    <a:pt x="1453902" y="5179775"/>
                    <a:pt x="1399963" y="5179775"/>
                  </a:cubicBezTo>
                  <a:cubicBezTo>
                    <a:pt x="1399963" y="5179775"/>
                    <a:pt x="1399963" y="5179775"/>
                    <a:pt x="1341120" y="5179775"/>
                  </a:cubicBezTo>
                  <a:cubicBezTo>
                    <a:pt x="1267567" y="5179775"/>
                    <a:pt x="1194014" y="5184685"/>
                    <a:pt x="1115557" y="5189595"/>
                  </a:cubicBezTo>
                  <a:cubicBezTo>
                    <a:pt x="1100846" y="5189595"/>
                    <a:pt x="1081232" y="5194505"/>
                    <a:pt x="1061618" y="5194505"/>
                  </a:cubicBezTo>
                  <a:cubicBezTo>
                    <a:pt x="1042004" y="5199414"/>
                    <a:pt x="1027293" y="5199414"/>
                    <a:pt x="1007679" y="5204324"/>
                  </a:cubicBezTo>
                  <a:cubicBezTo>
                    <a:pt x="1007679" y="5204324"/>
                    <a:pt x="1007679" y="5204324"/>
                    <a:pt x="953740" y="5214144"/>
                  </a:cubicBezTo>
                  <a:cubicBezTo>
                    <a:pt x="953740" y="5214144"/>
                    <a:pt x="953740" y="5214144"/>
                    <a:pt x="939029" y="5219053"/>
                  </a:cubicBezTo>
                  <a:cubicBezTo>
                    <a:pt x="939029" y="5219053"/>
                    <a:pt x="939029" y="5219053"/>
                    <a:pt x="934126" y="5219053"/>
                  </a:cubicBezTo>
                  <a:cubicBezTo>
                    <a:pt x="934126" y="5219053"/>
                    <a:pt x="934126" y="5219053"/>
                    <a:pt x="929222" y="5219053"/>
                  </a:cubicBezTo>
                  <a:cubicBezTo>
                    <a:pt x="929222" y="5219053"/>
                    <a:pt x="929222" y="5219053"/>
                    <a:pt x="899800" y="5228873"/>
                  </a:cubicBezTo>
                  <a:cubicBezTo>
                    <a:pt x="899800" y="5228873"/>
                    <a:pt x="899800" y="5228873"/>
                    <a:pt x="845862" y="5243602"/>
                  </a:cubicBezTo>
                  <a:cubicBezTo>
                    <a:pt x="845862" y="5243602"/>
                    <a:pt x="845862" y="5243602"/>
                    <a:pt x="791922" y="5258331"/>
                  </a:cubicBezTo>
                  <a:cubicBezTo>
                    <a:pt x="757598" y="5268151"/>
                    <a:pt x="718369" y="5282880"/>
                    <a:pt x="684044" y="5292699"/>
                  </a:cubicBezTo>
                  <a:cubicBezTo>
                    <a:pt x="625202" y="5312338"/>
                    <a:pt x="571263" y="5336887"/>
                    <a:pt x="512421" y="5361436"/>
                  </a:cubicBezTo>
                  <a:cubicBezTo>
                    <a:pt x="556553" y="5351616"/>
                    <a:pt x="600684" y="5341797"/>
                    <a:pt x="639912" y="5336887"/>
                  </a:cubicBezTo>
                  <a:cubicBezTo>
                    <a:pt x="664431" y="5336887"/>
                    <a:pt x="684044" y="5331977"/>
                    <a:pt x="708563" y="5327068"/>
                  </a:cubicBezTo>
                  <a:cubicBezTo>
                    <a:pt x="708563" y="5327068"/>
                    <a:pt x="708563" y="5327068"/>
                    <a:pt x="777212" y="5322158"/>
                  </a:cubicBezTo>
                  <a:cubicBezTo>
                    <a:pt x="777212" y="5322158"/>
                    <a:pt x="777212" y="5322158"/>
                    <a:pt x="806633" y="5322158"/>
                  </a:cubicBezTo>
                  <a:cubicBezTo>
                    <a:pt x="806633" y="5322158"/>
                    <a:pt x="806633" y="5322158"/>
                    <a:pt x="840958" y="5317248"/>
                  </a:cubicBezTo>
                  <a:cubicBezTo>
                    <a:pt x="840958" y="5317248"/>
                    <a:pt x="840958" y="5317248"/>
                    <a:pt x="909608" y="5317248"/>
                  </a:cubicBezTo>
                  <a:cubicBezTo>
                    <a:pt x="929222" y="5317248"/>
                    <a:pt x="953740" y="5317248"/>
                    <a:pt x="978258" y="5317248"/>
                  </a:cubicBezTo>
                  <a:cubicBezTo>
                    <a:pt x="978258" y="5317248"/>
                    <a:pt x="978258" y="5317248"/>
                    <a:pt x="1046907" y="5317248"/>
                  </a:cubicBezTo>
                  <a:cubicBezTo>
                    <a:pt x="1056714" y="5317248"/>
                    <a:pt x="1066522" y="5317248"/>
                    <a:pt x="1081232" y="5317248"/>
                  </a:cubicBezTo>
                  <a:cubicBezTo>
                    <a:pt x="1081232" y="5317248"/>
                    <a:pt x="1081232" y="5317248"/>
                    <a:pt x="1110653" y="5322158"/>
                  </a:cubicBezTo>
                  <a:cubicBezTo>
                    <a:pt x="1110653" y="5322158"/>
                    <a:pt x="1110653" y="5322158"/>
                    <a:pt x="1174400" y="5327068"/>
                  </a:cubicBezTo>
                  <a:cubicBezTo>
                    <a:pt x="1174400" y="5327068"/>
                    <a:pt x="1174400" y="5327068"/>
                    <a:pt x="1194014" y="5327068"/>
                  </a:cubicBezTo>
                  <a:cubicBezTo>
                    <a:pt x="1194014" y="5327068"/>
                    <a:pt x="1194014" y="5327068"/>
                    <a:pt x="1208724" y="5331977"/>
                  </a:cubicBezTo>
                  <a:cubicBezTo>
                    <a:pt x="1208724" y="5331977"/>
                    <a:pt x="1208724" y="5331977"/>
                    <a:pt x="1243049" y="5336887"/>
                  </a:cubicBezTo>
                  <a:cubicBezTo>
                    <a:pt x="1243049" y="5336887"/>
                    <a:pt x="1243049" y="5336887"/>
                    <a:pt x="1306795" y="5341797"/>
                  </a:cubicBezTo>
                  <a:cubicBezTo>
                    <a:pt x="1390156" y="5356526"/>
                    <a:pt x="1478420" y="5371255"/>
                    <a:pt x="1561780" y="5385984"/>
                  </a:cubicBezTo>
                  <a:cubicBezTo>
                    <a:pt x="1601008" y="5395804"/>
                    <a:pt x="1645140" y="5405623"/>
                    <a:pt x="1684369" y="5415443"/>
                  </a:cubicBezTo>
                  <a:cubicBezTo>
                    <a:pt x="1684369" y="5415443"/>
                    <a:pt x="1684369" y="5415443"/>
                    <a:pt x="1806957" y="5439992"/>
                  </a:cubicBezTo>
                  <a:cubicBezTo>
                    <a:pt x="1806957" y="5439992"/>
                    <a:pt x="1806957" y="5439992"/>
                    <a:pt x="2052135" y="5489089"/>
                  </a:cubicBezTo>
                  <a:cubicBezTo>
                    <a:pt x="2130592" y="5503818"/>
                    <a:pt x="2213952" y="5523457"/>
                    <a:pt x="2292409" y="5533277"/>
                  </a:cubicBezTo>
                  <a:cubicBezTo>
                    <a:pt x="2375769" y="5548006"/>
                    <a:pt x="2454226" y="5557825"/>
                    <a:pt x="2537586" y="5572555"/>
                  </a:cubicBezTo>
                  <a:cubicBezTo>
                    <a:pt x="2537586" y="5572555"/>
                    <a:pt x="2537586" y="5572555"/>
                    <a:pt x="2660175" y="5582374"/>
                  </a:cubicBezTo>
                  <a:cubicBezTo>
                    <a:pt x="2660175" y="5582374"/>
                    <a:pt x="2660175" y="5582374"/>
                    <a:pt x="2719017" y="5592193"/>
                  </a:cubicBezTo>
                  <a:cubicBezTo>
                    <a:pt x="2719017" y="5592193"/>
                    <a:pt x="2719017" y="5592193"/>
                    <a:pt x="2782764" y="5597103"/>
                  </a:cubicBezTo>
                  <a:cubicBezTo>
                    <a:pt x="2782764" y="5597103"/>
                    <a:pt x="2782764" y="5597103"/>
                    <a:pt x="2905352" y="5602013"/>
                  </a:cubicBezTo>
                  <a:cubicBezTo>
                    <a:pt x="2944581" y="5606923"/>
                    <a:pt x="2983809" y="5606923"/>
                    <a:pt x="3023037" y="5606923"/>
                  </a:cubicBezTo>
                  <a:cubicBezTo>
                    <a:pt x="3106398" y="5611832"/>
                    <a:pt x="3189758" y="5606923"/>
                    <a:pt x="3268215" y="5606923"/>
                  </a:cubicBezTo>
                  <a:cubicBezTo>
                    <a:pt x="3312347" y="5606923"/>
                    <a:pt x="3351575" y="5602013"/>
                    <a:pt x="3390804" y="5597103"/>
                  </a:cubicBezTo>
                  <a:cubicBezTo>
                    <a:pt x="3390804" y="5597103"/>
                    <a:pt x="3390804" y="5597103"/>
                    <a:pt x="3513392" y="5592193"/>
                  </a:cubicBezTo>
                  <a:cubicBezTo>
                    <a:pt x="3596753" y="5582374"/>
                    <a:pt x="3680113" y="5572555"/>
                    <a:pt x="3758570" y="5562735"/>
                  </a:cubicBezTo>
                  <a:cubicBezTo>
                    <a:pt x="3758570" y="5562735"/>
                    <a:pt x="3758570" y="5562735"/>
                    <a:pt x="3935098" y="5533277"/>
                  </a:cubicBezTo>
                  <a:cubicBezTo>
                    <a:pt x="3935098" y="5533277"/>
                    <a:pt x="3935098" y="5533277"/>
                    <a:pt x="4018458" y="780649"/>
                  </a:cubicBezTo>
                  <a:cubicBezTo>
                    <a:pt x="4018458" y="780649"/>
                    <a:pt x="4018458" y="780649"/>
                    <a:pt x="4106722" y="5606923"/>
                  </a:cubicBezTo>
                  <a:lnTo>
                    <a:pt x="4111625" y="5680569"/>
                  </a:lnTo>
                  <a:cubicBezTo>
                    <a:pt x="4111625" y="5680569"/>
                    <a:pt x="4111625" y="5680569"/>
                    <a:pt x="4038072" y="5695298"/>
                  </a:cubicBezTo>
                  <a:cubicBezTo>
                    <a:pt x="4038072" y="5695298"/>
                    <a:pt x="4038072" y="5695298"/>
                    <a:pt x="3787991" y="5744395"/>
                  </a:cubicBezTo>
                  <a:cubicBezTo>
                    <a:pt x="3704631" y="5759125"/>
                    <a:pt x="3621270" y="5773854"/>
                    <a:pt x="3537910" y="5783673"/>
                  </a:cubicBezTo>
                  <a:cubicBezTo>
                    <a:pt x="3537910" y="5783673"/>
                    <a:pt x="3537910" y="5783673"/>
                    <a:pt x="3410418" y="5798403"/>
                  </a:cubicBezTo>
                  <a:cubicBezTo>
                    <a:pt x="3366286" y="5798403"/>
                    <a:pt x="3322154" y="5808222"/>
                    <a:pt x="3282926" y="5808222"/>
                  </a:cubicBezTo>
                  <a:cubicBezTo>
                    <a:pt x="3194662" y="5813132"/>
                    <a:pt x="3111301" y="5818042"/>
                    <a:pt x="3023037" y="5818042"/>
                  </a:cubicBezTo>
                  <a:cubicBezTo>
                    <a:pt x="2983809" y="5818042"/>
                    <a:pt x="2939677" y="5818042"/>
                    <a:pt x="2895545" y="5818042"/>
                  </a:cubicBezTo>
                  <a:cubicBezTo>
                    <a:pt x="2895545" y="5818042"/>
                    <a:pt x="2895545" y="5818042"/>
                    <a:pt x="2768053" y="5818042"/>
                  </a:cubicBezTo>
                  <a:cubicBezTo>
                    <a:pt x="2768053" y="5818042"/>
                    <a:pt x="2768053" y="5818042"/>
                    <a:pt x="2704307" y="5813132"/>
                  </a:cubicBezTo>
                  <a:cubicBezTo>
                    <a:pt x="2704307" y="5813132"/>
                    <a:pt x="2704307" y="5813132"/>
                    <a:pt x="2640561" y="5808222"/>
                  </a:cubicBezTo>
                  <a:cubicBezTo>
                    <a:pt x="2596429" y="5808222"/>
                    <a:pt x="2557200" y="5803312"/>
                    <a:pt x="2513068" y="5798403"/>
                  </a:cubicBezTo>
                  <a:cubicBezTo>
                    <a:pt x="2429708" y="5793493"/>
                    <a:pt x="2341444" y="5783673"/>
                    <a:pt x="2258084" y="5773854"/>
                  </a:cubicBezTo>
                  <a:cubicBezTo>
                    <a:pt x="2174724" y="5759125"/>
                    <a:pt x="2091363" y="5749305"/>
                    <a:pt x="2008002" y="5734576"/>
                  </a:cubicBezTo>
                  <a:cubicBezTo>
                    <a:pt x="2008002" y="5734576"/>
                    <a:pt x="2008002" y="5734576"/>
                    <a:pt x="1757922" y="5690388"/>
                  </a:cubicBezTo>
                  <a:cubicBezTo>
                    <a:pt x="1757922" y="5690388"/>
                    <a:pt x="1757922" y="5690388"/>
                    <a:pt x="1635333" y="5670749"/>
                  </a:cubicBezTo>
                  <a:cubicBezTo>
                    <a:pt x="1596105" y="5665840"/>
                    <a:pt x="1551973" y="5656020"/>
                    <a:pt x="1512744" y="5651110"/>
                  </a:cubicBezTo>
                  <a:cubicBezTo>
                    <a:pt x="1434288" y="5636381"/>
                    <a:pt x="1350927" y="5626562"/>
                    <a:pt x="1272471" y="5616742"/>
                  </a:cubicBezTo>
                  <a:cubicBezTo>
                    <a:pt x="1272471" y="5616742"/>
                    <a:pt x="1272471" y="5616742"/>
                    <a:pt x="1213628" y="5611832"/>
                  </a:cubicBezTo>
                  <a:cubicBezTo>
                    <a:pt x="1213628" y="5611832"/>
                    <a:pt x="1213628" y="5611832"/>
                    <a:pt x="1184207" y="5606923"/>
                  </a:cubicBezTo>
                  <a:cubicBezTo>
                    <a:pt x="1184207" y="5606923"/>
                    <a:pt x="1184207" y="5606923"/>
                    <a:pt x="1169496" y="5606923"/>
                  </a:cubicBezTo>
                  <a:cubicBezTo>
                    <a:pt x="1169496" y="5606923"/>
                    <a:pt x="1169496" y="5606923"/>
                    <a:pt x="1164593" y="5606923"/>
                  </a:cubicBezTo>
                  <a:cubicBezTo>
                    <a:pt x="1164593" y="5606923"/>
                    <a:pt x="1164593" y="5606923"/>
                    <a:pt x="1154785" y="5606923"/>
                  </a:cubicBezTo>
                  <a:cubicBezTo>
                    <a:pt x="1154785" y="5606923"/>
                    <a:pt x="1154785" y="5606923"/>
                    <a:pt x="1095943" y="5602013"/>
                  </a:cubicBezTo>
                  <a:cubicBezTo>
                    <a:pt x="1095943" y="5602013"/>
                    <a:pt x="1095943" y="5602013"/>
                    <a:pt x="1061618" y="5602013"/>
                  </a:cubicBezTo>
                  <a:cubicBezTo>
                    <a:pt x="1051811" y="5602013"/>
                    <a:pt x="1042004" y="5602013"/>
                    <a:pt x="1032197" y="5602013"/>
                  </a:cubicBezTo>
                  <a:cubicBezTo>
                    <a:pt x="1032197" y="5602013"/>
                    <a:pt x="1032197" y="5602013"/>
                    <a:pt x="978258" y="5602013"/>
                  </a:cubicBezTo>
                  <a:cubicBezTo>
                    <a:pt x="958643" y="5602013"/>
                    <a:pt x="939029" y="5602013"/>
                    <a:pt x="919415" y="5606923"/>
                  </a:cubicBezTo>
                  <a:cubicBezTo>
                    <a:pt x="919415" y="5606923"/>
                    <a:pt x="919415" y="5606923"/>
                    <a:pt x="860573" y="5611832"/>
                  </a:cubicBezTo>
                  <a:cubicBezTo>
                    <a:pt x="860573" y="5611832"/>
                    <a:pt x="860573" y="5611832"/>
                    <a:pt x="831151" y="5611832"/>
                  </a:cubicBezTo>
                  <a:cubicBezTo>
                    <a:pt x="831151" y="5611832"/>
                    <a:pt x="831151" y="5611832"/>
                    <a:pt x="801730" y="5616742"/>
                  </a:cubicBezTo>
                  <a:cubicBezTo>
                    <a:pt x="801730" y="5616742"/>
                    <a:pt x="801730" y="5616742"/>
                    <a:pt x="747790" y="5621652"/>
                  </a:cubicBezTo>
                  <a:cubicBezTo>
                    <a:pt x="728177" y="5626562"/>
                    <a:pt x="708563" y="5631471"/>
                    <a:pt x="688948" y="5631471"/>
                  </a:cubicBezTo>
                  <a:cubicBezTo>
                    <a:pt x="649720" y="5636381"/>
                    <a:pt x="610491" y="5646201"/>
                    <a:pt x="576167" y="5656020"/>
                  </a:cubicBezTo>
                  <a:cubicBezTo>
                    <a:pt x="502613" y="5675659"/>
                    <a:pt x="429060" y="5700208"/>
                    <a:pt x="355507" y="5724756"/>
                  </a:cubicBezTo>
                  <a:cubicBezTo>
                    <a:pt x="355507" y="5724756"/>
                    <a:pt x="355507" y="5724756"/>
                    <a:pt x="306471" y="5749305"/>
                  </a:cubicBezTo>
                  <a:cubicBezTo>
                    <a:pt x="286857" y="5759125"/>
                    <a:pt x="272147" y="5764034"/>
                    <a:pt x="257436" y="5773854"/>
                  </a:cubicBezTo>
                  <a:cubicBezTo>
                    <a:pt x="237822" y="5783673"/>
                    <a:pt x="223111" y="5788583"/>
                    <a:pt x="208401" y="5798403"/>
                  </a:cubicBezTo>
                  <a:cubicBezTo>
                    <a:pt x="198593" y="5803312"/>
                    <a:pt x="193690" y="5808222"/>
                    <a:pt x="183882" y="5813132"/>
                  </a:cubicBezTo>
                  <a:cubicBezTo>
                    <a:pt x="183882" y="5813132"/>
                    <a:pt x="178979" y="5818042"/>
                    <a:pt x="174076" y="5818042"/>
                  </a:cubicBezTo>
                  <a:cubicBezTo>
                    <a:pt x="174076" y="5818042"/>
                    <a:pt x="174076" y="5818042"/>
                    <a:pt x="169172" y="5822951"/>
                  </a:cubicBezTo>
                  <a:cubicBezTo>
                    <a:pt x="169172" y="5822951"/>
                    <a:pt x="169172" y="5822951"/>
                    <a:pt x="26433" y="5822951"/>
                  </a:cubicBezTo>
                  <a:lnTo>
                    <a:pt x="0" y="5822951"/>
                  </a:lnTo>
                  <a:lnTo>
                    <a:pt x="0" y="710368"/>
                  </a:lnTo>
                  <a:lnTo>
                    <a:pt x="2451" y="520433"/>
                  </a:lnTo>
                  <a:cubicBezTo>
                    <a:pt x="2451" y="520433"/>
                    <a:pt x="2451" y="520433"/>
                    <a:pt x="61294" y="5459631"/>
                  </a:cubicBezTo>
                  <a:cubicBezTo>
                    <a:pt x="76004" y="5444901"/>
                    <a:pt x="95618" y="5435082"/>
                    <a:pt x="110329" y="5425262"/>
                  </a:cubicBezTo>
                  <a:cubicBezTo>
                    <a:pt x="110329" y="5425262"/>
                    <a:pt x="110329" y="5425262"/>
                    <a:pt x="164269" y="5395804"/>
                  </a:cubicBezTo>
                  <a:cubicBezTo>
                    <a:pt x="164269" y="5395804"/>
                    <a:pt x="164269" y="5395804"/>
                    <a:pt x="213304" y="5366345"/>
                  </a:cubicBezTo>
                  <a:cubicBezTo>
                    <a:pt x="281954" y="5331977"/>
                    <a:pt x="355507" y="5297609"/>
                    <a:pt x="424157" y="5263241"/>
                  </a:cubicBezTo>
                  <a:cubicBezTo>
                    <a:pt x="497710" y="5233783"/>
                    <a:pt x="571263" y="5204324"/>
                    <a:pt x="644816" y="5179775"/>
                  </a:cubicBezTo>
                  <a:cubicBezTo>
                    <a:pt x="684044" y="5165046"/>
                    <a:pt x="718369" y="5155227"/>
                    <a:pt x="757598" y="5145407"/>
                  </a:cubicBezTo>
                  <a:cubicBezTo>
                    <a:pt x="757598" y="5145407"/>
                    <a:pt x="757598" y="5145407"/>
                    <a:pt x="816441" y="5125768"/>
                  </a:cubicBezTo>
                  <a:cubicBezTo>
                    <a:pt x="816441" y="5125768"/>
                    <a:pt x="816441" y="5125768"/>
                    <a:pt x="870379" y="5115949"/>
                  </a:cubicBezTo>
                  <a:cubicBezTo>
                    <a:pt x="870379" y="5115949"/>
                    <a:pt x="870379" y="5115949"/>
                    <a:pt x="899800" y="5106129"/>
                  </a:cubicBezTo>
                  <a:cubicBezTo>
                    <a:pt x="899800" y="5106129"/>
                    <a:pt x="899800" y="5106129"/>
                    <a:pt x="904704" y="5106129"/>
                  </a:cubicBezTo>
                  <a:cubicBezTo>
                    <a:pt x="904704" y="5106129"/>
                    <a:pt x="904704" y="5106129"/>
                    <a:pt x="909608" y="5106129"/>
                  </a:cubicBezTo>
                  <a:cubicBezTo>
                    <a:pt x="909608" y="5106129"/>
                    <a:pt x="909608" y="5106129"/>
                    <a:pt x="914511" y="5101220"/>
                  </a:cubicBezTo>
                  <a:cubicBezTo>
                    <a:pt x="914511" y="5101220"/>
                    <a:pt x="914511" y="5101220"/>
                    <a:pt x="929222" y="5101220"/>
                  </a:cubicBezTo>
                  <a:cubicBezTo>
                    <a:pt x="929222" y="5101220"/>
                    <a:pt x="929222" y="5101220"/>
                    <a:pt x="988065" y="5091400"/>
                  </a:cubicBezTo>
                  <a:cubicBezTo>
                    <a:pt x="1007679" y="5086490"/>
                    <a:pt x="1027293" y="5086490"/>
                    <a:pt x="1046907" y="5081581"/>
                  </a:cubicBezTo>
                  <a:cubicBezTo>
                    <a:pt x="1066522" y="5081581"/>
                    <a:pt x="1086136" y="5076671"/>
                    <a:pt x="1105750" y="5076671"/>
                  </a:cubicBezTo>
                  <a:cubicBezTo>
                    <a:pt x="1184207" y="5066851"/>
                    <a:pt x="1262663" y="5066851"/>
                    <a:pt x="1341120" y="5066851"/>
                  </a:cubicBezTo>
                  <a:cubicBezTo>
                    <a:pt x="1341120" y="5066851"/>
                    <a:pt x="1341120" y="5066851"/>
                    <a:pt x="1399963" y="5066851"/>
                  </a:cubicBezTo>
                  <a:cubicBezTo>
                    <a:pt x="1399963" y="5066851"/>
                    <a:pt x="1399963" y="5066851"/>
                    <a:pt x="1458805" y="5071761"/>
                  </a:cubicBezTo>
                  <a:cubicBezTo>
                    <a:pt x="1498034" y="5071761"/>
                    <a:pt x="1537262" y="5076671"/>
                    <a:pt x="1576491" y="5076671"/>
                  </a:cubicBezTo>
                  <a:cubicBezTo>
                    <a:pt x="1615719" y="5081581"/>
                    <a:pt x="1654947" y="5086490"/>
                    <a:pt x="1694176" y="5086490"/>
                  </a:cubicBezTo>
                  <a:cubicBezTo>
                    <a:pt x="1694176" y="5086490"/>
                    <a:pt x="1694176" y="5086490"/>
                    <a:pt x="1806957" y="5101220"/>
                  </a:cubicBezTo>
                  <a:cubicBezTo>
                    <a:pt x="1806957" y="5101220"/>
                    <a:pt x="1806957" y="5101220"/>
                    <a:pt x="2037424" y="5125768"/>
                  </a:cubicBezTo>
                  <a:cubicBezTo>
                    <a:pt x="2110977" y="5135588"/>
                    <a:pt x="2189434" y="5140497"/>
                    <a:pt x="2262987" y="5145407"/>
                  </a:cubicBezTo>
                  <a:cubicBezTo>
                    <a:pt x="2302216" y="5150317"/>
                    <a:pt x="2336541" y="5150317"/>
                    <a:pt x="2375769" y="5155227"/>
                  </a:cubicBezTo>
                  <a:cubicBezTo>
                    <a:pt x="2395383" y="5155227"/>
                    <a:pt x="2414997" y="5155227"/>
                    <a:pt x="2434612" y="5155227"/>
                  </a:cubicBezTo>
                  <a:cubicBezTo>
                    <a:pt x="2434612" y="5155227"/>
                    <a:pt x="2434612" y="5155227"/>
                    <a:pt x="2464033" y="5160136"/>
                  </a:cubicBezTo>
                  <a:cubicBezTo>
                    <a:pt x="2464033" y="5160136"/>
                    <a:pt x="2464033" y="5160136"/>
                    <a:pt x="2478744" y="5160136"/>
                  </a:cubicBezTo>
                  <a:cubicBezTo>
                    <a:pt x="2478744" y="5160136"/>
                    <a:pt x="2483647" y="5160136"/>
                    <a:pt x="2488551" y="5160136"/>
                  </a:cubicBezTo>
                  <a:cubicBezTo>
                    <a:pt x="2562104" y="5160136"/>
                    <a:pt x="2640561" y="5155227"/>
                    <a:pt x="2714114" y="5145407"/>
                  </a:cubicBezTo>
                  <a:cubicBezTo>
                    <a:pt x="2714114" y="5145407"/>
                    <a:pt x="2714114" y="5145407"/>
                    <a:pt x="2768053" y="5135588"/>
                  </a:cubicBezTo>
                  <a:cubicBezTo>
                    <a:pt x="2768053" y="5135588"/>
                    <a:pt x="2768053" y="5135588"/>
                    <a:pt x="2826896" y="5130678"/>
                  </a:cubicBezTo>
                  <a:cubicBezTo>
                    <a:pt x="2861220" y="5120859"/>
                    <a:pt x="2900449" y="5115949"/>
                    <a:pt x="2934774" y="5106129"/>
                  </a:cubicBezTo>
                  <a:cubicBezTo>
                    <a:pt x="2974002" y="5101220"/>
                    <a:pt x="3008327" y="5091400"/>
                    <a:pt x="3047555" y="5081581"/>
                  </a:cubicBezTo>
                  <a:cubicBezTo>
                    <a:pt x="3081880" y="5071761"/>
                    <a:pt x="3121108" y="5061942"/>
                    <a:pt x="3155433" y="5052122"/>
                  </a:cubicBezTo>
                  <a:cubicBezTo>
                    <a:pt x="3228987" y="5032483"/>
                    <a:pt x="3302540" y="5007934"/>
                    <a:pt x="3371189" y="4983386"/>
                  </a:cubicBezTo>
                  <a:cubicBezTo>
                    <a:pt x="3434936" y="4958837"/>
                    <a:pt x="3498682" y="4939198"/>
                    <a:pt x="3557524" y="4909740"/>
                  </a:cubicBezTo>
                  <a:cubicBezTo>
                    <a:pt x="3557524" y="4909740"/>
                    <a:pt x="3557524" y="4909740"/>
                    <a:pt x="3586946" y="39278"/>
                  </a:cubicBezTo>
                  <a:cubicBezTo>
                    <a:pt x="3586946" y="39278"/>
                    <a:pt x="3586946" y="39278"/>
                    <a:pt x="3454550" y="78556"/>
                  </a:cubicBezTo>
                  <a:cubicBezTo>
                    <a:pt x="3430032" y="83466"/>
                    <a:pt x="3405514" y="93285"/>
                    <a:pt x="3380997" y="98195"/>
                  </a:cubicBezTo>
                  <a:cubicBezTo>
                    <a:pt x="3380997" y="98195"/>
                    <a:pt x="3380997" y="98195"/>
                    <a:pt x="3302540" y="117834"/>
                  </a:cubicBezTo>
                  <a:cubicBezTo>
                    <a:pt x="3302540" y="117834"/>
                    <a:pt x="3302540" y="117834"/>
                    <a:pt x="3228987" y="132563"/>
                  </a:cubicBezTo>
                  <a:cubicBezTo>
                    <a:pt x="3228987" y="132563"/>
                    <a:pt x="3228987" y="132563"/>
                    <a:pt x="3189758" y="142383"/>
                  </a:cubicBezTo>
                  <a:cubicBezTo>
                    <a:pt x="3175047" y="147292"/>
                    <a:pt x="3165240" y="147292"/>
                    <a:pt x="3150530" y="147292"/>
                  </a:cubicBezTo>
                  <a:cubicBezTo>
                    <a:pt x="3150530" y="147292"/>
                    <a:pt x="3150530" y="147292"/>
                    <a:pt x="2998520" y="176751"/>
                  </a:cubicBezTo>
                  <a:cubicBezTo>
                    <a:pt x="2974002" y="181661"/>
                    <a:pt x="2944581" y="186570"/>
                    <a:pt x="2920063" y="191480"/>
                  </a:cubicBezTo>
                  <a:cubicBezTo>
                    <a:pt x="2920063" y="191480"/>
                    <a:pt x="2920063" y="191480"/>
                    <a:pt x="2841606" y="201300"/>
                  </a:cubicBezTo>
                  <a:cubicBezTo>
                    <a:pt x="2841606" y="201300"/>
                    <a:pt x="2841606" y="201300"/>
                    <a:pt x="2768053" y="211119"/>
                  </a:cubicBezTo>
                  <a:cubicBezTo>
                    <a:pt x="2738632" y="216029"/>
                    <a:pt x="2714114" y="216029"/>
                    <a:pt x="2689596" y="220939"/>
                  </a:cubicBezTo>
                  <a:cubicBezTo>
                    <a:pt x="2635657" y="225848"/>
                    <a:pt x="2586622" y="230758"/>
                    <a:pt x="2532683" y="235668"/>
                  </a:cubicBezTo>
                  <a:cubicBezTo>
                    <a:pt x="2532683" y="235668"/>
                    <a:pt x="2532683" y="235668"/>
                    <a:pt x="2375769" y="250397"/>
                  </a:cubicBezTo>
                  <a:cubicBezTo>
                    <a:pt x="2351251" y="250397"/>
                    <a:pt x="2326734" y="255307"/>
                    <a:pt x="2297312" y="255307"/>
                  </a:cubicBezTo>
                  <a:cubicBezTo>
                    <a:pt x="2297312" y="255307"/>
                    <a:pt x="2297312" y="255307"/>
                    <a:pt x="2218855" y="260216"/>
                  </a:cubicBezTo>
                  <a:cubicBezTo>
                    <a:pt x="2218855" y="260216"/>
                    <a:pt x="2218855" y="260216"/>
                    <a:pt x="2140399" y="260216"/>
                  </a:cubicBezTo>
                  <a:cubicBezTo>
                    <a:pt x="2140399" y="260216"/>
                    <a:pt x="2140399" y="260216"/>
                    <a:pt x="2066845" y="265126"/>
                  </a:cubicBezTo>
                  <a:cubicBezTo>
                    <a:pt x="2012906" y="265126"/>
                    <a:pt x="1958967" y="265126"/>
                    <a:pt x="1909932" y="265126"/>
                  </a:cubicBezTo>
                  <a:cubicBezTo>
                    <a:pt x="1855992" y="265126"/>
                    <a:pt x="1802054" y="265126"/>
                    <a:pt x="1753018" y="265126"/>
                  </a:cubicBezTo>
                  <a:cubicBezTo>
                    <a:pt x="1699079" y="265126"/>
                    <a:pt x="1650044" y="265126"/>
                    <a:pt x="1596105" y="260216"/>
                  </a:cubicBezTo>
                  <a:cubicBezTo>
                    <a:pt x="1542166" y="260216"/>
                    <a:pt x="1493130" y="260216"/>
                    <a:pt x="1439191" y="255307"/>
                  </a:cubicBezTo>
                  <a:cubicBezTo>
                    <a:pt x="1439191" y="255307"/>
                    <a:pt x="1439191" y="255307"/>
                    <a:pt x="1360734" y="250397"/>
                  </a:cubicBezTo>
                  <a:cubicBezTo>
                    <a:pt x="1360734" y="250397"/>
                    <a:pt x="1360734" y="250397"/>
                    <a:pt x="1439191" y="250397"/>
                  </a:cubicBezTo>
                  <a:cubicBezTo>
                    <a:pt x="1493130" y="255307"/>
                    <a:pt x="1542166" y="255307"/>
                    <a:pt x="1596105" y="255307"/>
                  </a:cubicBezTo>
                  <a:cubicBezTo>
                    <a:pt x="1650044" y="255307"/>
                    <a:pt x="1699079" y="255307"/>
                    <a:pt x="1753018" y="260216"/>
                  </a:cubicBezTo>
                  <a:cubicBezTo>
                    <a:pt x="1802054" y="260216"/>
                    <a:pt x="1855992" y="255307"/>
                    <a:pt x="1909932" y="255307"/>
                  </a:cubicBezTo>
                  <a:cubicBezTo>
                    <a:pt x="1958967" y="255307"/>
                    <a:pt x="2012906" y="255307"/>
                    <a:pt x="2061942" y="250397"/>
                  </a:cubicBezTo>
                  <a:cubicBezTo>
                    <a:pt x="2061942" y="250397"/>
                    <a:pt x="2061942" y="250397"/>
                    <a:pt x="2140399" y="250397"/>
                  </a:cubicBezTo>
                  <a:cubicBezTo>
                    <a:pt x="2140399" y="250397"/>
                    <a:pt x="2140399" y="250397"/>
                    <a:pt x="2218855" y="245487"/>
                  </a:cubicBezTo>
                  <a:cubicBezTo>
                    <a:pt x="2218855" y="245487"/>
                    <a:pt x="2218855" y="245487"/>
                    <a:pt x="2297312" y="240577"/>
                  </a:cubicBezTo>
                  <a:cubicBezTo>
                    <a:pt x="2321830" y="240577"/>
                    <a:pt x="2351251" y="235668"/>
                    <a:pt x="2375769" y="235668"/>
                  </a:cubicBezTo>
                  <a:cubicBezTo>
                    <a:pt x="2375769" y="235668"/>
                    <a:pt x="2375769" y="235668"/>
                    <a:pt x="2532683" y="220939"/>
                  </a:cubicBezTo>
                  <a:cubicBezTo>
                    <a:pt x="2581718" y="216029"/>
                    <a:pt x="2635657" y="211119"/>
                    <a:pt x="2684693" y="201300"/>
                  </a:cubicBezTo>
                  <a:cubicBezTo>
                    <a:pt x="2709210" y="201300"/>
                    <a:pt x="2738632" y="196390"/>
                    <a:pt x="2763149" y="191480"/>
                  </a:cubicBezTo>
                  <a:cubicBezTo>
                    <a:pt x="2763149" y="191480"/>
                    <a:pt x="2763149" y="191480"/>
                    <a:pt x="2841606" y="181661"/>
                  </a:cubicBezTo>
                  <a:cubicBezTo>
                    <a:pt x="2841606" y="181661"/>
                    <a:pt x="2841606" y="181661"/>
                    <a:pt x="2915159" y="171841"/>
                  </a:cubicBezTo>
                  <a:cubicBezTo>
                    <a:pt x="2944581" y="166931"/>
                    <a:pt x="2969098" y="162022"/>
                    <a:pt x="2993616" y="157112"/>
                  </a:cubicBezTo>
                  <a:cubicBezTo>
                    <a:pt x="2993616" y="157112"/>
                    <a:pt x="2993616" y="157112"/>
                    <a:pt x="3145626" y="127654"/>
                  </a:cubicBezTo>
                  <a:cubicBezTo>
                    <a:pt x="3160337" y="122744"/>
                    <a:pt x="3170144" y="122744"/>
                    <a:pt x="3184855" y="117834"/>
                  </a:cubicBezTo>
                  <a:cubicBezTo>
                    <a:pt x="3184855" y="117834"/>
                    <a:pt x="3184855" y="117834"/>
                    <a:pt x="3224083" y="108014"/>
                  </a:cubicBezTo>
                  <a:cubicBezTo>
                    <a:pt x="3224083" y="108014"/>
                    <a:pt x="3224083" y="108014"/>
                    <a:pt x="3297636" y="93285"/>
                  </a:cubicBezTo>
                  <a:cubicBezTo>
                    <a:pt x="3297636" y="93285"/>
                    <a:pt x="3297636" y="93285"/>
                    <a:pt x="3376093" y="73646"/>
                  </a:cubicBezTo>
                  <a:cubicBezTo>
                    <a:pt x="3400611" y="68737"/>
                    <a:pt x="3425128" y="58917"/>
                    <a:pt x="3449646" y="49098"/>
                  </a:cubicBezTo>
                  <a:cubicBezTo>
                    <a:pt x="3449646" y="49098"/>
                    <a:pt x="3449646" y="49098"/>
                    <a:pt x="3596753" y="4910"/>
                  </a:cubicBezTo>
                  <a:cubicBezTo>
                    <a:pt x="3596753" y="4910"/>
                    <a:pt x="3596753" y="4910"/>
                    <a:pt x="3616367" y="0"/>
                  </a:cubicBezTo>
                  <a:close/>
                </a:path>
              </a:pathLst>
            </a:custGeom>
            <a:solidFill>
              <a:srgbClr val="0070C0"/>
            </a:solidFill>
            <a:ln>
              <a:noFill/>
            </a:ln>
          </p:spPr>
          <p:txBody>
            <a:bodyPr vert="horz" wrap="square" lIns="91440" tIns="45720" rIns="91440" bIns="45720" numCol="1" anchor="t" anchorCtr="0" compatLnSpc="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 name="ïṥļiḑe"/>
            <p:cNvSpPr/>
            <p:nvPr/>
          </p:nvSpPr>
          <p:spPr>
            <a:xfrm>
              <a:off x="1244622" y="4476172"/>
              <a:ext cx="3151105" cy="698069"/>
            </a:xfrm>
            <a:prstGeom prst="rect">
              <a:avLst/>
            </a:prstGeom>
            <a:noFill/>
          </p:spPr>
          <p:txBody>
            <a:bodyPr wrap="none"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rPr>
                <a:t>CONTENTS</a:t>
              </a:r>
              <a:endPar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endParaRPr>
            </a:p>
          </p:txBody>
        </p:sp>
        <p:sp>
          <p:nvSpPr>
            <p:cNvPr id="23" name="îslíḑê"/>
            <p:cNvSpPr txBox="1"/>
            <p:nvPr/>
          </p:nvSpPr>
          <p:spPr>
            <a:xfrm>
              <a:off x="2262128" y="5334661"/>
              <a:ext cx="1116094" cy="558047"/>
            </a:xfrm>
            <a:prstGeom prst="rect">
              <a:avLst/>
            </a:prstGeom>
            <a:noFill/>
          </p:spPr>
          <p:txBody>
            <a:bodyPr wrap="none" rtlCol="0"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目录</a:t>
              </a:r>
              <a:endParaRPr kumimoji="0" lang="en-US" altLang="zh-CN"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cxnSp>
          <p:nvCxnSpPr>
            <p:cNvPr id="24" name="直接连接符 23"/>
            <p:cNvCxnSpPr>
              <a:stCxn id="23" idx="1"/>
            </p:cNvCxnSpPr>
            <p:nvPr/>
          </p:nvCxnSpPr>
          <p:spPr>
            <a:xfrm flipH="1">
              <a:off x="1536667" y="5613685"/>
              <a:ext cx="72546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23" idx="3"/>
            </p:cNvCxnSpPr>
            <p:nvPr/>
          </p:nvCxnSpPr>
          <p:spPr>
            <a:xfrm>
              <a:off x="3378221" y="5613685"/>
              <a:ext cx="727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7444799" y="6652381"/>
            <a:ext cx="4631373" cy="892607"/>
            <a:chOff x="7459071" y="7308586"/>
            <a:chExt cx="4631373" cy="892607"/>
          </a:xfrm>
        </p:grpSpPr>
        <p:sp>
          <p:nvSpPr>
            <p:cNvPr id="27"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04</a:t>
              </a:r>
              <a:endParaRPr lang="en-US" altLang="zh-CN" sz="2800" dirty="0">
                <a:solidFill>
                  <a:schemeClr val="bg1">
                    <a:lumMod val="50000"/>
                  </a:schemeClr>
                </a:solidFill>
                <a:latin typeface="Impact" panose="020B0806030902050204" pitchFamily="34" charset="0"/>
              </a:endParaRPr>
            </a:p>
          </p:txBody>
        </p:sp>
        <p:sp>
          <p:nvSpPr>
            <p:cNvPr id="28"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实施计划</a:t>
              </a:r>
              <a:endParaRPr lang="zh-CN" altLang="en-US" dirty="0">
                <a:solidFill>
                  <a:schemeClr val="bg1">
                    <a:lumMod val="50000"/>
                  </a:schemeClr>
                </a:solidFill>
                <a:effectLst/>
              </a:endParaRPr>
            </a:p>
          </p:txBody>
        </p:sp>
      </p:grpSp>
      <p:grpSp>
        <p:nvGrpSpPr>
          <p:cNvPr id="6" name="组合 5"/>
          <p:cNvGrpSpPr/>
          <p:nvPr/>
        </p:nvGrpSpPr>
        <p:grpSpPr>
          <a:xfrm>
            <a:off x="7444799" y="8568868"/>
            <a:ext cx="4631373" cy="892607"/>
            <a:chOff x="7459071" y="7308586"/>
            <a:chExt cx="4631373" cy="892607"/>
          </a:xfrm>
        </p:grpSpPr>
        <p:sp>
          <p:nvSpPr>
            <p:cNvPr id="9"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05</a:t>
              </a:r>
              <a:endParaRPr lang="en-US" altLang="zh-CN" sz="2800" dirty="0">
                <a:solidFill>
                  <a:schemeClr val="bg1">
                    <a:lumMod val="50000"/>
                  </a:schemeClr>
                </a:solidFill>
                <a:latin typeface="Impact" panose="020B0806030902050204" pitchFamily="34" charset="0"/>
              </a:endParaRPr>
            </a:p>
          </p:txBody>
        </p:sp>
        <p:sp>
          <p:nvSpPr>
            <p:cNvPr id="10"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共享（电）单车</a:t>
              </a:r>
              <a:endParaRPr lang="zh-CN" altLang="en-US" dirty="0">
                <a:solidFill>
                  <a:schemeClr val="bg1">
                    <a:lumMod val="50000"/>
                  </a:schemeClr>
                </a:solidFill>
                <a:effectLst/>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矩形 73"/>
          <p:cNvSpPr/>
          <p:nvPr/>
        </p:nvSpPr>
        <p:spPr>
          <a:xfrm>
            <a:off x="743919" y="1017134"/>
            <a:ext cx="6383956" cy="581057"/>
          </a:xfrm>
          <a:prstGeom prst="rect">
            <a:avLst/>
          </a:prstGeom>
          <a:noFill/>
          <a:ln w="9525">
            <a:noFill/>
            <a:miter lim="800000"/>
          </a:ln>
        </p:spPr>
        <p:txBody>
          <a:bodyPr wrap="square">
            <a:spAutoFit/>
          </a:bodyPr>
          <a:lstStyle/>
          <a:p>
            <a:pPr marL="342900" indent="-342900">
              <a:lnSpc>
                <a:spcPct val="150000"/>
              </a:lnSpc>
              <a:buFont typeface="Wingdings" panose="05000000000000000000" pitchFamily="2" charset="2"/>
              <a:buChar char="p"/>
            </a:pPr>
            <a:r>
              <a:rPr lang="zh-CN" altLang="en-US" b="1" dirty="0">
                <a:solidFill>
                  <a:srgbClr val="000000"/>
                </a:solidFill>
                <a:latin typeface="微软雅黑" panose="020B0503020204020204" pitchFamily="34" charset="-122"/>
                <a:ea typeface="微软雅黑" panose="020B0503020204020204" pitchFamily="34" charset="-122"/>
              </a:rPr>
              <a:t>主动停车供需管理</a:t>
            </a:r>
            <a:endParaRPr lang="zh-CN" altLang="en-US" b="1" dirty="0">
              <a:solidFill>
                <a:srgbClr val="000000"/>
              </a:solidFill>
              <a:latin typeface="微软雅黑" panose="020B0503020204020204" pitchFamily="34" charset="-122"/>
              <a:ea typeface="微软雅黑" panose="020B0503020204020204" pitchFamily="34" charset="-122"/>
            </a:endParaRPr>
          </a:p>
        </p:txBody>
      </p:sp>
      <p:sp>
        <p:nvSpPr>
          <p:cNvPr id="75" name="Text Box 7"/>
          <p:cNvSpPr txBox="1">
            <a:spLocks noChangeArrowheads="1"/>
          </p:cNvSpPr>
          <p:nvPr/>
        </p:nvSpPr>
        <p:spPr bwMode="auto">
          <a:xfrm>
            <a:off x="719138" y="1617998"/>
            <a:ext cx="6663240" cy="18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342900" marR="0" lvl="0" indent="-342900" algn="just" defTabSz="914400" eaLnBrk="1" fontAlgn="auto" latinLnBrk="0" hangingPunct="1">
              <a:lnSpc>
                <a:spcPct val="150000"/>
              </a:lnSpc>
              <a:spcBef>
                <a:spcPts val="0"/>
              </a:spcBef>
              <a:spcAft>
                <a:spcPts val="0"/>
              </a:spcAft>
              <a:buClrTx/>
              <a:buSzPct val="100000"/>
              <a:buFont typeface="Wingdings" panose="05000000000000000000" pitchFamily="2" charset="2"/>
              <a:buChar char="Ø"/>
              <a:defRPr/>
            </a:pPr>
            <a:r>
              <a:rPr lang="zh-CN" altLang="en-US" kern="0" dirty="0">
                <a:solidFill>
                  <a:srgbClr val="FF0000"/>
                </a:solidFill>
                <a:sym typeface="微软雅黑" panose="020B0503020204020204" pitchFamily="34" charset="-122"/>
              </a:rPr>
              <a:t>划定停车分区</a:t>
            </a:r>
            <a:endParaRPr lang="en-US" altLang="zh-CN" kern="0" dirty="0">
              <a:solidFill>
                <a:srgbClr val="FF0000"/>
              </a:solidFill>
              <a:sym typeface="微软雅黑" panose="020B0503020204020204" pitchFamily="34" charset="-122"/>
            </a:endParaRPr>
          </a:p>
          <a:p>
            <a:pPr marL="342900" marR="0" lvl="0" indent="-342900" algn="just" defTabSz="914400" eaLnBrk="1" fontAlgn="auto" latinLnBrk="0" hangingPunct="1">
              <a:lnSpc>
                <a:spcPct val="150000"/>
              </a:lnSpc>
              <a:spcBef>
                <a:spcPts val="0"/>
              </a:spcBef>
              <a:spcAft>
                <a:spcPts val="0"/>
              </a:spcAft>
              <a:buClrTx/>
              <a:buSzPct val="100000"/>
              <a:buFont typeface="Wingdings" panose="05000000000000000000" pitchFamily="2" charset="2"/>
              <a:buChar char="Ø"/>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通过设施总量调控与需求管理，</a:t>
            </a:r>
            <a:r>
              <a:rPr kumimoji="0" lang="zh-CN" altLang="en-US"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调节</a:t>
            </a:r>
            <a:r>
              <a:rPr kumimoji="0" lang="zh-CN" altLang="en-US"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日间用车泊位需求</a:t>
            </a:r>
            <a:endParaRPr kumimoji="0" lang="en-US" altLang="zh-CN"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342900" marR="0" lvl="0" indent="-342900" algn="just" defTabSz="914400" eaLnBrk="1" fontAlgn="auto" latinLnBrk="0" hangingPunct="1">
              <a:lnSpc>
                <a:spcPct val="150000"/>
              </a:lnSpc>
              <a:spcBef>
                <a:spcPts val="0"/>
              </a:spcBef>
              <a:spcAft>
                <a:spcPts val="0"/>
              </a:spcAft>
              <a:buClrTx/>
              <a:buSzPct val="100000"/>
              <a:buFont typeface="Wingdings" panose="05000000000000000000" pitchFamily="2" charset="2"/>
              <a:buChar char="Ø"/>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适度增加</a:t>
            </a: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基本车位供给，</a:t>
            </a:r>
            <a:r>
              <a:rPr kumimoji="0" lang="zh-CN" altLang="en-US"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rPr>
              <a:t>保障夜间停放需求</a:t>
            </a:r>
            <a:endParaRPr kumimoji="0" lang="en-US" altLang="zh-CN"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endParaRPr>
          </a:p>
          <a:p>
            <a:pPr marL="342900" marR="0" lvl="0" indent="-342900" algn="just" defTabSz="914400" eaLnBrk="1" fontAlgn="auto" latinLnBrk="0" hangingPunct="1">
              <a:lnSpc>
                <a:spcPct val="150000"/>
              </a:lnSpc>
              <a:spcBef>
                <a:spcPts val="0"/>
              </a:spcBef>
              <a:spcAft>
                <a:spcPts val="0"/>
              </a:spcAft>
              <a:buClrTx/>
              <a:buSzPct val="100000"/>
              <a:buFont typeface="Wingdings" panose="05000000000000000000" pitchFamily="2" charset="2"/>
              <a:buChar char="Ø"/>
              <a:defRPr/>
            </a:pPr>
            <a:r>
              <a:rPr kumimoji="0" lang="zh-CN" altLang="en-US"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强化停车管理，</a:t>
            </a:r>
            <a:r>
              <a:rPr kumimoji="0" lang="zh-CN" altLang="en-US" sz="20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提高城市既有泊位的利用效率</a:t>
            </a:r>
            <a:endParaRPr kumimoji="0" lang="en-US" altLang="zh-CN" sz="2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Text Box 7"/>
          <p:cNvSpPr txBox="1">
            <a:spLocks noChangeArrowheads="1"/>
          </p:cNvSpPr>
          <p:nvPr/>
        </p:nvSpPr>
        <p:spPr bwMode="auto">
          <a:xfrm>
            <a:off x="7603971" y="395908"/>
            <a:ext cx="7407429" cy="64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“被动满足停车需求”</a:t>
            </a: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转变到</a:t>
            </a:r>
            <a:r>
              <a:rPr kumimoji="0" lang="zh-CN" altLang="en-US" sz="24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“主动停车需求管理”</a:t>
            </a:r>
            <a:endParaRPr kumimoji="0" lang="en-US" altLang="zh-CN" sz="2400" b="1" i="0" u="none" strike="noStrike" kern="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7" name="组合 76"/>
          <p:cNvGrpSpPr/>
          <p:nvPr/>
        </p:nvGrpSpPr>
        <p:grpSpPr>
          <a:xfrm>
            <a:off x="700521" y="5275319"/>
            <a:ext cx="5030087" cy="3232196"/>
            <a:chOff x="942342" y="5726273"/>
            <a:chExt cx="5097103" cy="3183173"/>
          </a:xfrm>
        </p:grpSpPr>
        <p:sp>
          <p:nvSpPr>
            <p:cNvPr id="78" name="等腰三角形 77"/>
            <p:cNvSpPr/>
            <p:nvPr/>
          </p:nvSpPr>
          <p:spPr>
            <a:xfrm>
              <a:off x="2954626" y="7484339"/>
              <a:ext cx="1205552" cy="515389"/>
            </a:xfrm>
            <a:prstGeom prst="triangle">
              <a:avLst/>
            </a:prstGeom>
            <a:solidFill>
              <a:sysClr val="window" lastClr="FFFFFF">
                <a:lumMod val="75000"/>
              </a:sysClr>
            </a:solidFill>
            <a:ln w="25400" cap="flat" cmpd="sng" algn="ctr">
              <a:noFill/>
              <a:prstDash val="solid"/>
              <a:headEnd type="none" w="lg" len="sm"/>
              <a:tailEnd type="arrow" w="lg"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cxnSp>
          <p:nvCxnSpPr>
            <p:cNvPr id="79" name="直接连接符 78"/>
            <p:cNvCxnSpPr/>
            <p:nvPr/>
          </p:nvCxnSpPr>
          <p:spPr>
            <a:xfrm flipV="1">
              <a:off x="942342" y="7220938"/>
              <a:ext cx="5097103" cy="460302"/>
            </a:xfrm>
            <a:prstGeom prst="line">
              <a:avLst/>
            </a:prstGeom>
            <a:noFill/>
            <a:ln w="190500" cap="flat" cmpd="sng" algn="ctr">
              <a:solidFill>
                <a:srgbClr val="B2C1DB"/>
              </a:solidFill>
              <a:prstDash val="solid"/>
            </a:ln>
            <a:effectLst/>
          </p:spPr>
        </p:cxnSp>
        <p:grpSp>
          <p:nvGrpSpPr>
            <p:cNvPr id="80" name="组合 79"/>
            <p:cNvGrpSpPr/>
            <p:nvPr/>
          </p:nvGrpSpPr>
          <p:grpSpPr>
            <a:xfrm>
              <a:off x="942342" y="5726273"/>
              <a:ext cx="1767844" cy="1758066"/>
              <a:chOff x="4925057" y="5388881"/>
              <a:chExt cx="802888" cy="798447"/>
            </a:xfrm>
          </p:grpSpPr>
          <p:sp>
            <p:nvSpPr>
              <p:cNvPr id="87" name="Oval 83"/>
              <p:cNvSpPr>
                <a:spLocks noChangeArrowheads="1"/>
              </p:cNvSpPr>
              <p:nvPr/>
            </p:nvSpPr>
            <p:spPr bwMode="gray">
              <a:xfrm>
                <a:off x="4925057" y="5388881"/>
                <a:ext cx="802888" cy="798447"/>
              </a:xfrm>
              <a:prstGeom prst="ellipse">
                <a:avLst/>
              </a:prstGeom>
              <a:gradFill rotWithShape="1">
                <a:gsLst>
                  <a:gs pos="0">
                    <a:srgbClr val="C0504D">
                      <a:lumMod val="20000"/>
                      <a:lumOff val="80000"/>
                    </a:srgbClr>
                  </a:gs>
                  <a:gs pos="100000">
                    <a:srgbClr val="C0504D"/>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88" name="Freeform 84"/>
              <p:cNvSpPr/>
              <p:nvPr/>
            </p:nvSpPr>
            <p:spPr bwMode="gray">
              <a:xfrm>
                <a:off x="4987533" y="5406185"/>
                <a:ext cx="669565" cy="30131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C0504D">
                      <a:lumMod val="40000"/>
                      <a:lumOff val="60000"/>
                    </a:srgbClr>
                  </a:gs>
                </a:gsLst>
                <a:lin ang="5400000" scaled="1"/>
              </a:gradFill>
              <a:ln>
                <a:noFill/>
              </a:ln>
              <a:extLst>
                <a:ext uri="{91240B29-F687-4F45-9708-019B960494DF}">
                  <a14:hiddenLine xmlns:a14="http://schemas.microsoft.com/office/drawing/2010/main" w="0">
                    <a:solidFill>
                      <a:srgbClr val="BBF6EE"/>
                    </a:solidFill>
                    <a:prstDash val="solid"/>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grpSp>
        <p:grpSp>
          <p:nvGrpSpPr>
            <p:cNvPr id="81" name="组合 80"/>
            <p:cNvGrpSpPr/>
            <p:nvPr/>
          </p:nvGrpSpPr>
          <p:grpSpPr>
            <a:xfrm>
              <a:off x="4297949" y="5783974"/>
              <a:ext cx="1444956" cy="1436964"/>
              <a:chOff x="4925057" y="5388881"/>
              <a:chExt cx="802888" cy="798447"/>
            </a:xfrm>
          </p:grpSpPr>
          <p:sp>
            <p:nvSpPr>
              <p:cNvPr id="85" name="Oval 83"/>
              <p:cNvSpPr>
                <a:spLocks noChangeArrowheads="1"/>
              </p:cNvSpPr>
              <p:nvPr/>
            </p:nvSpPr>
            <p:spPr bwMode="gray">
              <a:xfrm>
                <a:off x="4925057" y="5388881"/>
                <a:ext cx="802888" cy="798447"/>
              </a:xfrm>
              <a:prstGeom prst="ellipse">
                <a:avLst/>
              </a:prstGeom>
              <a:gradFill rotWithShape="1">
                <a:gsLst>
                  <a:gs pos="0">
                    <a:srgbClr val="C0504D">
                      <a:lumMod val="20000"/>
                      <a:lumOff val="80000"/>
                    </a:srgbClr>
                  </a:gs>
                  <a:gs pos="7300">
                    <a:srgbClr val="F79646">
                      <a:lumMod val="20000"/>
                      <a:lumOff val="80000"/>
                    </a:srgbClr>
                  </a:gs>
                  <a:gs pos="100000">
                    <a:srgbClr val="F79646">
                      <a:lumMod val="75000"/>
                    </a:srgb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86" name="Freeform 84"/>
              <p:cNvSpPr/>
              <p:nvPr/>
            </p:nvSpPr>
            <p:spPr bwMode="gray">
              <a:xfrm>
                <a:off x="4987533" y="5410051"/>
                <a:ext cx="669565" cy="30131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79646">
                      <a:lumMod val="60000"/>
                      <a:lumOff val="40000"/>
                    </a:srgbClr>
                  </a:gs>
                </a:gsLst>
                <a:lin ang="5400000" scaled="1"/>
              </a:gradFill>
              <a:ln>
                <a:noFill/>
              </a:ln>
              <a:extLst>
                <a:ext uri="{91240B29-F687-4F45-9708-019B960494DF}">
                  <a14:hiddenLine xmlns:a14="http://schemas.microsoft.com/office/drawing/2010/main" w="0">
                    <a:solidFill>
                      <a:srgbClr val="BBF6EE"/>
                    </a:solidFill>
                    <a:prstDash val="solid"/>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grpSp>
        <p:sp>
          <p:nvSpPr>
            <p:cNvPr id="82" name="Text Box 7"/>
            <p:cNvSpPr txBox="1">
              <a:spLocks noChangeArrowheads="1"/>
            </p:cNvSpPr>
            <p:nvPr/>
          </p:nvSpPr>
          <p:spPr bwMode="auto">
            <a:xfrm>
              <a:off x="4603598" y="6437477"/>
              <a:ext cx="858385" cy="58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供给</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Text Box 7"/>
            <p:cNvSpPr txBox="1">
              <a:spLocks noChangeArrowheads="1"/>
            </p:cNvSpPr>
            <p:nvPr/>
          </p:nvSpPr>
          <p:spPr bwMode="auto">
            <a:xfrm>
              <a:off x="1404755" y="6703374"/>
              <a:ext cx="858385" cy="58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需求</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Text Box 7"/>
            <p:cNvSpPr txBox="1">
              <a:spLocks noChangeArrowheads="1"/>
            </p:cNvSpPr>
            <p:nvPr/>
          </p:nvSpPr>
          <p:spPr bwMode="auto">
            <a:xfrm>
              <a:off x="2263140" y="8263129"/>
              <a:ext cx="2188746" cy="64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现在供需关系</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9" name="组合 88"/>
          <p:cNvGrpSpPr/>
          <p:nvPr/>
        </p:nvGrpSpPr>
        <p:grpSpPr>
          <a:xfrm>
            <a:off x="5814573" y="3679384"/>
            <a:ext cx="9013486" cy="2562248"/>
            <a:chOff x="5814573" y="3679384"/>
            <a:chExt cx="9013486" cy="2562248"/>
          </a:xfrm>
        </p:grpSpPr>
        <p:grpSp>
          <p:nvGrpSpPr>
            <p:cNvPr id="90" name="组合 89"/>
            <p:cNvGrpSpPr/>
            <p:nvPr/>
          </p:nvGrpSpPr>
          <p:grpSpPr>
            <a:xfrm>
              <a:off x="8789682" y="3679384"/>
              <a:ext cx="6038377" cy="2562248"/>
              <a:chOff x="341127" y="7200032"/>
              <a:chExt cx="6085073" cy="2582063"/>
            </a:xfrm>
          </p:grpSpPr>
          <p:sp>
            <p:nvSpPr>
              <p:cNvPr id="94" name="Text Box 7"/>
              <p:cNvSpPr txBox="1">
                <a:spLocks noChangeArrowheads="1"/>
              </p:cNvSpPr>
              <p:nvPr/>
            </p:nvSpPr>
            <p:spPr bwMode="auto">
              <a:xfrm>
                <a:off x="341127" y="7344943"/>
                <a:ext cx="744352" cy="2278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单方面增加供给</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5" name="组合 94"/>
              <p:cNvGrpSpPr/>
              <p:nvPr/>
            </p:nvGrpSpPr>
            <p:grpSpPr>
              <a:xfrm>
                <a:off x="1071455" y="7200032"/>
                <a:ext cx="5354745" cy="2582063"/>
                <a:chOff x="1071455" y="7200032"/>
                <a:chExt cx="5354745" cy="2582063"/>
              </a:xfrm>
            </p:grpSpPr>
            <p:sp>
              <p:nvSpPr>
                <p:cNvPr id="96" name="等腰三角形 95"/>
                <p:cNvSpPr/>
                <p:nvPr/>
              </p:nvSpPr>
              <p:spPr>
                <a:xfrm>
                  <a:off x="3083739" y="9266706"/>
                  <a:ext cx="1205552" cy="515389"/>
                </a:xfrm>
                <a:prstGeom prst="triangle">
                  <a:avLst/>
                </a:prstGeom>
                <a:solidFill>
                  <a:sysClr val="window" lastClr="FFFFFF">
                    <a:lumMod val="75000"/>
                  </a:sysClr>
                </a:solidFill>
                <a:ln w="25400" cap="flat" cmpd="sng" algn="ctr">
                  <a:noFill/>
                  <a:prstDash val="solid"/>
                  <a:headEnd type="none" w="lg" len="sm"/>
                  <a:tailEnd type="arrow" w="lg"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cxnSp>
              <p:nvCxnSpPr>
                <p:cNvPr id="97" name="直接连接符 96"/>
                <p:cNvCxnSpPr/>
                <p:nvPr/>
              </p:nvCxnSpPr>
              <p:spPr>
                <a:xfrm flipV="1">
                  <a:off x="1071455" y="9150815"/>
                  <a:ext cx="5354745" cy="38100"/>
                </a:xfrm>
                <a:prstGeom prst="line">
                  <a:avLst/>
                </a:prstGeom>
                <a:noFill/>
                <a:ln w="190500" cap="flat" cmpd="sng" algn="ctr">
                  <a:solidFill>
                    <a:srgbClr val="B2C1DB"/>
                  </a:solidFill>
                  <a:prstDash val="solid"/>
                </a:ln>
                <a:effectLst/>
              </p:spPr>
            </p:cxnSp>
            <p:grpSp>
              <p:nvGrpSpPr>
                <p:cNvPr id="98" name="组合 97"/>
                <p:cNvGrpSpPr/>
                <p:nvPr/>
              </p:nvGrpSpPr>
              <p:grpSpPr>
                <a:xfrm>
                  <a:off x="1136367" y="7200943"/>
                  <a:ext cx="1885420" cy="1884661"/>
                  <a:chOff x="4925057" y="5388881"/>
                  <a:chExt cx="802888" cy="798447"/>
                </a:xfrm>
              </p:grpSpPr>
              <p:sp>
                <p:nvSpPr>
                  <p:cNvPr id="110" name="Oval 83"/>
                  <p:cNvSpPr>
                    <a:spLocks noChangeArrowheads="1"/>
                  </p:cNvSpPr>
                  <p:nvPr/>
                </p:nvSpPr>
                <p:spPr bwMode="gray">
                  <a:xfrm>
                    <a:off x="4925057" y="5388881"/>
                    <a:ext cx="802888" cy="798447"/>
                  </a:xfrm>
                  <a:prstGeom prst="ellipse">
                    <a:avLst/>
                  </a:prstGeom>
                  <a:gradFill rotWithShape="1">
                    <a:gsLst>
                      <a:gs pos="0">
                        <a:srgbClr val="C0504D">
                          <a:lumMod val="20000"/>
                          <a:lumOff val="80000"/>
                        </a:srgbClr>
                      </a:gs>
                      <a:gs pos="100000">
                        <a:srgbClr val="C0504D"/>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111" name="Freeform 84"/>
                  <p:cNvSpPr/>
                  <p:nvPr/>
                </p:nvSpPr>
                <p:spPr bwMode="gray">
                  <a:xfrm>
                    <a:off x="4987533" y="5406185"/>
                    <a:ext cx="669565" cy="30131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C0504D">
                          <a:lumMod val="40000"/>
                          <a:lumOff val="60000"/>
                        </a:srgbClr>
                      </a:gs>
                    </a:gsLst>
                    <a:lin ang="5400000" scaled="1"/>
                  </a:gradFill>
                  <a:ln>
                    <a:noFill/>
                  </a:ln>
                  <a:extLst>
                    <a:ext uri="{91240B29-F687-4F45-9708-019B960494DF}">
                      <a14:hiddenLine xmlns:a14="http://schemas.microsoft.com/office/drawing/2010/main" w="0">
                        <a:solidFill>
                          <a:srgbClr val="BBF6EE"/>
                        </a:solidFill>
                        <a:prstDash val="solid"/>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grpSp>
            <p:grpSp>
              <p:nvGrpSpPr>
                <p:cNvPr id="99" name="组合 98"/>
                <p:cNvGrpSpPr/>
                <p:nvPr/>
              </p:nvGrpSpPr>
              <p:grpSpPr>
                <a:xfrm>
                  <a:off x="4227371" y="7200032"/>
                  <a:ext cx="1865730" cy="1905795"/>
                  <a:chOff x="4814096" y="5128376"/>
                  <a:chExt cx="1036690" cy="1058952"/>
                </a:xfrm>
              </p:grpSpPr>
              <p:sp>
                <p:nvSpPr>
                  <p:cNvPr id="107" name="Oval 83"/>
                  <p:cNvSpPr>
                    <a:spLocks noChangeArrowheads="1"/>
                  </p:cNvSpPr>
                  <p:nvPr/>
                </p:nvSpPr>
                <p:spPr bwMode="gray">
                  <a:xfrm>
                    <a:off x="4814096" y="5128376"/>
                    <a:ext cx="1036690" cy="1030957"/>
                  </a:xfrm>
                  <a:prstGeom prst="ellipse">
                    <a:avLst/>
                  </a:prstGeom>
                  <a:solidFill>
                    <a:srgbClr val="F79646">
                      <a:lumMod val="40000"/>
                      <a:lumOff val="60000"/>
                    </a:srgb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108" name="Oval 83"/>
                  <p:cNvSpPr>
                    <a:spLocks noChangeArrowheads="1"/>
                  </p:cNvSpPr>
                  <p:nvPr/>
                </p:nvSpPr>
                <p:spPr bwMode="gray">
                  <a:xfrm>
                    <a:off x="4925057" y="5388881"/>
                    <a:ext cx="802888" cy="798447"/>
                  </a:xfrm>
                  <a:prstGeom prst="ellipse">
                    <a:avLst/>
                  </a:prstGeom>
                  <a:gradFill rotWithShape="1">
                    <a:gsLst>
                      <a:gs pos="0">
                        <a:srgbClr val="C0504D">
                          <a:lumMod val="20000"/>
                          <a:lumOff val="80000"/>
                        </a:srgbClr>
                      </a:gs>
                      <a:gs pos="7300">
                        <a:srgbClr val="F79646">
                          <a:lumMod val="20000"/>
                          <a:lumOff val="80000"/>
                        </a:srgbClr>
                      </a:gs>
                      <a:gs pos="100000">
                        <a:srgbClr val="F79646">
                          <a:lumMod val="75000"/>
                        </a:srgbClr>
                      </a:gs>
                    </a:gsLst>
                    <a:lin ang="5400000" scaled="1"/>
                  </a:gra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109" name="Freeform 84"/>
                  <p:cNvSpPr/>
                  <p:nvPr/>
                </p:nvSpPr>
                <p:spPr bwMode="gray">
                  <a:xfrm>
                    <a:off x="4987533" y="5410051"/>
                    <a:ext cx="669565" cy="30131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79646">
                          <a:lumMod val="60000"/>
                          <a:lumOff val="40000"/>
                        </a:srgbClr>
                      </a:gs>
                    </a:gsLst>
                    <a:lin ang="5400000" scaled="1"/>
                  </a:gradFill>
                  <a:ln>
                    <a:noFill/>
                  </a:ln>
                  <a:extLst>
                    <a:ext uri="{91240B29-F687-4F45-9708-019B960494DF}">
                      <a14:hiddenLine xmlns:a14="http://schemas.microsoft.com/office/drawing/2010/main" w="0">
                        <a:solidFill>
                          <a:srgbClr val="BBF6EE"/>
                        </a:solidFill>
                        <a:prstDash val="solid"/>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grpSp>
            <p:sp>
              <p:nvSpPr>
                <p:cNvPr id="100" name="Text Box 7"/>
                <p:cNvSpPr txBox="1">
                  <a:spLocks noChangeArrowheads="1"/>
                </p:cNvSpPr>
                <p:nvPr/>
              </p:nvSpPr>
              <p:spPr bwMode="auto">
                <a:xfrm>
                  <a:off x="4720352" y="8334140"/>
                  <a:ext cx="858385" cy="58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供给</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Text Box 7"/>
                <p:cNvSpPr txBox="1">
                  <a:spLocks noChangeArrowheads="1"/>
                </p:cNvSpPr>
                <p:nvPr/>
              </p:nvSpPr>
              <p:spPr bwMode="auto">
                <a:xfrm>
                  <a:off x="1661195" y="8381551"/>
                  <a:ext cx="858385" cy="58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需求</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02" name="直接箭头连接符 101"/>
                <p:cNvCxnSpPr>
                  <a:stCxn id="108" idx="1"/>
                  <a:endCxn id="107" idx="1"/>
                </p:cNvCxnSpPr>
                <p:nvPr/>
              </p:nvCxnSpPr>
              <p:spPr>
                <a:xfrm flipH="1" flipV="1">
                  <a:off x="4500601" y="7471751"/>
                  <a:ext cx="138075" cy="407551"/>
                </a:xfrm>
                <a:prstGeom prst="straightConnector1">
                  <a:avLst/>
                </a:prstGeom>
                <a:noFill/>
                <a:ln w="38100" cap="flat" cmpd="sng" algn="ctr">
                  <a:solidFill>
                    <a:srgbClr val="F79646"/>
                  </a:solidFill>
                  <a:prstDash val="sysDash"/>
                  <a:tailEnd type="arrow"/>
                </a:ln>
                <a:effectLst/>
              </p:spPr>
            </p:cxnSp>
            <p:cxnSp>
              <p:nvCxnSpPr>
                <p:cNvPr id="103" name="直接箭头连接符 102"/>
                <p:cNvCxnSpPr>
                  <a:stCxn id="108" idx="0"/>
                  <a:endCxn id="107" idx="0"/>
                </p:cNvCxnSpPr>
                <p:nvPr/>
              </p:nvCxnSpPr>
              <p:spPr>
                <a:xfrm flipV="1">
                  <a:off x="5149546" y="7200032"/>
                  <a:ext cx="10690" cy="468831"/>
                </a:xfrm>
                <a:prstGeom prst="straightConnector1">
                  <a:avLst/>
                </a:prstGeom>
                <a:noFill/>
                <a:ln w="38100" cap="flat" cmpd="sng" algn="ctr">
                  <a:solidFill>
                    <a:srgbClr val="F79646"/>
                  </a:solidFill>
                  <a:prstDash val="sysDash"/>
                  <a:tailEnd type="arrow"/>
                </a:ln>
                <a:effectLst/>
              </p:spPr>
            </p:cxnSp>
            <p:cxnSp>
              <p:nvCxnSpPr>
                <p:cNvPr id="104" name="直接箭头连接符 103"/>
                <p:cNvCxnSpPr>
                  <a:endCxn id="107" idx="7"/>
                </p:cNvCxnSpPr>
                <p:nvPr/>
              </p:nvCxnSpPr>
              <p:spPr>
                <a:xfrm flipV="1">
                  <a:off x="5736429" y="7471746"/>
                  <a:ext cx="83446" cy="330464"/>
                </a:xfrm>
                <a:prstGeom prst="straightConnector1">
                  <a:avLst/>
                </a:prstGeom>
                <a:noFill/>
                <a:ln w="38100" cap="flat" cmpd="sng" algn="ctr">
                  <a:solidFill>
                    <a:srgbClr val="F79646"/>
                  </a:solidFill>
                  <a:prstDash val="sysDash"/>
                  <a:tailEnd type="arrow"/>
                </a:ln>
                <a:effectLst/>
              </p:spPr>
            </p:cxnSp>
            <p:cxnSp>
              <p:nvCxnSpPr>
                <p:cNvPr id="105" name="直接箭头连接符 104"/>
                <p:cNvCxnSpPr>
                  <a:stCxn id="108" idx="2"/>
                  <a:endCxn id="107" idx="2"/>
                </p:cNvCxnSpPr>
                <p:nvPr/>
              </p:nvCxnSpPr>
              <p:spPr>
                <a:xfrm flipH="1" flipV="1">
                  <a:off x="4227371" y="8127738"/>
                  <a:ext cx="199696" cy="259607"/>
                </a:xfrm>
                <a:prstGeom prst="straightConnector1">
                  <a:avLst/>
                </a:prstGeom>
                <a:noFill/>
                <a:ln w="38100" cap="flat" cmpd="sng" algn="ctr">
                  <a:solidFill>
                    <a:srgbClr val="F79646"/>
                  </a:solidFill>
                  <a:prstDash val="sysDash"/>
                  <a:tailEnd type="arrow"/>
                </a:ln>
                <a:effectLst/>
              </p:spPr>
            </p:cxnSp>
            <p:cxnSp>
              <p:nvCxnSpPr>
                <p:cNvPr id="106" name="直接箭头连接符 105"/>
                <p:cNvCxnSpPr>
                  <a:endCxn id="107" idx="6"/>
                </p:cNvCxnSpPr>
                <p:nvPr/>
              </p:nvCxnSpPr>
              <p:spPr>
                <a:xfrm flipV="1">
                  <a:off x="5939217" y="8127733"/>
                  <a:ext cx="153888" cy="151766"/>
                </a:xfrm>
                <a:prstGeom prst="straightConnector1">
                  <a:avLst/>
                </a:prstGeom>
                <a:noFill/>
                <a:ln w="38100" cap="flat" cmpd="sng" algn="ctr">
                  <a:solidFill>
                    <a:srgbClr val="F79646"/>
                  </a:solidFill>
                  <a:prstDash val="sysDash"/>
                  <a:tailEnd type="arrow"/>
                </a:ln>
                <a:effectLst/>
              </p:spPr>
            </p:cxnSp>
          </p:grpSp>
        </p:grpSp>
        <p:grpSp>
          <p:nvGrpSpPr>
            <p:cNvPr id="91" name="组合 90"/>
            <p:cNvGrpSpPr/>
            <p:nvPr/>
          </p:nvGrpSpPr>
          <p:grpSpPr>
            <a:xfrm>
              <a:off x="5814573" y="4592256"/>
              <a:ext cx="2777245" cy="1267365"/>
              <a:chOff x="5814573" y="4592256"/>
              <a:chExt cx="2777245" cy="1267365"/>
            </a:xfrm>
          </p:grpSpPr>
          <p:sp>
            <p:nvSpPr>
              <p:cNvPr id="92" name="右箭头 99"/>
              <p:cNvSpPr/>
              <p:nvPr/>
            </p:nvSpPr>
            <p:spPr>
              <a:xfrm rot="20052400">
                <a:off x="6239730" y="5370772"/>
                <a:ext cx="2352088" cy="488849"/>
              </a:xfrm>
              <a:prstGeom prst="rightArrow">
                <a:avLst>
                  <a:gd name="adj1" fmla="val 26043"/>
                  <a:gd name="adj2" fmla="val 120633"/>
                </a:avLst>
              </a:prstGeom>
              <a:solidFill>
                <a:srgbClr val="C0504D">
                  <a:lumMod val="40000"/>
                  <a:lumOff val="60000"/>
                </a:srgbClr>
              </a:solidFill>
              <a:ln w="25400" cap="flat" cmpd="sng" algn="ctr">
                <a:solidFill>
                  <a:srgbClr val="C0504D">
                    <a:lumMod val="40000"/>
                    <a:lumOff val="60000"/>
                  </a:srgbClr>
                </a:solidFill>
                <a:prstDash val="solid"/>
                <a:headEnd type="none" w="lg" len="sm"/>
                <a:tailEnd type="arrow" w="lg"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3" name="Text Box 7"/>
              <p:cNvSpPr txBox="1">
                <a:spLocks noChangeArrowheads="1"/>
              </p:cNvSpPr>
              <p:nvPr/>
            </p:nvSpPr>
            <p:spPr bwMode="auto">
              <a:xfrm rot="20082178">
                <a:off x="5814573" y="4592256"/>
                <a:ext cx="2764483" cy="64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被动满足停车需求</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2" name="组合 111"/>
          <p:cNvGrpSpPr/>
          <p:nvPr/>
        </p:nvGrpSpPr>
        <p:grpSpPr>
          <a:xfrm>
            <a:off x="5703383" y="7728207"/>
            <a:ext cx="9024988" cy="2870028"/>
            <a:chOff x="5703383" y="7728207"/>
            <a:chExt cx="9024988" cy="2870028"/>
          </a:xfrm>
        </p:grpSpPr>
        <p:grpSp>
          <p:nvGrpSpPr>
            <p:cNvPr id="113" name="组合 112"/>
            <p:cNvGrpSpPr/>
            <p:nvPr/>
          </p:nvGrpSpPr>
          <p:grpSpPr>
            <a:xfrm>
              <a:off x="8755380" y="7751715"/>
              <a:ext cx="5972991" cy="2846520"/>
              <a:chOff x="7463609" y="6987197"/>
              <a:chExt cx="5972991" cy="2846520"/>
            </a:xfrm>
          </p:grpSpPr>
          <p:sp>
            <p:nvSpPr>
              <p:cNvPr id="117" name="等腰三角形 116"/>
              <p:cNvSpPr/>
              <p:nvPr/>
            </p:nvSpPr>
            <p:spPr>
              <a:xfrm>
                <a:off x="10428670" y="9161823"/>
                <a:ext cx="1205552" cy="515389"/>
              </a:xfrm>
              <a:prstGeom prst="triangle">
                <a:avLst/>
              </a:prstGeom>
              <a:solidFill>
                <a:sysClr val="window" lastClr="FFFFFF">
                  <a:lumMod val="75000"/>
                </a:sysClr>
              </a:solidFill>
              <a:ln w="25400" cap="flat" cmpd="sng" algn="ctr">
                <a:noFill/>
                <a:prstDash val="solid"/>
                <a:headEnd type="none" w="lg" len="sm"/>
                <a:tailEnd type="arrow" w="lg"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cxnSp>
            <p:nvCxnSpPr>
              <p:cNvPr id="118" name="直接连接符 117"/>
              <p:cNvCxnSpPr/>
              <p:nvPr/>
            </p:nvCxnSpPr>
            <p:spPr>
              <a:xfrm>
                <a:off x="8166170" y="9102381"/>
                <a:ext cx="5270430" cy="2580"/>
              </a:xfrm>
              <a:prstGeom prst="line">
                <a:avLst/>
              </a:prstGeom>
              <a:noFill/>
              <a:ln w="190500" cap="flat" cmpd="sng" algn="ctr">
                <a:solidFill>
                  <a:srgbClr val="B2C1DB"/>
                </a:solidFill>
                <a:prstDash val="solid"/>
              </a:ln>
              <a:effectLst/>
            </p:spPr>
          </p:cxnSp>
          <p:grpSp>
            <p:nvGrpSpPr>
              <p:cNvPr id="119" name="组合 118"/>
              <p:cNvGrpSpPr/>
              <p:nvPr/>
            </p:nvGrpSpPr>
            <p:grpSpPr>
              <a:xfrm>
                <a:off x="8134418" y="7235079"/>
                <a:ext cx="1773344" cy="1756427"/>
                <a:chOff x="4910637" y="5402270"/>
                <a:chExt cx="805386" cy="797703"/>
              </a:xfrm>
            </p:grpSpPr>
            <p:sp>
              <p:nvSpPr>
                <p:cNvPr id="137" name="Oval 83"/>
                <p:cNvSpPr>
                  <a:spLocks noChangeArrowheads="1"/>
                </p:cNvSpPr>
                <p:nvPr/>
              </p:nvSpPr>
              <p:spPr bwMode="gray">
                <a:xfrm>
                  <a:off x="4910637" y="5402270"/>
                  <a:ext cx="805386" cy="785060"/>
                </a:xfrm>
                <a:prstGeom prst="ellipse">
                  <a:avLst/>
                </a:prstGeom>
                <a:solidFill>
                  <a:srgbClr val="C0504D">
                    <a:lumMod val="40000"/>
                    <a:lumOff val="60000"/>
                  </a:srgb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138" name="Oval 83"/>
                <p:cNvSpPr>
                  <a:spLocks noChangeArrowheads="1"/>
                </p:cNvSpPr>
                <p:nvPr/>
              </p:nvSpPr>
              <p:spPr bwMode="gray">
                <a:xfrm>
                  <a:off x="4990767" y="5544449"/>
                  <a:ext cx="638225" cy="655524"/>
                </a:xfrm>
                <a:prstGeom prst="ellipse">
                  <a:avLst/>
                </a:prstGeom>
                <a:gradFill rotWithShape="1">
                  <a:gsLst>
                    <a:gs pos="0">
                      <a:srgbClr val="C0504D">
                        <a:lumMod val="20000"/>
                        <a:lumOff val="80000"/>
                      </a:srgbClr>
                    </a:gs>
                    <a:gs pos="100000">
                      <a:srgbClr val="C0504D"/>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139" name="Freeform 84"/>
                <p:cNvSpPr/>
                <p:nvPr/>
              </p:nvSpPr>
              <p:spPr bwMode="gray">
                <a:xfrm>
                  <a:off x="5016830" y="5546077"/>
                  <a:ext cx="593000" cy="30131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C0504D">
                        <a:lumMod val="40000"/>
                        <a:lumOff val="60000"/>
                      </a:srgbClr>
                    </a:gs>
                  </a:gsLst>
                  <a:lin ang="5400000" scaled="1"/>
                </a:gradFill>
                <a:ln>
                  <a:noFill/>
                </a:ln>
                <a:extLst>
                  <a:ext uri="{91240B29-F687-4F45-9708-019B960494DF}">
                    <a14:hiddenLine xmlns:a14="http://schemas.microsoft.com/office/drawing/2010/main" w="0">
                      <a:solidFill>
                        <a:srgbClr val="BBF6EE"/>
                      </a:solidFill>
                      <a:prstDash val="solid"/>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grpSp>
          <p:grpSp>
            <p:nvGrpSpPr>
              <p:cNvPr id="120" name="组合 119"/>
              <p:cNvGrpSpPr/>
              <p:nvPr/>
            </p:nvGrpSpPr>
            <p:grpSpPr>
              <a:xfrm>
                <a:off x="11382165" y="7172229"/>
                <a:ext cx="1738812" cy="1731174"/>
                <a:chOff x="4847478" y="5225404"/>
                <a:chExt cx="966168" cy="961924"/>
              </a:xfrm>
            </p:grpSpPr>
            <p:sp>
              <p:nvSpPr>
                <p:cNvPr id="134" name="Oval 83"/>
                <p:cNvSpPr>
                  <a:spLocks noChangeArrowheads="1"/>
                </p:cNvSpPr>
                <p:nvPr/>
              </p:nvSpPr>
              <p:spPr bwMode="gray">
                <a:xfrm>
                  <a:off x="4847478" y="5225404"/>
                  <a:ext cx="966168" cy="960824"/>
                </a:xfrm>
                <a:prstGeom prst="ellipse">
                  <a:avLst/>
                </a:prstGeom>
                <a:solidFill>
                  <a:srgbClr val="F79646">
                    <a:lumMod val="40000"/>
                    <a:lumOff val="60000"/>
                  </a:srgbClr>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135" name="Oval 83"/>
                <p:cNvSpPr>
                  <a:spLocks noChangeArrowheads="1"/>
                </p:cNvSpPr>
                <p:nvPr/>
              </p:nvSpPr>
              <p:spPr bwMode="gray">
                <a:xfrm>
                  <a:off x="4925057" y="5388881"/>
                  <a:ext cx="802888" cy="798447"/>
                </a:xfrm>
                <a:prstGeom prst="ellipse">
                  <a:avLst/>
                </a:prstGeom>
                <a:gradFill rotWithShape="1">
                  <a:gsLst>
                    <a:gs pos="0">
                      <a:srgbClr val="C0504D">
                        <a:lumMod val="20000"/>
                        <a:lumOff val="80000"/>
                      </a:srgbClr>
                    </a:gs>
                    <a:gs pos="7300">
                      <a:srgbClr val="F79646">
                        <a:lumMod val="20000"/>
                        <a:lumOff val="80000"/>
                      </a:srgbClr>
                    </a:gs>
                    <a:gs pos="100000">
                      <a:srgbClr val="F79646">
                        <a:lumMod val="75000"/>
                      </a:srgbClr>
                    </a:gs>
                  </a:gsLst>
                  <a:lin ang="5400000" scaled="1"/>
                </a:gradFill>
                <a:ln w="9525">
                  <a:no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sp>
              <p:nvSpPr>
                <p:cNvPr id="136" name="Freeform 84"/>
                <p:cNvSpPr/>
                <p:nvPr/>
              </p:nvSpPr>
              <p:spPr bwMode="gray">
                <a:xfrm>
                  <a:off x="4987533" y="5410051"/>
                  <a:ext cx="669565" cy="301319"/>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79646">
                        <a:lumMod val="60000"/>
                        <a:lumOff val="40000"/>
                      </a:srgbClr>
                    </a:gs>
                  </a:gsLst>
                  <a:lin ang="5400000" scaled="1"/>
                </a:gradFill>
                <a:ln>
                  <a:noFill/>
                </a:ln>
                <a:extLst>
                  <a:ext uri="{91240B29-F687-4F45-9708-019B960494DF}">
                    <a14:hiddenLine xmlns:a14="http://schemas.microsoft.com/office/drawing/2010/main" w="0">
                      <a:solidFill>
                        <a:srgbClr val="BBF6EE"/>
                      </a:solidFill>
                      <a:prstDash val="solid"/>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7347D"/>
                    </a:solidFill>
                    <a:effectLst/>
                    <a:uLnTx/>
                    <a:uFillTx/>
                    <a:latin typeface="Arial" panose="020B0604020202020204" pitchFamily="34" charset="0"/>
                    <a:ea typeface="黑体" panose="02010609060101010101" pitchFamily="49" charset="-122"/>
                  </a:endParaRPr>
                </a:p>
              </p:txBody>
            </p:sp>
          </p:grpSp>
          <p:sp>
            <p:nvSpPr>
              <p:cNvPr id="121" name="Text Box 7"/>
              <p:cNvSpPr txBox="1">
                <a:spLocks noChangeArrowheads="1"/>
              </p:cNvSpPr>
              <p:nvPr/>
            </p:nvSpPr>
            <p:spPr bwMode="auto">
              <a:xfrm>
                <a:off x="11827426" y="8119936"/>
                <a:ext cx="858385" cy="58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供给</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Text Box 7"/>
              <p:cNvSpPr txBox="1">
                <a:spLocks noChangeArrowheads="1"/>
              </p:cNvSpPr>
              <p:nvPr/>
            </p:nvSpPr>
            <p:spPr bwMode="auto">
              <a:xfrm>
                <a:off x="8670745" y="8328637"/>
                <a:ext cx="858385" cy="58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需求</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23" name="直接箭头连接符 122"/>
              <p:cNvCxnSpPr>
                <a:stCxn id="135" idx="1"/>
                <a:endCxn id="134" idx="1"/>
              </p:cNvCxnSpPr>
              <p:nvPr/>
            </p:nvCxnSpPr>
            <p:spPr>
              <a:xfrm flipH="1" flipV="1">
                <a:off x="11636808" y="7425464"/>
                <a:ext cx="96585" cy="251413"/>
              </a:xfrm>
              <a:prstGeom prst="straightConnector1">
                <a:avLst/>
              </a:prstGeom>
              <a:noFill/>
              <a:ln w="38100" cap="flat" cmpd="sng" algn="ctr">
                <a:solidFill>
                  <a:srgbClr val="F79646"/>
                </a:solidFill>
                <a:prstDash val="sysDash"/>
                <a:tailEnd type="arrow"/>
              </a:ln>
              <a:effectLst/>
            </p:spPr>
          </p:cxnSp>
          <p:cxnSp>
            <p:nvCxnSpPr>
              <p:cNvPr id="124" name="直接箭头连接符 123"/>
              <p:cNvCxnSpPr>
                <a:stCxn id="135" idx="0"/>
                <a:endCxn id="134" idx="0"/>
              </p:cNvCxnSpPr>
              <p:nvPr/>
            </p:nvCxnSpPr>
            <p:spPr>
              <a:xfrm flipV="1">
                <a:off x="12244263" y="7172229"/>
                <a:ext cx="7308" cy="294209"/>
              </a:xfrm>
              <a:prstGeom prst="straightConnector1">
                <a:avLst/>
              </a:prstGeom>
              <a:noFill/>
              <a:ln w="38100" cap="flat" cmpd="sng" algn="ctr">
                <a:solidFill>
                  <a:srgbClr val="F79646"/>
                </a:solidFill>
                <a:prstDash val="sysDash"/>
                <a:tailEnd type="arrow"/>
              </a:ln>
              <a:effectLst/>
            </p:spPr>
          </p:cxnSp>
          <p:cxnSp>
            <p:nvCxnSpPr>
              <p:cNvPr id="125" name="直接箭头连接符 124"/>
              <p:cNvCxnSpPr>
                <a:endCxn id="134" idx="7"/>
              </p:cNvCxnSpPr>
              <p:nvPr/>
            </p:nvCxnSpPr>
            <p:spPr>
              <a:xfrm flipV="1">
                <a:off x="12764303" y="7425462"/>
                <a:ext cx="102028" cy="222728"/>
              </a:xfrm>
              <a:prstGeom prst="straightConnector1">
                <a:avLst/>
              </a:prstGeom>
              <a:noFill/>
              <a:ln w="38100" cap="flat" cmpd="sng" algn="ctr">
                <a:solidFill>
                  <a:srgbClr val="F79646"/>
                </a:solidFill>
                <a:prstDash val="sysDash"/>
                <a:tailEnd type="arrow"/>
              </a:ln>
              <a:effectLst/>
            </p:spPr>
          </p:cxnSp>
          <p:cxnSp>
            <p:nvCxnSpPr>
              <p:cNvPr id="126" name="直接箭头连接符 125"/>
              <p:cNvCxnSpPr>
                <a:stCxn id="135" idx="2"/>
                <a:endCxn id="134" idx="2"/>
              </p:cNvCxnSpPr>
              <p:nvPr/>
            </p:nvCxnSpPr>
            <p:spPr>
              <a:xfrm flipH="1" flipV="1">
                <a:off x="11382165" y="8036826"/>
                <a:ext cx="139619" cy="148095"/>
              </a:xfrm>
              <a:prstGeom prst="straightConnector1">
                <a:avLst/>
              </a:prstGeom>
              <a:noFill/>
              <a:ln w="38100" cap="flat" cmpd="sng" algn="ctr">
                <a:solidFill>
                  <a:srgbClr val="F79646"/>
                </a:solidFill>
                <a:prstDash val="sysDash"/>
                <a:tailEnd type="arrow"/>
              </a:ln>
              <a:effectLst/>
            </p:spPr>
          </p:cxnSp>
          <p:cxnSp>
            <p:nvCxnSpPr>
              <p:cNvPr id="127" name="直接箭头连接符 126"/>
              <p:cNvCxnSpPr>
                <a:endCxn id="134" idx="6"/>
              </p:cNvCxnSpPr>
              <p:nvPr/>
            </p:nvCxnSpPr>
            <p:spPr>
              <a:xfrm flipV="1">
                <a:off x="12967091" y="8036825"/>
                <a:ext cx="153883" cy="88654"/>
              </a:xfrm>
              <a:prstGeom prst="straightConnector1">
                <a:avLst/>
              </a:prstGeom>
              <a:noFill/>
              <a:ln w="38100" cap="flat" cmpd="sng" algn="ctr">
                <a:solidFill>
                  <a:srgbClr val="F79646"/>
                </a:solidFill>
                <a:prstDash val="sysDash"/>
                <a:tailEnd type="arrow"/>
              </a:ln>
              <a:effectLst/>
            </p:spPr>
          </p:cxnSp>
          <p:cxnSp>
            <p:nvCxnSpPr>
              <p:cNvPr id="128" name="直接箭头连接符 127"/>
              <p:cNvCxnSpPr>
                <a:stCxn id="137" idx="1"/>
                <a:endCxn id="138" idx="1"/>
              </p:cNvCxnSpPr>
              <p:nvPr/>
            </p:nvCxnSpPr>
            <p:spPr>
              <a:xfrm>
                <a:off x="8394118" y="7488225"/>
                <a:ext cx="122533" cy="271288"/>
              </a:xfrm>
              <a:prstGeom prst="straightConnector1">
                <a:avLst/>
              </a:prstGeom>
              <a:noFill/>
              <a:ln w="38100" cap="flat" cmpd="sng" algn="ctr">
                <a:solidFill>
                  <a:srgbClr val="C0504D"/>
                </a:solidFill>
                <a:prstDash val="sysDash"/>
                <a:tailEnd type="arrow"/>
              </a:ln>
              <a:effectLst/>
            </p:spPr>
          </p:cxnSp>
          <p:cxnSp>
            <p:nvCxnSpPr>
              <p:cNvPr id="129" name="直接箭头连接符 128"/>
              <p:cNvCxnSpPr>
                <a:stCxn id="137" idx="0"/>
                <a:endCxn id="138" idx="0"/>
              </p:cNvCxnSpPr>
              <p:nvPr/>
            </p:nvCxnSpPr>
            <p:spPr>
              <a:xfrm flipH="1">
                <a:off x="9013493" y="7235079"/>
                <a:ext cx="7597" cy="313058"/>
              </a:xfrm>
              <a:prstGeom prst="straightConnector1">
                <a:avLst/>
              </a:prstGeom>
              <a:noFill/>
              <a:ln w="38100" cap="flat" cmpd="sng" algn="ctr">
                <a:solidFill>
                  <a:srgbClr val="C0504D"/>
                </a:solidFill>
                <a:prstDash val="sysDash"/>
                <a:tailEnd type="arrow"/>
              </a:ln>
              <a:effectLst/>
            </p:spPr>
          </p:cxnSp>
          <p:cxnSp>
            <p:nvCxnSpPr>
              <p:cNvPr id="130" name="直接箭头连接符 129"/>
              <p:cNvCxnSpPr>
                <a:stCxn id="137" idx="7"/>
                <a:endCxn id="138" idx="7"/>
              </p:cNvCxnSpPr>
              <p:nvPr/>
            </p:nvCxnSpPr>
            <p:spPr>
              <a:xfrm flipH="1">
                <a:off x="9510335" y="7488225"/>
                <a:ext cx="137727" cy="271288"/>
              </a:xfrm>
              <a:prstGeom prst="straightConnector1">
                <a:avLst/>
              </a:prstGeom>
              <a:noFill/>
              <a:ln w="38100" cap="flat" cmpd="sng" algn="ctr">
                <a:solidFill>
                  <a:srgbClr val="C0504D"/>
                </a:solidFill>
                <a:prstDash val="sysDash"/>
                <a:tailEnd type="arrow"/>
              </a:ln>
              <a:effectLst/>
            </p:spPr>
          </p:cxnSp>
          <p:cxnSp>
            <p:nvCxnSpPr>
              <p:cNvPr id="131" name="直接箭头连接符 130"/>
              <p:cNvCxnSpPr>
                <a:stCxn id="137" idx="6"/>
                <a:endCxn id="138" idx="6"/>
              </p:cNvCxnSpPr>
              <p:nvPr/>
            </p:nvCxnSpPr>
            <p:spPr>
              <a:xfrm flipH="1">
                <a:off x="9716133" y="8099374"/>
                <a:ext cx="191629" cy="170448"/>
              </a:xfrm>
              <a:prstGeom prst="straightConnector1">
                <a:avLst/>
              </a:prstGeom>
              <a:noFill/>
              <a:ln w="38100" cap="flat" cmpd="sng" algn="ctr">
                <a:solidFill>
                  <a:srgbClr val="C0504D"/>
                </a:solidFill>
                <a:prstDash val="sysDash"/>
                <a:tailEnd type="arrow"/>
              </a:ln>
              <a:effectLst/>
            </p:spPr>
          </p:cxnSp>
          <p:cxnSp>
            <p:nvCxnSpPr>
              <p:cNvPr id="132" name="直接箭头连接符 131"/>
              <p:cNvCxnSpPr>
                <a:stCxn id="137" idx="2"/>
                <a:endCxn id="138" idx="2"/>
              </p:cNvCxnSpPr>
              <p:nvPr/>
            </p:nvCxnSpPr>
            <p:spPr>
              <a:xfrm>
                <a:off x="8134418" y="8099374"/>
                <a:ext cx="176435" cy="170448"/>
              </a:xfrm>
              <a:prstGeom prst="straightConnector1">
                <a:avLst/>
              </a:prstGeom>
              <a:noFill/>
              <a:ln w="38100" cap="flat" cmpd="sng" algn="ctr">
                <a:solidFill>
                  <a:srgbClr val="C0504D"/>
                </a:solidFill>
                <a:prstDash val="sysDash"/>
                <a:tailEnd type="arrow"/>
              </a:ln>
              <a:effectLst/>
            </p:spPr>
          </p:cxnSp>
          <p:sp>
            <p:nvSpPr>
              <p:cNvPr id="133" name="Text Box 7"/>
              <p:cNvSpPr txBox="1">
                <a:spLocks noChangeArrowheads="1"/>
              </p:cNvSpPr>
              <p:nvPr/>
            </p:nvSpPr>
            <p:spPr bwMode="auto">
              <a:xfrm>
                <a:off x="7463609" y="6987197"/>
                <a:ext cx="738640" cy="284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增加供给，调调需求</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4" name="组合 113"/>
            <p:cNvGrpSpPr/>
            <p:nvPr/>
          </p:nvGrpSpPr>
          <p:grpSpPr>
            <a:xfrm>
              <a:off x="5703383" y="7728207"/>
              <a:ext cx="3130545" cy="1068636"/>
              <a:chOff x="5703383" y="7728207"/>
              <a:chExt cx="3130545" cy="1068636"/>
            </a:xfrm>
          </p:grpSpPr>
          <p:sp>
            <p:nvSpPr>
              <p:cNvPr id="115" name="右箭头 101"/>
              <p:cNvSpPr/>
              <p:nvPr/>
            </p:nvSpPr>
            <p:spPr>
              <a:xfrm rot="2098074">
                <a:off x="5703383" y="8307994"/>
                <a:ext cx="3130545" cy="488849"/>
              </a:xfrm>
              <a:prstGeom prst="rightArrow">
                <a:avLst>
                  <a:gd name="adj1" fmla="val 26043"/>
                  <a:gd name="adj2" fmla="val 120633"/>
                </a:avLst>
              </a:prstGeom>
              <a:solidFill>
                <a:srgbClr val="C0504D">
                  <a:lumMod val="40000"/>
                  <a:lumOff val="60000"/>
                </a:srgbClr>
              </a:solidFill>
              <a:ln w="25400" cap="flat" cmpd="sng" algn="ctr">
                <a:solidFill>
                  <a:srgbClr val="C0504D">
                    <a:lumMod val="40000"/>
                    <a:lumOff val="60000"/>
                  </a:srgbClr>
                </a:solidFill>
                <a:prstDash val="solid"/>
                <a:headEnd type="none" w="lg" len="sm"/>
                <a:tailEnd type="arrow" w="lg"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16" name="Text Box 7"/>
              <p:cNvSpPr txBox="1">
                <a:spLocks noChangeArrowheads="1"/>
              </p:cNvSpPr>
              <p:nvPr/>
            </p:nvSpPr>
            <p:spPr bwMode="auto">
              <a:xfrm rot="2043349">
                <a:off x="6057716" y="7728207"/>
                <a:ext cx="2764483" cy="64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主动停车需求管理</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40" name="组合 139"/>
          <p:cNvGrpSpPr/>
          <p:nvPr/>
        </p:nvGrpSpPr>
        <p:grpSpPr>
          <a:xfrm>
            <a:off x="10663538" y="6241632"/>
            <a:ext cx="3314044" cy="1299571"/>
            <a:chOff x="10663538" y="6241632"/>
            <a:chExt cx="3314044" cy="1299571"/>
          </a:xfrm>
        </p:grpSpPr>
        <p:sp>
          <p:nvSpPr>
            <p:cNvPr id="141" name="右箭头 108"/>
            <p:cNvSpPr/>
            <p:nvPr/>
          </p:nvSpPr>
          <p:spPr>
            <a:xfrm rot="5400000">
              <a:off x="11426350" y="6646993"/>
              <a:ext cx="1299571" cy="488849"/>
            </a:xfrm>
            <a:prstGeom prst="rightArrow">
              <a:avLst>
                <a:gd name="adj1" fmla="val 26043"/>
                <a:gd name="adj2" fmla="val 120633"/>
              </a:avLst>
            </a:prstGeom>
            <a:solidFill>
              <a:srgbClr val="C0504D">
                <a:lumMod val="40000"/>
                <a:lumOff val="60000"/>
              </a:srgbClr>
            </a:solidFill>
            <a:ln w="25400" cap="flat" cmpd="sng" algn="ctr">
              <a:solidFill>
                <a:srgbClr val="C0504D">
                  <a:lumMod val="40000"/>
                  <a:lumOff val="60000"/>
                </a:srgbClr>
              </a:solidFill>
              <a:prstDash val="solid"/>
              <a:headEnd type="none" w="lg" len="sm"/>
              <a:tailEnd type="arrow" w="lg" len="sm"/>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42" name="Text Box 7"/>
            <p:cNvSpPr txBox="1">
              <a:spLocks noChangeArrowheads="1"/>
            </p:cNvSpPr>
            <p:nvPr/>
          </p:nvSpPr>
          <p:spPr bwMode="auto">
            <a:xfrm>
              <a:off x="10663538" y="6527069"/>
              <a:ext cx="3314044" cy="646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marR="0" lvl="0" indent="0" algn="l" defTabSz="914400" eaLnBrk="0" fontAlgn="auto" latinLnBrk="0" hangingPunct="0">
                <a:lnSpc>
                  <a:spcPct val="150000"/>
                </a:lnSpc>
                <a:spcBef>
                  <a:spcPts val="0"/>
                </a:spcBef>
                <a:spcAft>
                  <a:spcPts val="0"/>
                </a:spcAft>
                <a:buClrTx/>
                <a:buSzTx/>
                <a:buFont typeface="Wingdings" panose="05000000000000000000" pitchFamily="2" charset="2"/>
                <a:buNone/>
                <a:defRPr/>
              </a:pPr>
              <a:r>
                <a:rPr kumimoji="0" lang="zh-CN" altLang="en-US"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资源、环境容量限制</a:t>
              </a:r>
              <a:endParaRPr kumimoji="0" lang="en-US" altLang="zh-CN" sz="2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3" name="组合 142"/>
          <p:cNvGrpSpPr/>
          <p:nvPr/>
        </p:nvGrpSpPr>
        <p:grpSpPr>
          <a:xfrm>
            <a:off x="7268655" y="1104571"/>
            <a:ext cx="7629023" cy="2403926"/>
            <a:chOff x="7382377" y="1104571"/>
            <a:chExt cx="7629023" cy="2403926"/>
          </a:xfrm>
        </p:grpSpPr>
        <p:pic>
          <p:nvPicPr>
            <p:cNvPr id="144" name="图片 143"/>
            <p:cNvPicPr>
              <a:picLocks noChangeAspect="1"/>
            </p:cNvPicPr>
            <p:nvPr/>
          </p:nvPicPr>
          <p:blipFill rotWithShape="1">
            <a:blip r:embed="rId1"/>
            <a:srcRect r="4143"/>
            <a:stretch>
              <a:fillRect/>
            </a:stretch>
          </p:blipFill>
          <p:spPr>
            <a:xfrm>
              <a:off x="7382377" y="1104571"/>
              <a:ext cx="7629023" cy="2403926"/>
            </a:xfrm>
            <a:prstGeom prst="rect">
              <a:avLst/>
            </a:prstGeom>
          </p:spPr>
        </p:pic>
        <p:sp>
          <p:nvSpPr>
            <p:cNvPr id="145" name="矩形 144"/>
            <p:cNvSpPr/>
            <p:nvPr/>
          </p:nvSpPr>
          <p:spPr>
            <a:xfrm>
              <a:off x="12813555" y="1771650"/>
              <a:ext cx="1164027" cy="339626"/>
            </a:xfrm>
            <a:prstGeom prst="rect">
              <a:avLst/>
            </a:prstGeom>
            <a:solidFill>
              <a:sysClr val="window" lastClr="FFFFFF">
                <a:lumMod val="95000"/>
              </a:sysClr>
            </a:solidFill>
            <a:ln w="508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prstClr val="black"/>
                  </a:solidFill>
                  <a:effectLst/>
                  <a:uLnTx/>
                  <a:uFillTx/>
                  <a:latin typeface="Arial" panose="020B0604020202020204"/>
                  <a:ea typeface="黑体" panose="02010609060101010101" pitchFamily="49" charset="-122"/>
                  <a:cs typeface="+mn-cs"/>
                </a:rPr>
                <a:t>句容市</a:t>
              </a:r>
              <a:endParaRPr kumimoji="0" lang="zh-CN" altLang="en-US" sz="1800" b="1" i="0" u="none" strike="noStrike" kern="0" cap="none" spc="0" normalizeH="0" baseline="0" noProof="0" dirty="0">
                <a:ln>
                  <a:noFill/>
                </a:ln>
                <a:solidFill>
                  <a:prstClr val="black"/>
                </a:solidFill>
                <a:effectLst/>
                <a:uLnTx/>
                <a:uFillTx/>
                <a:latin typeface="Arial" panose="020B0604020202020204"/>
                <a:ea typeface="黑体" panose="02010609060101010101" pitchFamily="49" charset="-122"/>
                <a:cs typeface="+mn-cs"/>
              </a:endParaRPr>
            </a:p>
          </p:txBody>
        </p:sp>
      </p:grpSp>
      <p:sp>
        <p:nvSpPr>
          <p:cNvPr id="2" name="矩形 1"/>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发展对策</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2.1</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randombar(horizontal)">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randombar(horizontal)">
                                      <p:cBhvr>
                                        <p:cTn id="12" dur="500"/>
                                        <p:tgtEl>
                                          <p:spTgt spid="112"/>
                                        </p:tgtEl>
                                      </p:cBhvr>
                                    </p:animEffect>
                                  </p:childTnLst>
                                </p:cTn>
                              </p:par>
                              <p:par>
                                <p:cTn id="13" presetID="14" presetClass="entr" presetSubtype="10" fill="hold" nodeType="withEffect">
                                  <p:stCondLst>
                                    <p:cond delay="0"/>
                                  </p:stCondLst>
                                  <p:childTnLst>
                                    <p:set>
                                      <p:cBhvr>
                                        <p:cTn id="14" dur="1" fill="hold">
                                          <p:stCondLst>
                                            <p:cond delay="0"/>
                                          </p:stCondLst>
                                        </p:cTn>
                                        <p:tgtEl>
                                          <p:spTgt spid="140"/>
                                        </p:tgtEl>
                                        <p:attrNameLst>
                                          <p:attrName>style.visibility</p:attrName>
                                        </p:attrNameLst>
                                      </p:cBhvr>
                                      <p:to>
                                        <p:strVal val="visible"/>
                                      </p:to>
                                    </p:set>
                                    <p:animEffect transition="in" filter="randombar(horizontal)">
                                      <p:cBhvr>
                                        <p:cTn id="15"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rcRect r="12629"/>
          <a:stretch>
            <a:fillRect/>
          </a:stretch>
        </p:blipFill>
        <p:spPr>
          <a:xfrm>
            <a:off x="6592819" y="6767872"/>
            <a:ext cx="3973581" cy="3718859"/>
          </a:xfrm>
          <a:prstGeom prst="rect">
            <a:avLst/>
          </a:prstGeom>
        </p:spPr>
      </p:pic>
      <p:pic>
        <p:nvPicPr>
          <p:cNvPr id="23" name="图片 22"/>
          <p:cNvPicPr>
            <a:picLocks noChangeAspect="1"/>
          </p:cNvPicPr>
          <p:nvPr/>
        </p:nvPicPr>
        <p:blipFill>
          <a:blip r:embed="rId2"/>
          <a:srcRect t="15941"/>
          <a:stretch>
            <a:fillRect/>
          </a:stretch>
        </p:blipFill>
        <p:spPr>
          <a:xfrm>
            <a:off x="10854140" y="3836576"/>
            <a:ext cx="4087264" cy="2651310"/>
          </a:xfrm>
          <a:prstGeom prst="rect">
            <a:avLst/>
          </a:prstGeom>
        </p:spPr>
      </p:pic>
      <p:sp>
        <p:nvSpPr>
          <p:cNvPr id="2" name="Text Box 7"/>
          <p:cNvSpPr txBox="1">
            <a:spLocks noChangeArrowheads="1"/>
          </p:cNvSpPr>
          <p:nvPr/>
        </p:nvSpPr>
        <p:spPr bwMode="auto">
          <a:xfrm>
            <a:off x="719137" y="1617998"/>
            <a:ext cx="7703894" cy="193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342900" marR="0" lvl="0" indent="-342900" algn="just" defTabSz="1238250" rtl="0" eaLnBrk="1" fontAlgn="base" latinLnBrk="0" hangingPunct="1">
              <a:lnSpc>
                <a:spcPct val="150000"/>
              </a:lnSpc>
              <a:spcBef>
                <a:spcPts val="0"/>
              </a:spcBef>
              <a:spcAft>
                <a:spcPct val="0"/>
              </a:spcAft>
              <a:buClrTx/>
              <a:buSzPct val="100000"/>
              <a:buFont typeface="Wingdings" panose="05000000000000000000" pitchFamily="2" charset="2"/>
              <a:buChar char="Ø"/>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确立“</a:t>
            </a:r>
            <a:r>
              <a:rPr kumimoji="0" lang="zh-CN" altLang="en-US"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配建为主、路外停车为辅、路内停车补充</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“停车供应结构</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342900" marR="0" lvl="0" indent="-342900" algn="just" defTabSz="1238250" rtl="0" eaLnBrk="1" fontAlgn="base" latinLnBrk="0" hangingPunct="1">
              <a:lnSpc>
                <a:spcPct val="150000"/>
              </a:lnSpc>
              <a:spcBef>
                <a:spcPts val="0"/>
              </a:spcBef>
              <a:spcAft>
                <a:spcPct val="0"/>
              </a:spcAft>
              <a:buClrTx/>
              <a:buSzPct val="100000"/>
              <a:buFont typeface="Wingdings" panose="05000000000000000000" pitchFamily="2" charset="2"/>
              <a:buChar char="Ø"/>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优化配建指标体系，确立</a:t>
            </a:r>
            <a:r>
              <a:rPr kumimoji="0" lang="zh-CN" altLang="en-US"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配建停车的主体地位</a:t>
            </a:r>
            <a:endParaRPr kumimoji="0" lang="en-US"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342900" marR="0" lvl="0" indent="-342900" algn="just" defTabSz="1238250" rtl="0" eaLnBrk="1" fontAlgn="base" latinLnBrk="0" hangingPunct="1">
              <a:lnSpc>
                <a:spcPct val="150000"/>
              </a:lnSpc>
              <a:spcBef>
                <a:spcPts val="0"/>
              </a:spcBef>
              <a:spcAft>
                <a:spcPct val="0"/>
              </a:spcAft>
              <a:buClrTx/>
              <a:buSzPct val="100000"/>
              <a:buFont typeface="Wingdings" panose="05000000000000000000" pitchFamily="2" charset="2"/>
              <a:buChar char="Ø"/>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加大对路外公共停车场的建设与管理</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a:p>
            <a:pPr marL="342900" marR="0" lvl="0" indent="-342900" algn="just" defTabSz="1238250" rtl="0" eaLnBrk="1" fontAlgn="base" latinLnBrk="0" hangingPunct="1">
              <a:lnSpc>
                <a:spcPct val="150000"/>
              </a:lnSpc>
              <a:spcBef>
                <a:spcPts val="0"/>
              </a:spcBef>
              <a:spcAft>
                <a:spcPct val="0"/>
              </a:spcAft>
              <a:buClrTx/>
              <a:buSzPct val="100000"/>
              <a:buFont typeface="Wingdings" panose="05000000000000000000" pitchFamily="2" charset="2"/>
              <a:buChar char="Ø"/>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合理供应路内停车，减少对城市交通运行与慢行交通影响</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3" name="表格 2"/>
          <p:cNvGraphicFramePr>
            <a:graphicFrameLocks noGrp="1"/>
          </p:cNvGraphicFramePr>
          <p:nvPr/>
        </p:nvGraphicFramePr>
        <p:xfrm>
          <a:off x="8585053" y="1424344"/>
          <a:ext cx="6356350" cy="2015187"/>
        </p:xfrm>
        <a:graphic>
          <a:graphicData uri="http://schemas.openxmlformats.org/drawingml/2006/table">
            <a:tbl>
              <a:tblPr firstRow="1" bandRow="1">
                <a:tableStyleId>{93296810-A885-4BE3-A3E7-6D5BEEA58F35}</a:tableStyleId>
              </a:tblPr>
              <a:tblGrid>
                <a:gridCol w="1355349"/>
                <a:gridCol w="1187191"/>
                <a:gridCol w="1271270"/>
                <a:gridCol w="1271270"/>
                <a:gridCol w="1271270"/>
              </a:tblGrid>
              <a:tr h="671729">
                <a:tc>
                  <a:txBody>
                    <a:bodyPr/>
                    <a:lstStyle/>
                    <a:p>
                      <a:pPr algn="ct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小城市</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中等城市</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大城市</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特大城市</a:t>
                      </a:r>
                      <a:endParaRPr lang="zh-CN" altLang="en-US" sz="2000" dirty="0">
                        <a:latin typeface="微软雅黑" panose="020B0503020204020204" pitchFamily="34" charset="-122"/>
                        <a:ea typeface="微软雅黑" panose="020B0503020204020204" pitchFamily="34" charset="-122"/>
                      </a:endParaRPr>
                    </a:p>
                  </a:txBody>
                  <a:tcPr anchor="ctr"/>
                </a:tc>
              </a:tr>
              <a:tr h="671729">
                <a:tc>
                  <a:txBody>
                    <a:bodyPr/>
                    <a:lstStyle/>
                    <a:p>
                      <a:pPr algn="ctr"/>
                      <a:r>
                        <a:rPr lang="zh-CN" altLang="en-US" sz="2000" dirty="0">
                          <a:latin typeface="微软雅黑" panose="020B0503020204020204" pitchFamily="34" charset="-122"/>
                          <a:ea typeface="微软雅黑" panose="020B0503020204020204" pitchFamily="34" charset="-122"/>
                        </a:rPr>
                        <a:t>比例（</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15</a:t>
                      </a:r>
                      <a:endParaRPr lang="zh-CN" altLang="en-US" sz="20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147447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12</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tc>
                <a:tc>
                  <a:txBody>
                    <a:bodyPr/>
                    <a:lstStyle/>
                    <a:p>
                      <a:pPr marL="0" marR="0" lvl="0" indent="0" algn="ctr" defTabSz="147447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10</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tc>
                <a:tc>
                  <a:txBody>
                    <a:bodyPr/>
                    <a:lstStyle/>
                    <a:p>
                      <a:pPr marL="0" marR="0" lvl="0" indent="0" algn="ctr" defTabSz="147447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8</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nchor="ctr"/>
                </a:tc>
              </a:tr>
              <a:tr h="671729">
                <a:tc gridSpan="5">
                  <a:txBody>
                    <a:bodyPr/>
                    <a:lstStyle/>
                    <a:p>
                      <a:pPr algn="r"/>
                      <a:r>
                        <a:rPr lang="zh-CN" altLang="en-US" sz="1800" dirty="0">
                          <a:latin typeface="微软雅黑" panose="020B0503020204020204" pitchFamily="34" charset="-122"/>
                          <a:ea typeface="微软雅黑" panose="020B0503020204020204" pitchFamily="34" charset="-122"/>
                        </a:rPr>
                        <a:t>数据出处</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城市道路路内停车泊位设置规范</a:t>
                      </a:r>
                      <a:r>
                        <a:rPr lang="en-US" altLang="zh-CN" sz="1800" dirty="0">
                          <a:latin typeface="微软雅黑" panose="020B0503020204020204" pitchFamily="34" charset="-122"/>
                          <a:ea typeface="微软雅黑" panose="020B0503020204020204" pitchFamily="34" charset="-122"/>
                        </a:rPr>
                        <a:t>GAT850-2021》</a:t>
                      </a:r>
                      <a:endParaRPr lang="zh-CN" altLang="en-US" sz="1800" dirty="0">
                        <a:latin typeface="微软雅黑" panose="020B0503020204020204" pitchFamily="34" charset="-122"/>
                        <a:ea typeface="微软雅黑" panose="020B0503020204020204" pitchFamily="34" charset="-122"/>
                      </a:endParaRPr>
                    </a:p>
                  </a:txBody>
                  <a:tcPr anchor="ctr"/>
                </a:tc>
                <a:tc hMerge="1">
                  <a:tcPr anchor="ctr"/>
                </a:tc>
                <a:tc hMerge="1">
                  <a:tcPr anchor="ctr"/>
                </a:tc>
                <a:tc hMerge="1">
                  <a:tcPr anchor="ctr"/>
                </a:tc>
                <a:tc hMerge="1">
                  <a:tcPr anchor="ctr"/>
                </a:tc>
              </a:tr>
            </a:tbl>
          </a:graphicData>
        </a:graphic>
      </p:graphicFrame>
      <p:sp>
        <p:nvSpPr>
          <p:cNvPr id="4" name="文本框 3"/>
          <p:cNvSpPr txBox="1"/>
          <p:nvPr/>
        </p:nvSpPr>
        <p:spPr>
          <a:xfrm>
            <a:off x="12679245" y="1055012"/>
            <a:ext cx="2262158" cy="369332"/>
          </a:xfrm>
          <a:prstGeom prst="rect">
            <a:avLst/>
          </a:prstGeom>
          <a:solidFill>
            <a:schemeClr val="bg1">
              <a:lumMod val="85000"/>
            </a:schemeClr>
          </a:solidFill>
        </p:spPr>
        <p:txBody>
          <a:bodyPr wrap="none" rtlCol="0">
            <a:spAutoFit/>
          </a:bodyP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路内停车泊位设置率</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 name="组合 4"/>
          <p:cNvGrpSpPr/>
          <p:nvPr/>
        </p:nvGrpSpPr>
        <p:grpSpPr>
          <a:xfrm>
            <a:off x="578472" y="4192935"/>
            <a:ext cx="6279528" cy="6293796"/>
            <a:chOff x="578472" y="4192935"/>
            <a:chExt cx="6279528" cy="6293796"/>
          </a:xfrm>
        </p:grpSpPr>
        <p:pic>
          <p:nvPicPr>
            <p:cNvPr id="6" name="图片 5"/>
            <p:cNvPicPr>
              <a:picLocks noChangeAspect="1"/>
            </p:cNvPicPr>
            <p:nvPr/>
          </p:nvPicPr>
          <p:blipFill rotWithShape="1">
            <a:blip r:embed="rId3"/>
            <a:srcRect r="60623"/>
            <a:stretch>
              <a:fillRect/>
            </a:stretch>
          </p:blipFill>
          <p:spPr>
            <a:xfrm>
              <a:off x="578472" y="4192935"/>
              <a:ext cx="6279528" cy="6293796"/>
            </a:xfrm>
            <a:prstGeom prst="rect">
              <a:avLst/>
            </a:prstGeom>
          </p:spPr>
        </p:pic>
        <p:sp>
          <p:nvSpPr>
            <p:cNvPr id="7" name="矩形 42"/>
            <p:cNvSpPr>
              <a:spLocks noChangeArrowheads="1"/>
            </p:cNvSpPr>
            <p:nvPr/>
          </p:nvSpPr>
          <p:spPr bwMode="auto">
            <a:xfrm>
              <a:off x="1959238" y="4218544"/>
              <a:ext cx="1170513" cy="523220"/>
            </a:xfrm>
            <a:prstGeom prst="rect">
              <a:avLst/>
            </a:prstGeom>
            <a:solidFill>
              <a:schemeClr val="bg1"/>
            </a:solidFill>
            <a:ln>
              <a:noFill/>
            </a:ln>
          </p:spPr>
          <p:txBody>
            <a:bodyPr wrap="none">
              <a:spAutoFit/>
            </a:bodyP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cs typeface="Times New Roman" panose="02020603050405020304" pitchFamily="18" charset="0"/>
                </a:rPr>
                <a:t>3%-5%</a:t>
              </a:r>
              <a:endParaRPr kumimoji="0" lang="zh-CN" altLang="en-US" sz="2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Times New Roman" panose="02020603050405020304" pitchFamily="18" charset="0"/>
              </a:endParaRPr>
            </a:p>
          </p:txBody>
        </p:sp>
        <p:sp>
          <p:nvSpPr>
            <p:cNvPr id="8" name="矩形 42"/>
            <p:cNvSpPr>
              <a:spLocks noChangeArrowheads="1"/>
            </p:cNvSpPr>
            <p:nvPr/>
          </p:nvSpPr>
          <p:spPr bwMode="auto">
            <a:xfrm>
              <a:off x="578472" y="4886765"/>
              <a:ext cx="1380766" cy="523220"/>
            </a:xfrm>
            <a:prstGeom prst="rect">
              <a:avLst/>
            </a:prstGeom>
            <a:solidFill>
              <a:schemeClr val="bg1"/>
            </a:solidFill>
            <a:ln>
              <a:noFill/>
            </a:ln>
          </p:spPr>
          <p:txBody>
            <a:bodyPr wrap="square">
              <a:spAutoFit/>
            </a:bodyP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cs typeface="Times New Roman" panose="02020603050405020304" pitchFamily="18" charset="0"/>
                </a:rPr>
                <a:t>7%-10%</a:t>
              </a:r>
              <a:endParaRPr kumimoji="0" lang="zh-CN" altLang="en-US" sz="2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Times New Roman" panose="02020603050405020304" pitchFamily="18" charset="0"/>
              </a:endParaRPr>
            </a:p>
          </p:txBody>
        </p:sp>
        <p:sp>
          <p:nvSpPr>
            <p:cNvPr id="9" name="矩形 42"/>
            <p:cNvSpPr>
              <a:spLocks noChangeArrowheads="1"/>
            </p:cNvSpPr>
            <p:nvPr/>
          </p:nvSpPr>
          <p:spPr bwMode="auto">
            <a:xfrm>
              <a:off x="4662119" y="8153823"/>
              <a:ext cx="1558440" cy="523220"/>
            </a:xfrm>
            <a:prstGeom prst="rect">
              <a:avLst/>
            </a:prstGeom>
            <a:solidFill>
              <a:schemeClr val="bg1"/>
            </a:solidFill>
            <a:ln>
              <a:noFill/>
            </a:ln>
          </p:spPr>
          <p:txBody>
            <a:bodyPr wrap="none">
              <a:spAutoFit/>
            </a:bodyP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en-US" altLang="zh-CN" sz="2800" b="0" i="0" u="none" strike="noStrike" kern="1200" cap="none" spc="0" normalizeH="0" baseline="0" noProof="0" dirty="0">
                  <a:ln>
                    <a:noFill/>
                  </a:ln>
                  <a:solidFill>
                    <a:prstClr val="black"/>
                  </a:solidFill>
                  <a:effectLst/>
                  <a:uLnTx/>
                  <a:uFillTx/>
                  <a:latin typeface="Impact" panose="020B0806030902050204" pitchFamily="34" charset="0"/>
                  <a:ea typeface="微软雅黑" panose="020B0503020204020204" pitchFamily="34" charset="-122"/>
                  <a:cs typeface="Times New Roman" panose="02020603050405020304" pitchFamily="18" charset="0"/>
                </a:rPr>
                <a:t>85%-90%</a:t>
              </a:r>
              <a:endParaRPr kumimoji="0" lang="zh-CN" altLang="en-US" sz="28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Times New Roman" panose="02020603050405020304" pitchFamily="18" charset="0"/>
              </a:endParaRPr>
            </a:p>
          </p:txBody>
        </p:sp>
      </p:grpSp>
      <p:grpSp>
        <p:nvGrpSpPr>
          <p:cNvPr id="11" name="组合 10"/>
          <p:cNvGrpSpPr/>
          <p:nvPr/>
        </p:nvGrpSpPr>
        <p:grpSpPr>
          <a:xfrm>
            <a:off x="6592818" y="3801719"/>
            <a:ext cx="3973582" cy="2686167"/>
            <a:chOff x="6592818" y="3801719"/>
            <a:chExt cx="3973582" cy="2686167"/>
          </a:xfrm>
        </p:grpSpPr>
        <p:pic>
          <p:nvPicPr>
            <p:cNvPr id="12" name="图片 11"/>
            <p:cNvPicPr>
              <a:picLocks noChangeAspect="1"/>
            </p:cNvPicPr>
            <p:nvPr/>
          </p:nvPicPr>
          <p:blipFill rotWithShape="1">
            <a:blip r:embed="rId4" cstate="print"/>
            <a:srcRect b="5642"/>
            <a:stretch>
              <a:fillRect/>
            </a:stretch>
          </p:blipFill>
          <p:spPr>
            <a:xfrm>
              <a:off x="6592818" y="3808864"/>
              <a:ext cx="3973582" cy="2679022"/>
            </a:xfrm>
            <a:prstGeom prst="rect">
              <a:avLst/>
            </a:prstGeom>
          </p:spPr>
        </p:pic>
        <p:sp>
          <p:nvSpPr>
            <p:cNvPr id="13" name="文本框 12"/>
            <p:cNvSpPr txBox="1"/>
            <p:nvPr/>
          </p:nvSpPr>
          <p:spPr>
            <a:xfrm>
              <a:off x="6592818" y="3801719"/>
              <a:ext cx="3530638" cy="369332"/>
            </a:xfrm>
            <a:prstGeom prst="rect">
              <a:avLst/>
            </a:prstGeom>
            <a:solidFill>
              <a:schemeClr val="bg1">
                <a:lumMod val="85000"/>
              </a:schemeClr>
            </a:solidFill>
          </p:spPr>
          <p:txBody>
            <a:bodyPr wrap="square" rtlCol="0">
              <a:spAutoFit/>
            </a:bodyP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建筑物配建停车位</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4" name="文本框 13"/>
          <p:cNvSpPr txBox="1"/>
          <p:nvPr/>
        </p:nvSpPr>
        <p:spPr>
          <a:xfrm>
            <a:off x="10811988" y="3801719"/>
            <a:ext cx="1800493" cy="369332"/>
          </a:xfrm>
          <a:prstGeom prst="rect">
            <a:avLst/>
          </a:prstGeom>
          <a:solidFill>
            <a:schemeClr val="bg1">
              <a:lumMod val="85000"/>
            </a:schemeClr>
          </a:solidFill>
        </p:spPr>
        <p:txBody>
          <a:bodyPr wrap="none" rtlCol="0">
            <a:spAutoFit/>
          </a:bodyP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路外公共停车场</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a:xfrm>
            <a:off x="6555545" y="6767872"/>
            <a:ext cx="2492990" cy="369332"/>
          </a:xfrm>
          <a:prstGeom prst="rect">
            <a:avLst/>
          </a:prstGeom>
          <a:solidFill>
            <a:schemeClr val="bg1">
              <a:lumMod val="85000"/>
            </a:schemeClr>
          </a:solidFill>
        </p:spPr>
        <p:txBody>
          <a:bodyPr wrap="none" rtlCol="0">
            <a:spAutoFit/>
          </a:bodyP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文昌中路路内停车泊位</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发展对策</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9" name="文本框 18"/>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2.1</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20" name="TextBox 16"/>
          <p:cNvSpPr txBox="1">
            <a:spLocks noChangeArrowheads="1"/>
          </p:cNvSpPr>
          <p:nvPr/>
        </p:nvSpPr>
        <p:spPr bwMode="auto">
          <a:xfrm>
            <a:off x="627229" y="1073469"/>
            <a:ext cx="7733000"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停车泊位结构优化</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21" name="图片 20"/>
          <p:cNvPicPr>
            <a:picLocks noChangeAspect="1"/>
          </p:cNvPicPr>
          <p:nvPr/>
        </p:nvPicPr>
        <p:blipFill>
          <a:blip r:embed="rId5"/>
          <a:stretch>
            <a:fillRect/>
          </a:stretch>
        </p:blipFill>
        <p:spPr>
          <a:xfrm>
            <a:off x="10748420" y="6767873"/>
            <a:ext cx="4192984" cy="364522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统筹空间利用，促进多种交通方式协调发展</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181" name="组合 180"/>
          <p:cNvGrpSpPr/>
          <p:nvPr/>
        </p:nvGrpSpPr>
        <p:grpSpPr>
          <a:xfrm>
            <a:off x="5557129" y="5871337"/>
            <a:ext cx="4657325" cy="4544874"/>
            <a:chOff x="384396" y="5178607"/>
            <a:chExt cx="5392286" cy="5262090"/>
          </a:xfrm>
        </p:grpSpPr>
        <p:grpSp>
          <p:nvGrpSpPr>
            <p:cNvPr id="122" name="组合 121"/>
            <p:cNvGrpSpPr/>
            <p:nvPr/>
          </p:nvGrpSpPr>
          <p:grpSpPr>
            <a:xfrm>
              <a:off x="564945" y="5178607"/>
              <a:ext cx="5211737" cy="5262090"/>
              <a:chOff x="564946" y="6827723"/>
              <a:chExt cx="3578400" cy="3612973"/>
            </a:xfrm>
          </p:grpSpPr>
          <p:sp>
            <p:nvSpPr>
              <p:cNvPr id="5" name="矩形 4"/>
              <p:cNvSpPr/>
              <p:nvPr/>
            </p:nvSpPr>
            <p:spPr>
              <a:xfrm>
                <a:off x="3773604" y="6836459"/>
                <a:ext cx="369742" cy="36000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矩形 5"/>
              <p:cNvSpPr/>
              <p:nvPr/>
            </p:nvSpPr>
            <p:spPr>
              <a:xfrm>
                <a:off x="3062125" y="6836459"/>
                <a:ext cx="691273" cy="3600000"/>
              </a:xfrm>
              <a:prstGeom prst="rect">
                <a:avLst/>
              </a:prstGeom>
              <a:pattFill prst="diagBrick">
                <a:fgClr>
                  <a:schemeClr val="bg2">
                    <a:lumMod val="50000"/>
                  </a:schemeClr>
                </a:fgClr>
                <a:bgClr>
                  <a:schemeClr val="bg1">
                    <a:lumMod val="8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矩形 6"/>
              <p:cNvSpPr/>
              <p:nvPr/>
            </p:nvSpPr>
            <p:spPr>
              <a:xfrm>
                <a:off x="564946" y="6836459"/>
                <a:ext cx="1209728" cy="3600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8" name="直接连接符 7"/>
              <p:cNvCxnSpPr>
                <a:stCxn id="7" idx="0"/>
                <a:endCxn id="7" idx="2"/>
              </p:cNvCxnSpPr>
              <p:nvPr/>
            </p:nvCxnSpPr>
            <p:spPr>
              <a:xfrm>
                <a:off x="1169810" y="6836459"/>
                <a:ext cx="0" cy="360000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680951" y="6836459"/>
                <a:ext cx="0" cy="3600000"/>
              </a:xfrm>
              <a:prstGeom prst="line">
                <a:avLst/>
              </a:prstGeom>
              <a:ln w="508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804098" y="6836459"/>
                <a:ext cx="864092" cy="3600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矩形 10"/>
              <p:cNvSpPr/>
              <p:nvPr/>
            </p:nvSpPr>
            <p:spPr>
              <a:xfrm>
                <a:off x="2693713" y="6836459"/>
                <a:ext cx="345637" cy="3600000"/>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54" name="组合 53"/>
              <p:cNvGrpSpPr/>
              <p:nvPr/>
            </p:nvGrpSpPr>
            <p:grpSpPr>
              <a:xfrm>
                <a:off x="1969117" y="8288881"/>
                <a:ext cx="96530" cy="308982"/>
                <a:chOff x="8058150" y="1030772"/>
                <a:chExt cx="120650" cy="308982"/>
              </a:xfrm>
            </p:grpSpPr>
            <p:cxnSp>
              <p:nvCxnSpPr>
                <p:cNvPr id="55" name="直接连接符 54"/>
                <p:cNvCxnSpPr/>
                <p:nvPr/>
              </p:nvCxnSpPr>
              <p:spPr>
                <a:xfrm>
                  <a:off x="8058150" y="1093334"/>
                  <a:ext cx="12065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8115300" y="1030772"/>
                  <a:ext cx="0" cy="308982"/>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8178800" y="1093334"/>
                  <a:ext cx="0" cy="6871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8058150" y="1093334"/>
                  <a:ext cx="0" cy="6871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8079950" y="1202261"/>
                  <a:ext cx="70700" cy="13749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66" name="组合 65"/>
              <p:cNvGrpSpPr/>
              <p:nvPr/>
            </p:nvGrpSpPr>
            <p:grpSpPr>
              <a:xfrm>
                <a:off x="2074225" y="9323842"/>
                <a:ext cx="127180" cy="407088"/>
                <a:chOff x="8058150" y="1030772"/>
                <a:chExt cx="120650" cy="308982"/>
              </a:xfrm>
              <a:solidFill>
                <a:schemeClr val="accent1"/>
              </a:solidFill>
            </p:grpSpPr>
            <p:cxnSp>
              <p:nvCxnSpPr>
                <p:cNvPr id="67" name="直接连接符 66"/>
                <p:cNvCxnSpPr/>
                <p:nvPr/>
              </p:nvCxnSpPr>
              <p:spPr>
                <a:xfrm>
                  <a:off x="8058150" y="1093334"/>
                  <a:ext cx="120650" cy="0"/>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8115300" y="1030772"/>
                  <a:ext cx="0" cy="308982"/>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8178800" y="1093334"/>
                  <a:ext cx="0" cy="68716"/>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8058150" y="1093334"/>
                  <a:ext cx="0" cy="68716"/>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8079950" y="1202261"/>
                  <a:ext cx="70700" cy="13749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78" name="矩形 77"/>
              <p:cNvSpPr/>
              <p:nvPr/>
            </p:nvSpPr>
            <p:spPr>
              <a:xfrm>
                <a:off x="2757068" y="7077233"/>
                <a:ext cx="183828" cy="1838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9" name="椭圆 78"/>
              <p:cNvSpPr/>
              <p:nvPr/>
            </p:nvSpPr>
            <p:spPr>
              <a:xfrm>
                <a:off x="2814725" y="7125765"/>
                <a:ext cx="75720" cy="757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0" name="云形 79"/>
              <p:cNvSpPr/>
              <p:nvPr/>
            </p:nvSpPr>
            <p:spPr>
              <a:xfrm>
                <a:off x="2624109" y="6950138"/>
                <a:ext cx="438016" cy="438016"/>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1" name="矩形 80"/>
              <p:cNvSpPr/>
              <p:nvPr/>
            </p:nvSpPr>
            <p:spPr>
              <a:xfrm>
                <a:off x="2757068" y="8094747"/>
                <a:ext cx="183828" cy="1838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2" name="椭圆 81"/>
              <p:cNvSpPr/>
              <p:nvPr/>
            </p:nvSpPr>
            <p:spPr>
              <a:xfrm>
                <a:off x="2814725" y="8143279"/>
                <a:ext cx="75720" cy="757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3" name="云形 82"/>
              <p:cNvSpPr/>
              <p:nvPr/>
            </p:nvSpPr>
            <p:spPr>
              <a:xfrm>
                <a:off x="2624109" y="7967652"/>
                <a:ext cx="438016" cy="438016"/>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4" name="矩形 83"/>
              <p:cNvSpPr/>
              <p:nvPr/>
            </p:nvSpPr>
            <p:spPr>
              <a:xfrm>
                <a:off x="2757068" y="9112261"/>
                <a:ext cx="183828" cy="1838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5" name="椭圆 84"/>
              <p:cNvSpPr/>
              <p:nvPr/>
            </p:nvSpPr>
            <p:spPr>
              <a:xfrm>
                <a:off x="2814725" y="9160793"/>
                <a:ext cx="75720" cy="757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6" name="云形 85"/>
              <p:cNvSpPr/>
              <p:nvPr/>
            </p:nvSpPr>
            <p:spPr>
              <a:xfrm>
                <a:off x="2624109" y="8985166"/>
                <a:ext cx="438016" cy="438016"/>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7" name="矩形 86"/>
              <p:cNvSpPr/>
              <p:nvPr/>
            </p:nvSpPr>
            <p:spPr>
              <a:xfrm>
                <a:off x="2757068" y="10129775"/>
                <a:ext cx="183828" cy="1838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8" name="椭圆 87"/>
              <p:cNvSpPr/>
              <p:nvPr/>
            </p:nvSpPr>
            <p:spPr>
              <a:xfrm>
                <a:off x="2814725" y="10178307"/>
                <a:ext cx="75720" cy="7572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9" name="云形 88"/>
              <p:cNvSpPr/>
              <p:nvPr/>
            </p:nvSpPr>
            <p:spPr>
              <a:xfrm>
                <a:off x="2624109" y="10002680"/>
                <a:ext cx="438016" cy="438016"/>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0" name="矩形 89"/>
              <p:cNvSpPr/>
              <p:nvPr/>
            </p:nvSpPr>
            <p:spPr>
              <a:xfrm>
                <a:off x="3825036" y="7068317"/>
                <a:ext cx="248662" cy="87153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1" name="矩形 90"/>
              <p:cNvSpPr/>
              <p:nvPr/>
            </p:nvSpPr>
            <p:spPr>
              <a:xfrm>
                <a:off x="3825036" y="8265588"/>
                <a:ext cx="248662" cy="871533"/>
              </a:xfrm>
              <a:prstGeom prst="rect">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矩形 91"/>
              <p:cNvSpPr/>
              <p:nvPr/>
            </p:nvSpPr>
            <p:spPr>
              <a:xfrm>
                <a:off x="3825036" y="9435562"/>
                <a:ext cx="248662" cy="871533"/>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99" name="组合 98"/>
              <p:cNvGrpSpPr/>
              <p:nvPr/>
            </p:nvGrpSpPr>
            <p:grpSpPr>
              <a:xfrm>
                <a:off x="1974093" y="7351028"/>
                <a:ext cx="127180" cy="407088"/>
                <a:chOff x="8058150" y="1030772"/>
                <a:chExt cx="120650" cy="308982"/>
              </a:xfrm>
              <a:solidFill>
                <a:schemeClr val="accent1"/>
              </a:solidFill>
            </p:grpSpPr>
            <p:cxnSp>
              <p:nvCxnSpPr>
                <p:cNvPr id="100" name="直接连接符 99"/>
                <p:cNvCxnSpPr/>
                <p:nvPr/>
              </p:nvCxnSpPr>
              <p:spPr>
                <a:xfrm>
                  <a:off x="8058150" y="1093334"/>
                  <a:ext cx="120650" cy="0"/>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8115300" y="1030772"/>
                  <a:ext cx="0" cy="308982"/>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8178800" y="1093334"/>
                  <a:ext cx="0" cy="68716"/>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8058150" y="1093334"/>
                  <a:ext cx="0" cy="68716"/>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4" name="矩形 103"/>
                <p:cNvSpPr/>
                <p:nvPr/>
              </p:nvSpPr>
              <p:spPr>
                <a:xfrm>
                  <a:off x="8079950" y="1202261"/>
                  <a:ext cx="70700" cy="13749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07" name="矩形 106"/>
              <p:cNvSpPr/>
              <p:nvPr/>
            </p:nvSpPr>
            <p:spPr>
              <a:xfrm>
                <a:off x="1670020" y="6827723"/>
                <a:ext cx="190501" cy="36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12" name="组合 111"/>
              <p:cNvGrpSpPr/>
              <p:nvPr/>
            </p:nvGrpSpPr>
            <p:grpSpPr>
              <a:xfrm rot="5400000">
                <a:off x="2063746" y="7264666"/>
                <a:ext cx="749803" cy="791208"/>
                <a:chOff x="4817955" y="7201485"/>
                <a:chExt cx="925129" cy="976216"/>
              </a:xfrm>
            </p:grpSpPr>
            <p:pic>
              <p:nvPicPr>
                <p:cNvPr id="108" name="图片 107"/>
                <p:cNvPicPr>
                  <a:picLocks noChangeAspect="1"/>
                </p:cNvPicPr>
                <p:nvPr/>
              </p:nvPicPr>
              <p:blipFill>
                <a:blip r:embed="rId1">
                  <a:duotone>
                    <a:schemeClr val="accent2">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111" name="矩形 110"/>
                <p:cNvSpPr/>
                <p:nvPr/>
              </p:nvSpPr>
              <p:spPr>
                <a:xfrm>
                  <a:off x="4817955" y="7435850"/>
                  <a:ext cx="925129" cy="504000"/>
                </a:xfrm>
                <a:prstGeom prst="rect">
                  <a:avLst/>
                </a:prstGeom>
                <a:noFill/>
                <a:ln w="254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3" name="组合 112"/>
              <p:cNvGrpSpPr/>
              <p:nvPr/>
            </p:nvGrpSpPr>
            <p:grpSpPr>
              <a:xfrm rot="5400000">
                <a:off x="2063746" y="8018800"/>
                <a:ext cx="749803" cy="791208"/>
                <a:chOff x="4817955" y="7201485"/>
                <a:chExt cx="925129" cy="976216"/>
              </a:xfrm>
            </p:grpSpPr>
            <p:pic>
              <p:nvPicPr>
                <p:cNvPr id="114" name="图片 113"/>
                <p:cNvPicPr>
                  <a:picLocks noChangeAspect="1"/>
                </p:cNvPicPr>
                <p:nvPr/>
              </p:nvPicPr>
              <p:blipFill>
                <a:blip r:embed="rId1">
                  <a:duotone>
                    <a:schemeClr val="accent4">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115" name="矩形 114"/>
                <p:cNvSpPr/>
                <p:nvPr/>
              </p:nvSpPr>
              <p:spPr>
                <a:xfrm>
                  <a:off x="4817955" y="7435850"/>
                  <a:ext cx="925129" cy="504000"/>
                </a:xfrm>
                <a:prstGeom prst="rect">
                  <a:avLst/>
                </a:prstGeom>
                <a:noFill/>
                <a:ln w="254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8" name="矩形 117"/>
              <p:cNvSpPr/>
              <p:nvPr/>
            </p:nvSpPr>
            <p:spPr>
              <a:xfrm rot="5400000">
                <a:off x="2065159" y="8957689"/>
                <a:ext cx="749803" cy="408484"/>
              </a:xfrm>
              <a:prstGeom prst="rect">
                <a:avLst/>
              </a:prstGeom>
              <a:noFill/>
              <a:ln w="254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9" name="组合 118"/>
              <p:cNvGrpSpPr/>
              <p:nvPr/>
            </p:nvGrpSpPr>
            <p:grpSpPr>
              <a:xfrm rot="5400000">
                <a:off x="2063746" y="9652648"/>
                <a:ext cx="749803" cy="791208"/>
                <a:chOff x="4817955" y="7201485"/>
                <a:chExt cx="925129" cy="976216"/>
              </a:xfrm>
            </p:grpSpPr>
            <p:pic>
              <p:nvPicPr>
                <p:cNvPr id="120" name="图片 119"/>
                <p:cNvPicPr>
                  <a:picLocks noChangeAspect="1"/>
                </p:cNvPicPr>
                <p:nvPr/>
              </p:nvPicPr>
              <p:blipFill>
                <a:blip r:embed="rId1">
                  <a:duotone>
                    <a:schemeClr val="accent6">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121" name="矩形 120"/>
                <p:cNvSpPr/>
                <p:nvPr/>
              </p:nvSpPr>
              <p:spPr>
                <a:xfrm>
                  <a:off x="4817955" y="7435850"/>
                  <a:ext cx="925129" cy="504000"/>
                </a:xfrm>
                <a:prstGeom prst="rect">
                  <a:avLst/>
                </a:prstGeom>
                <a:noFill/>
                <a:ln w="254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23" name="图片 122"/>
            <p:cNvPicPr>
              <a:picLocks noChangeAspect="1"/>
            </p:cNvPicPr>
            <p:nvPr/>
          </p:nvPicPr>
          <p:blipFill>
            <a:blip r:embed="rId1">
              <a:duotone>
                <a:schemeClr val="bg2">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a:off x="1253515" y="5744145"/>
              <a:ext cx="1166492" cy="1104229"/>
            </a:xfrm>
            <a:prstGeom prst="rect">
              <a:avLst/>
            </a:prstGeom>
          </p:spPr>
        </p:pic>
        <p:pic>
          <p:nvPicPr>
            <p:cNvPr id="178" name="图片 177"/>
            <p:cNvPicPr>
              <a:picLocks noChangeAspect="1"/>
            </p:cNvPicPr>
            <p:nvPr/>
          </p:nvPicPr>
          <p:blipFill>
            <a:blip r:embed="rId1">
              <a:duotone>
                <a:schemeClr val="bg2">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a:off x="384396" y="6937186"/>
              <a:ext cx="1166492" cy="1104229"/>
            </a:xfrm>
            <a:prstGeom prst="rect">
              <a:avLst/>
            </a:prstGeom>
          </p:spPr>
        </p:pic>
        <p:pic>
          <p:nvPicPr>
            <p:cNvPr id="179" name="图片 178"/>
            <p:cNvPicPr>
              <a:picLocks noChangeAspect="1"/>
            </p:cNvPicPr>
            <p:nvPr/>
          </p:nvPicPr>
          <p:blipFill>
            <a:blip r:embed="rId1">
              <a:duotone>
                <a:schemeClr val="bg2">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a:off x="1255804" y="8300363"/>
              <a:ext cx="1166492" cy="1104229"/>
            </a:xfrm>
            <a:prstGeom prst="rect">
              <a:avLst/>
            </a:prstGeom>
          </p:spPr>
        </p:pic>
      </p:grpSp>
      <p:sp>
        <p:nvSpPr>
          <p:cNvPr id="337" name="Text Box 7"/>
          <p:cNvSpPr txBox="1">
            <a:spLocks noChangeArrowheads="1"/>
          </p:cNvSpPr>
          <p:nvPr/>
        </p:nvSpPr>
        <p:spPr bwMode="auto">
          <a:xfrm>
            <a:off x="611188" y="1932604"/>
            <a:ext cx="14187939" cy="365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indent="0">
              <a:spcBef>
                <a:spcPts val="0"/>
              </a:spcBef>
              <a:spcAft>
                <a:spcPts val="1200"/>
              </a:spcAft>
              <a:buNone/>
            </a:pPr>
            <a:r>
              <a:rPr lang="zh-CN" altLang="en-US" sz="2400" dirty="0"/>
              <a:t>路外停车场：</a:t>
            </a:r>
            <a:r>
              <a:rPr lang="zh-CN" altLang="en-US" sz="2400" b="0" dirty="0"/>
              <a:t>统筹城市绿地、广场及闲置用地等地块，复合开发，充分挖潜，适度增加路外停车场，弥补老旧城区泊位历史欠账</a:t>
            </a:r>
            <a:endParaRPr lang="en-US" altLang="zh-CN" sz="2400" b="0" dirty="0"/>
          </a:p>
          <a:p>
            <a:pPr marL="0" indent="0">
              <a:spcBef>
                <a:spcPts val="0"/>
              </a:spcBef>
              <a:spcAft>
                <a:spcPts val="1200"/>
              </a:spcAft>
              <a:buNone/>
            </a:pPr>
            <a:r>
              <a:rPr lang="zh-CN" altLang="en-US" sz="2400" dirty="0"/>
              <a:t>路内停车泊位：</a:t>
            </a:r>
            <a:r>
              <a:rPr lang="zh-CN" altLang="en-US" sz="2400" b="0" dirty="0"/>
              <a:t>统筹道路空间，结合道路宽度、运行状态与非机动车通行要求，合理设置路内停车泊位，促进路内停车与非机动车通行的协调发展</a:t>
            </a:r>
            <a:endParaRPr lang="en-US" altLang="zh-CN" sz="2400" b="0" dirty="0"/>
          </a:p>
          <a:p>
            <a:pPr marL="0" indent="0">
              <a:spcBef>
                <a:spcPts val="0"/>
              </a:spcBef>
              <a:spcAft>
                <a:spcPts val="1200"/>
              </a:spcAft>
              <a:buNone/>
            </a:pPr>
            <a:r>
              <a:rPr lang="zh-CN" altLang="en-US" sz="2400" dirty="0"/>
              <a:t>人行道板停车：</a:t>
            </a:r>
            <a:r>
              <a:rPr lang="zh-CN" altLang="en-US" sz="2400" b="0" dirty="0"/>
              <a:t>结合人行道与建筑退让与建筑前区，合理布局人行道板停车泊位，引导人行道板停车与步行交通的协调发展</a:t>
            </a:r>
            <a:endParaRPr lang="en-US" altLang="zh-CN" sz="2400" b="0" dirty="0"/>
          </a:p>
        </p:txBody>
      </p:sp>
      <p:grpSp>
        <p:nvGrpSpPr>
          <p:cNvPr id="467" name="组合 466"/>
          <p:cNvGrpSpPr/>
          <p:nvPr/>
        </p:nvGrpSpPr>
        <p:grpSpPr>
          <a:xfrm>
            <a:off x="577435" y="5895666"/>
            <a:ext cx="4860777" cy="4528555"/>
            <a:chOff x="577435" y="5895666"/>
            <a:chExt cx="4860777" cy="4528555"/>
          </a:xfrm>
        </p:grpSpPr>
        <p:sp>
          <p:nvSpPr>
            <p:cNvPr id="338" name="矩形 337"/>
            <p:cNvSpPr/>
            <p:nvPr/>
          </p:nvSpPr>
          <p:spPr>
            <a:xfrm>
              <a:off x="577435" y="5895666"/>
              <a:ext cx="4860777" cy="452855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39" name="矩形 338"/>
            <p:cNvSpPr/>
            <p:nvPr/>
          </p:nvSpPr>
          <p:spPr>
            <a:xfrm rot="16200000">
              <a:off x="2520142" y="8031642"/>
              <a:ext cx="1217322" cy="356783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0" name="矩形 339"/>
            <p:cNvSpPr/>
            <p:nvPr/>
          </p:nvSpPr>
          <p:spPr>
            <a:xfrm>
              <a:off x="1344883" y="6849857"/>
              <a:ext cx="995286" cy="2323431"/>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49" name="组合 348"/>
            <p:cNvGrpSpPr/>
            <p:nvPr/>
          </p:nvGrpSpPr>
          <p:grpSpPr>
            <a:xfrm>
              <a:off x="2676039" y="6851170"/>
              <a:ext cx="2236679" cy="2323430"/>
              <a:chOff x="2690934" y="6851170"/>
              <a:chExt cx="2236679" cy="2323430"/>
            </a:xfrm>
          </p:grpSpPr>
          <p:sp>
            <p:nvSpPr>
              <p:cNvPr id="341" name="矩形 340"/>
              <p:cNvSpPr/>
              <p:nvPr/>
            </p:nvSpPr>
            <p:spPr>
              <a:xfrm>
                <a:off x="2694865" y="6851170"/>
                <a:ext cx="2232748" cy="232343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48" name="组合 347"/>
              <p:cNvGrpSpPr/>
              <p:nvPr/>
            </p:nvGrpSpPr>
            <p:grpSpPr>
              <a:xfrm>
                <a:off x="2690934" y="8745128"/>
                <a:ext cx="715917" cy="266156"/>
                <a:chOff x="2665296" y="8745128"/>
                <a:chExt cx="715917" cy="266156"/>
              </a:xfrm>
            </p:grpSpPr>
            <p:sp>
              <p:nvSpPr>
                <p:cNvPr id="343" name="矩形 342"/>
                <p:cNvSpPr/>
                <p:nvPr/>
              </p:nvSpPr>
              <p:spPr>
                <a:xfrm rot="16200000">
                  <a:off x="2890177" y="8520247"/>
                  <a:ext cx="266156" cy="715917"/>
                </a:xfrm>
                <a:prstGeom prst="rect">
                  <a:avLst/>
                </a:prstGeom>
                <a:solidFill>
                  <a:schemeClr val="tx1">
                    <a:lumMod val="50000"/>
                    <a:lumOff val="50000"/>
                  </a:schemeClr>
                </a:solidFill>
                <a:ln w="254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箭头: 右 344"/>
                <p:cNvSpPr/>
                <p:nvPr/>
              </p:nvSpPr>
              <p:spPr>
                <a:xfrm>
                  <a:off x="2678173" y="8814417"/>
                  <a:ext cx="339954" cy="127575"/>
                </a:xfrm>
                <a:prstGeom prst="rightArrow">
                  <a:avLst>
                    <a:gd name="adj1" fmla="val 36969"/>
                    <a:gd name="adj2" fmla="val 126528"/>
                  </a:avLst>
                </a:prstGeom>
                <a:solidFill>
                  <a:schemeClr val="bg1"/>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47" name="组合 346"/>
            <p:cNvGrpSpPr/>
            <p:nvPr/>
          </p:nvGrpSpPr>
          <p:grpSpPr>
            <a:xfrm>
              <a:off x="3936867" y="6849856"/>
              <a:ext cx="266156" cy="607214"/>
              <a:chOff x="3951762" y="6849856"/>
              <a:chExt cx="266156" cy="607214"/>
            </a:xfrm>
          </p:grpSpPr>
          <p:sp>
            <p:nvSpPr>
              <p:cNvPr id="344" name="矩形 343"/>
              <p:cNvSpPr/>
              <p:nvPr/>
            </p:nvSpPr>
            <p:spPr>
              <a:xfrm>
                <a:off x="3951762" y="6849856"/>
                <a:ext cx="266156" cy="607213"/>
              </a:xfrm>
              <a:prstGeom prst="rect">
                <a:avLst/>
              </a:prstGeom>
              <a:solidFill>
                <a:schemeClr val="tx1">
                  <a:lumMod val="50000"/>
                  <a:lumOff val="50000"/>
                </a:schemeClr>
              </a:solidFill>
              <a:ln w="254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6" name="箭头: 右 345"/>
              <p:cNvSpPr/>
              <p:nvPr/>
            </p:nvSpPr>
            <p:spPr>
              <a:xfrm rot="16200000">
                <a:off x="3912335" y="7223305"/>
                <a:ext cx="339954" cy="127575"/>
              </a:xfrm>
              <a:prstGeom prst="rightArrow">
                <a:avLst>
                  <a:gd name="adj1" fmla="val 36969"/>
                  <a:gd name="adj2" fmla="val 126528"/>
                </a:avLst>
              </a:prstGeom>
              <a:solidFill>
                <a:schemeClr val="bg1"/>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1" name="组合 410"/>
            <p:cNvGrpSpPr/>
            <p:nvPr/>
          </p:nvGrpSpPr>
          <p:grpSpPr>
            <a:xfrm flipV="1">
              <a:off x="1369913" y="6541411"/>
              <a:ext cx="333616" cy="333616"/>
              <a:chOff x="10745701" y="1847212"/>
              <a:chExt cx="550994" cy="550994"/>
            </a:xfrm>
          </p:grpSpPr>
          <p:sp>
            <p:nvSpPr>
              <p:cNvPr id="412" name="矩形 411"/>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3" name="椭圆 412"/>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4" name="云形 413"/>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15" name="组合 414"/>
            <p:cNvGrpSpPr/>
            <p:nvPr/>
          </p:nvGrpSpPr>
          <p:grpSpPr>
            <a:xfrm flipV="1">
              <a:off x="1966632" y="6511044"/>
              <a:ext cx="333616" cy="333616"/>
              <a:chOff x="10745701" y="1847212"/>
              <a:chExt cx="550994" cy="550994"/>
            </a:xfrm>
          </p:grpSpPr>
          <p:sp>
            <p:nvSpPr>
              <p:cNvPr id="416" name="矩形 415"/>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7" name="椭圆 416"/>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18" name="云形 417"/>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19" name="组合 418"/>
            <p:cNvGrpSpPr/>
            <p:nvPr/>
          </p:nvGrpSpPr>
          <p:grpSpPr>
            <a:xfrm flipV="1">
              <a:off x="2786478" y="6541411"/>
              <a:ext cx="333616" cy="333616"/>
              <a:chOff x="10745701" y="1847212"/>
              <a:chExt cx="550994" cy="550994"/>
            </a:xfrm>
          </p:grpSpPr>
          <p:sp>
            <p:nvSpPr>
              <p:cNvPr id="420" name="矩形 419"/>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1" name="椭圆 420"/>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2" name="云形 421"/>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23" name="组合 422"/>
            <p:cNvGrpSpPr/>
            <p:nvPr/>
          </p:nvGrpSpPr>
          <p:grpSpPr>
            <a:xfrm flipV="1">
              <a:off x="3353482" y="6541411"/>
              <a:ext cx="333616" cy="333616"/>
              <a:chOff x="10745701" y="1847212"/>
              <a:chExt cx="550994" cy="550994"/>
            </a:xfrm>
          </p:grpSpPr>
          <p:sp>
            <p:nvSpPr>
              <p:cNvPr id="424" name="矩形 423"/>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5" name="椭圆 424"/>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6" name="云形 425"/>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27" name="组合 426"/>
            <p:cNvGrpSpPr/>
            <p:nvPr/>
          </p:nvGrpSpPr>
          <p:grpSpPr>
            <a:xfrm flipV="1">
              <a:off x="4362282" y="6541411"/>
              <a:ext cx="333616" cy="333616"/>
              <a:chOff x="10745701" y="1847212"/>
              <a:chExt cx="550994" cy="550994"/>
            </a:xfrm>
          </p:grpSpPr>
          <p:sp>
            <p:nvSpPr>
              <p:cNvPr id="428" name="矩形 427"/>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9" name="椭圆 428"/>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0" name="云形 429"/>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31" name="组合 430"/>
            <p:cNvGrpSpPr/>
            <p:nvPr/>
          </p:nvGrpSpPr>
          <p:grpSpPr>
            <a:xfrm flipV="1">
              <a:off x="4961904" y="7178065"/>
              <a:ext cx="333616" cy="333616"/>
              <a:chOff x="10745701" y="1847212"/>
              <a:chExt cx="550994" cy="550994"/>
            </a:xfrm>
          </p:grpSpPr>
          <p:sp>
            <p:nvSpPr>
              <p:cNvPr id="432" name="矩形 431"/>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3" name="椭圆 432"/>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4" name="云形 433"/>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35" name="组合 434"/>
            <p:cNvGrpSpPr/>
            <p:nvPr/>
          </p:nvGrpSpPr>
          <p:grpSpPr>
            <a:xfrm flipV="1">
              <a:off x="4994838" y="7982836"/>
              <a:ext cx="333616" cy="333616"/>
              <a:chOff x="10745701" y="1847212"/>
              <a:chExt cx="550994" cy="550994"/>
            </a:xfrm>
          </p:grpSpPr>
          <p:sp>
            <p:nvSpPr>
              <p:cNvPr id="436" name="矩形 435"/>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7" name="椭圆 436"/>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8" name="云形 437"/>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39" name="组合 438"/>
            <p:cNvGrpSpPr/>
            <p:nvPr/>
          </p:nvGrpSpPr>
          <p:grpSpPr>
            <a:xfrm flipV="1">
              <a:off x="4992602" y="8818319"/>
              <a:ext cx="333616" cy="333616"/>
              <a:chOff x="10745701" y="1847212"/>
              <a:chExt cx="550994" cy="550994"/>
            </a:xfrm>
          </p:grpSpPr>
          <p:sp>
            <p:nvSpPr>
              <p:cNvPr id="440" name="矩形 439"/>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41" name="椭圆 440"/>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42" name="云形 441"/>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43" name="组合 442"/>
            <p:cNvGrpSpPr/>
            <p:nvPr/>
          </p:nvGrpSpPr>
          <p:grpSpPr>
            <a:xfrm flipV="1">
              <a:off x="4990811" y="9528833"/>
              <a:ext cx="333616" cy="333616"/>
              <a:chOff x="10745701" y="1847212"/>
              <a:chExt cx="550994" cy="550994"/>
            </a:xfrm>
          </p:grpSpPr>
          <p:sp>
            <p:nvSpPr>
              <p:cNvPr id="444" name="矩形 443"/>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45" name="椭圆 444"/>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46" name="云形 445"/>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47" name="组合 446"/>
            <p:cNvGrpSpPr/>
            <p:nvPr/>
          </p:nvGrpSpPr>
          <p:grpSpPr>
            <a:xfrm flipV="1">
              <a:off x="927802" y="6874900"/>
              <a:ext cx="333616" cy="333616"/>
              <a:chOff x="10745701" y="1847212"/>
              <a:chExt cx="550994" cy="550994"/>
            </a:xfrm>
          </p:grpSpPr>
          <p:sp>
            <p:nvSpPr>
              <p:cNvPr id="448" name="矩形 447"/>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49" name="椭圆 448"/>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0" name="云形 449"/>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51" name="组合 450"/>
            <p:cNvGrpSpPr/>
            <p:nvPr/>
          </p:nvGrpSpPr>
          <p:grpSpPr>
            <a:xfrm flipV="1">
              <a:off x="914204" y="7788073"/>
              <a:ext cx="333616" cy="333616"/>
              <a:chOff x="10745701" y="1847212"/>
              <a:chExt cx="550994" cy="550994"/>
            </a:xfrm>
          </p:grpSpPr>
          <p:sp>
            <p:nvSpPr>
              <p:cNvPr id="452" name="矩形 451"/>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3" name="椭圆 452"/>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4" name="云形 453"/>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55" name="组合 454"/>
            <p:cNvGrpSpPr/>
            <p:nvPr/>
          </p:nvGrpSpPr>
          <p:grpSpPr>
            <a:xfrm flipV="1">
              <a:off x="900606" y="8701246"/>
              <a:ext cx="333616" cy="333616"/>
              <a:chOff x="10745701" y="1847212"/>
              <a:chExt cx="550994" cy="550994"/>
            </a:xfrm>
          </p:grpSpPr>
          <p:sp>
            <p:nvSpPr>
              <p:cNvPr id="456" name="矩形 455"/>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7" name="椭圆 456"/>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8" name="云形 457"/>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459" name="组合 458"/>
            <p:cNvGrpSpPr/>
            <p:nvPr/>
          </p:nvGrpSpPr>
          <p:grpSpPr>
            <a:xfrm flipV="1">
              <a:off x="887008" y="9614419"/>
              <a:ext cx="333616" cy="333616"/>
              <a:chOff x="10745701" y="1847212"/>
              <a:chExt cx="550994" cy="550994"/>
            </a:xfrm>
          </p:grpSpPr>
          <p:sp>
            <p:nvSpPr>
              <p:cNvPr id="460" name="矩形 459"/>
              <p:cNvSpPr/>
              <p:nvPr/>
            </p:nvSpPr>
            <p:spPr>
              <a:xfrm>
                <a:off x="10912954" y="2007089"/>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61" name="椭圆 460"/>
              <p:cNvSpPr/>
              <p:nvPr/>
            </p:nvSpPr>
            <p:spPr>
              <a:xfrm>
                <a:off x="10985483" y="2068139"/>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62" name="云形 461"/>
              <p:cNvSpPr/>
              <p:nvPr/>
            </p:nvSpPr>
            <p:spPr>
              <a:xfrm>
                <a:off x="10745701" y="1847212"/>
                <a:ext cx="550994" cy="550994"/>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grpSp>
        <p:nvGrpSpPr>
          <p:cNvPr id="483" name="组合 482"/>
          <p:cNvGrpSpPr/>
          <p:nvPr/>
        </p:nvGrpSpPr>
        <p:grpSpPr>
          <a:xfrm>
            <a:off x="10802366" y="5882326"/>
            <a:ext cx="3996761" cy="4533885"/>
            <a:chOff x="10802366" y="5882326"/>
            <a:chExt cx="3996761" cy="4533885"/>
          </a:xfrm>
        </p:grpSpPr>
        <p:sp>
          <p:nvSpPr>
            <p:cNvPr id="188" name="矩形 187"/>
            <p:cNvSpPr/>
            <p:nvPr/>
          </p:nvSpPr>
          <p:spPr>
            <a:xfrm>
              <a:off x="12384878" y="5882326"/>
              <a:ext cx="2414249" cy="4528555"/>
            </a:xfrm>
            <a:prstGeom prst="rect">
              <a:avLst/>
            </a:prstGeom>
            <a:pattFill prst="diagBrick">
              <a:fgClr>
                <a:schemeClr val="bg2">
                  <a:lumMod val="50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191" name="直接连接符 190"/>
            <p:cNvCxnSpPr/>
            <p:nvPr/>
          </p:nvCxnSpPr>
          <p:spPr>
            <a:xfrm>
              <a:off x="11905388" y="5882326"/>
              <a:ext cx="0" cy="4528555"/>
            </a:xfrm>
            <a:prstGeom prst="line">
              <a:avLst/>
            </a:prstGeom>
            <a:ln w="5080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92" name="矩形 191"/>
            <p:cNvSpPr/>
            <p:nvPr/>
          </p:nvSpPr>
          <p:spPr>
            <a:xfrm>
              <a:off x="10802366" y="5882326"/>
              <a:ext cx="1086969" cy="4528555"/>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3" name="矩形 192"/>
            <p:cNvSpPr/>
            <p:nvPr/>
          </p:nvSpPr>
          <p:spPr>
            <a:xfrm>
              <a:off x="11921442" y="5882326"/>
              <a:ext cx="434787" cy="4528555"/>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94" name="组合 193"/>
            <p:cNvGrpSpPr/>
            <p:nvPr/>
          </p:nvGrpSpPr>
          <p:grpSpPr>
            <a:xfrm>
              <a:off x="11373565" y="7709374"/>
              <a:ext cx="121429" cy="388679"/>
              <a:chOff x="8058150" y="1030772"/>
              <a:chExt cx="120650" cy="308982"/>
            </a:xfrm>
          </p:grpSpPr>
          <p:cxnSp>
            <p:nvCxnSpPr>
              <p:cNvPr id="235" name="直接连接符 234"/>
              <p:cNvCxnSpPr/>
              <p:nvPr/>
            </p:nvCxnSpPr>
            <p:spPr>
              <a:xfrm>
                <a:off x="8058150" y="1093334"/>
                <a:ext cx="120650"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a:off x="8115300" y="1030772"/>
                <a:ext cx="0" cy="308982"/>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a:off x="8178800" y="1093334"/>
                <a:ext cx="0" cy="6871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a:off x="8058150" y="1093334"/>
                <a:ext cx="0" cy="68716"/>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39" name="矩形 238"/>
              <p:cNvSpPr/>
              <p:nvPr/>
            </p:nvSpPr>
            <p:spPr>
              <a:xfrm>
                <a:off x="8079950" y="1202261"/>
                <a:ext cx="70700" cy="13749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195" name="组合 194"/>
            <p:cNvGrpSpPr/>
            <p:nvPr/>
          </p:nvGrpSpPr>
          <p:grpSpPr>
            <a:xfrm>
              <a:off x="11505783" y="9011285"/>
              <a:ext cx="159984" cy="512089"/>
              <a:chOff x="8058150" y="1030772"/>
              <a:chExt cx="120650" cy="308982"/>
            </a:xfrm>
            <a:solidFill>
              <a:schemeClr val="accent1"/>
            </a:solidFill>
          </p:grpSpPr>
          <p:cxnSp>
            <p:nvCxnSpPr>
              <p:cNvPr id="230" name="直接连接符 229"/>
              <p:cNvCxnSpPr/>
              <p:nvPr/>
            </p:nvCxnSpPr>
            <p:spPr>
              <a:xfrm>
                <a:off x="8058150" y="1093334"/>
                <a:ext cx="120650" cy="0"/>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a:off x="8115300" y="1030772"/>
                <a:ext cx="0" cy="308982"/>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8178800" y="1093334"/>
                <a:ext cx="0" cy="68716"/>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a:off x="8058150" y="1093334"/>
                <a:ext cx="0" cy="68716"/>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4" name="矩形 233"/>
              <p:cNvSpPr/>
              <p:nvPr/>
            </p:nvSpPr>
            <p:spPr>
              <a:xfrm>
                <a:off x="8079950" y="1202261"/>
                <a:ext cx="70700" cy="13749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96" name="矩形 195"/>
            <p:cNvSpPr/>
            <p:nvPr/>
          </p:nvSpPr>
          <p:spPr>
            <a:xfrm>
              <a:off x="12001138" y="6185204"/>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7" name="椭圆 196"/>
            <p:cNvSpPr/>
            <p:nvPr/>
          </p:nvSpPr>
          <p:spPr>
            <a:xfrm>
              <a:off x="12073667" y="6246253"/>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8" name="云形 197"/>
            <p:cNvSpPr/>
            <p:nvPr/>
          </p:nvSpPr>
          <p:spPr>
            <a:xfrm>
              <a:off x="11833884" y="6025327"/>
              <a:ext cx="550995" cy="550995"/>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9" name="矩形 198"/>
            <p:cNvSpPr/>
            <p:nvPr/>
          </p:nvSpPr>
          <p:spPr>
            <a:xfrm>
              <a:off x="12001138" y="7465166"/>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0" name="椭圆 199"/>
            <p:cNvSpPr/>
            <p:nvPr/>
          </p:nvSpPr>
          <p:spPr>
            <a:xfrm>
              <a:off x="12073667" y="7526217"/>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1" name="云形 200"/>
            <p:cNvSpPr/>
            <p:nvPr/>
          </p:nvSpPr>
          <p:spPr>
            <a:xfrm>
              <a:off x="11833884" y="7305289"/>
              <a:ext cx="550995" cy="550995"/>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2" name="矩形 201"/>
            <p:cNvSpPr/>
            <p:nvPr/>
          </p:nvSpPr>
          <p:spPr>
            <a:xfrm>
              <a:off x="12001138" y="8745130"/>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3" name="椭圆 202"/>
            <p:cNvSpPr/>
            <p:nvPr/>
          </p:nvSpPr>
          <p:spPr>
            <a:xfrm>
              <a:off x="12073667" y="8806180"/>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4" name="云形 203"/>
            <p:cNvSpPr/>
            <p:nvPr/>
          </p:nvSpPr>
          <p:spPr>
            <a:xfrm>
              <a:off x="11833884" y="8585253"/>
              <a:ext cx="550995" cy="550995"/>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5" name="矩形 204"/>
            <p:cNvSpPr/>
            <p:nvPr/>
          </p:nvSpPr>
          <p:spPr>
            <a:xfrm>
              <a:off x="12001138" y="10025093"/>
              <a:ext cx="231243" cy="23124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6" name="椭圆 205"/>
            <p:cNvSpPr/>
            <p:nvPr/>
          </p:nvSpPr>
          <p:spPr>
            <a:xfrm>
              <a:off x="12073667" y="10086144"/>
              <a:ext cx="95251" cy="95251"/>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7" name="云形 206"/>
            <p:cNvSpPr/>
            <p:nvPr/>
          </p:nvSpPr>
          <p:spPr>
            <a:xfrm>
              <a:off x="11833884" y="9865216"/>
              <a:ext cx="550995" cy="550995"/>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0" name="矩形 209"/>
            <p:cNvSpPr/>
            <p:nvPr/>
          </p:nvSpPr>
          <p:spPr>
            <a:xfrm>
              <a:off x="14380744" y="8430020"/>
              <a:ext cx="403492" cy="1685095"/>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11" name="组合 210"/>
            <p:cNvGrpSpPr/>
            <p:nvPr/>
          </p:nvGrpSpPr>
          <p:grpSpPr>
            <a:xfrm>
              <a:off x="11379824" y="6529619"/>
              <a:ext cx="159984" cy="512089"/>
              <a:chOff x="8058150" y="1030772"/>
              <a:chExt cx="120650" cy="308982"/>
            </a:xfrm>
            <a:solidFill>
              <a:schemeClr val="accent1"/>
            </a:solidFill>
          </p:grpSpPr>
          <p:cxnSp>
            <p:nvCxnSpPr>
              <p:cNvPr id="225" name="直接连接符 224"/>
              <p:cNvCxnSpPr/>
              <p:nvPr/>
            </p:nvCxnSpPr>
            <p:spPr>
              <a:xfrm>
                <a:off x="8058150" y="1093334"/>
                <a:ext cx="120650" cy="0"/>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a:off x="8115300" y="1030772"/>
                <a:ext cx="0" cy="308982"/>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a:off x="8178800" y="1093334"/>
                <a:ext cx="0" cy="68716"/>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8058150" y="1093334"/>
                <a:ext cx="0" cy="68716"/>
              </a:xfrm>
              <a:prstGeom prst="line">
                <a:avLst/>
              </a:prstGeom>
              <a:grpFill/>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9" name="矩形 228"/>
              <p:cNvSpPr/>
              <p:nvPr/>
            </p:nvSpPr>
            <p:spPr>
              <a:xfrm>
                <a:off x="8079950" y="1202261"/>
                <a:ext cx="70700" cy="137493"/>
              </a:xfrm>
              <a:prstGeom prst="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214" name="组合 213"/>
            <p:cNvGrpSpPr/>
            <p:nvPr/>
          </p:nvGrpSpPr>
          <p:grpSpPr>
            <a:xfrm rot="10800000">
              <a:off x="12377778" y="8854048"/>
              <a:ext cx="943201" cy="995286"/>
              <a:chOff x="4817955" y="7201485"/>
              <a:chExt cx="925129" cy="976216"/>
            </a:xfrm>
          </p:grpSpPr>
          <p:pic>
            <p:nvPicPr>
              <p:cNvPr id="221" name="图片 220"/>
              <p:cNvPicPr>
                <a:picLocks noChangeAspect="1"/>
              </p:cNvPicPr>
              <p:nvPr/>
            </p:nvPicPr>
            <p:blipFill>
              <a:blip r:embed="rId1">
                <a:duotone>
                  <a:schemeClr val="accent5">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222" name="矩形 221"/>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15" name="组合 214"/>
            <p:cNvGrpSpPr/>
            <p:nvPr/>
          </p:nvGrpSpPr>
          <p:grpSpPr>
            <a:xfrm rot="10800000">
              <a:off x="12388290" y="9412288"/>
              <a:ext cx="943201" cy="995286"/>
              <a:chOff x="4817955" y="7201485"/>
              <a:chExt cx="925129" cy="976216"/>
            </a:xfrm>
          </p:grpSpPr>
          <p:pic>
            <p:nvPicPr>
              <p:cNvPr id="219" name="图片 218"/>
              <p:cNvPicPr>
                <a:picLocks noChangeAspect="1"/>
              </p:cNvPicPr>
              <p:nvPr/>
            </p:nvPicPr>
            <p:blipFill>
              <a:blip r:embed="rId1">
                <a:duotone>
                  <a:schemeClr val="accent1">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220" name="矩形 219"/>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16" name="组合 215"/>
            <p:cNvGrpSpPr/>
            <p:nvPr/>
          </p:nvGrpSpPr>
          <p:grpSpPr>
            <a:xfrm rot="5400000">
              <a:off x="12169704" y="6018403"/>
              <a:ext cx="943201" cy="995286"/>
              <a:chOff x="4455963" y="7201485"/>
              <a:chExt cx="925129" cy="976216"/>
            </a:xfrm>
          </p:grpSpPr>
          <p:pic>
            <p:nvPicPr>
              <p:cNvPr id="217" name="图片 216"/>
              <p:cNvPicPr>
                <a:picLocks noChangeAspect="1"/>
              </p:cNvPicPr>
              <p:nvPr/>
            </p:nvPicPr>
            <p:blipFill>
              <a:blip r:embed="rId1">
                <a:duotone>
                  <a:schemeClr val="accent2">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18" name="矩形 217"/>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0" name="组合 239"/>
            <p:cNvGrpSpPr/>
            <p:nvPr/>
          </p:nvGrpSpPr>
          <p:grpSpPr>
            <a:xfrm rot="10800000">
              <a:off x="12388810" y="8280868"/>
              <a:ext cx="943201" cy="995286"/>
              <a:chOff x="4817955" y="7201485"/>
              <a:chExt cx="925129" cy="976216"/>
            </a:xfrm>
          </p:grpSpPr>
          <p:pic>
            <p:nvPicPr>
              <p:cNvPr id="241" name="图片 240"/>
              <p:cNvPicPr>
                <a:picLocks noChangeAspect="1"/>
              </p:cNvPicPr>
              <p:nvPr/>
            </p:nvPicPr>
            <p:blipFill>
              <a:blip r:embed="rId1">
                <a:duotone>
                  <a:schemeClr val="accent2">
                    <a:shade val="45000"/>
                    <a:satMod val="135000"/>
                  </a:schemeClr>
                  <a:prstClr val="white"/>
                </a:duotone>
                <a:extLst>
                  <a:ext uri="{BEBA8EAE-BF5A-486C-A8C5-ECC9F3942E4B}">
                    <a14:imgProps xmlns:a14="http://schemas.microsoft.com/office/drawing/2010/main">
                      <a14:imgLayer r:embed="rId2">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242" name="矩形 241"/>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3" name="矩形 242"/>
            <p:cNvSpPr/>
            <p:nvPr/>
          </p:nvSpPr>
          <p:spPr>
            <a:xfrm>
              <a:off x="13788949" y="6843900"/>
              <a:ext cx="995286" cy="1345318"/>
            </a:xfrm>
            <a:prstGeom prst="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34" name="组合 333"/>
            <p:cNvGrpSpPr/>
            <p:nvPr/>
          </p:nvGrpSpPr>
          <p:grpSpPr>
            <a:xfrm>
              <a:off x="13669499" y="5895666"/>
              <a:ext cx="45895" cy="943689"/>
              <a:chOff x="14102898" y="6678923"/>
              <a:chExt cx="53662" cy="1103391"/>
            </a:xfrm>
          </p:grpSpPr>
          <p:grpSp>
            <p:nvGrpSpPr>
              <p:cNvPr id="292" name="组合 291"/>
              <p:cNvGrpSpPr/>
              <p:nvPr/>
            </p:nvGrpSpPr>
            <p:grpSpPr>
              <a:xfrm>
                <a:off x="14102898" y="6678923"/>
                <a:ext cx="53662" cy="247748"/>
                <a:chOff x="7568418" y="3460652"/>
                <a:chExt cx="154745" cy="571598"/>
              </a:xfrm>
            </p:grpSpPr>
            <p:sp>
              <p:nvSpPr>
                <p:cNvPr id="332" name="椭圆 331"/>
                <p:cNvSpPr/>
                <p:nvPr/>
              </p:nvSpPr>
              <p:spPr>
                <a:xfrm>
                  <a:off x="7568418" y="3460652"/>
                  <a:ext cx="154745" cy="154745"/>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333" name="直接连接符 332"/>
                <p:cNvCxnSpPr/>
                <p:nvPr/>
              </p:nvCxnSpPr>
              <p:spPr>
                <a:xfrm>
                  <a:off x="7639050" y="3581625"/>
                  <a:ext cx="0" cy="450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3" name="组合 292"/>
              <p:cNvGrpSpPr/>
              <p:nvPr/>
            </p:nvGrpSpPr>
            <p:grpSpPr>
              <a:xfrm>
                <a:off x="14102898" y="6938003"/>
                <a:ext cx="53662" cy="247748"/>
                <a:chOff x="7568418" y="3460652"/>
                <a:chExt cx="154745" cy="571598"/>
              </a:xfrm>
            </p:grpSpPr>
            <p:sp>
              <p:nvSpPr>
                <p:cNvPr id="330" name="椭圆 329"/>
                <p:cNvSpPr/>
                <p:nvPr/>
              </p:nvSpPr>
              <p:spPr>
                <a:xfrm>
                  <a:off x="7568418" y="3460652"/>
                  <a:ext cx="154745" cy="154745"/>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331" name="直接连接符 330"/>
                <p:cNvCxnSpPr/>
                <p:nvPr/>
              </p:nvCxnSpPr>
              <p:spPr>
                <a:xfrm>
                  <a:off x="7639050" y="3581625"/>
                  <a:ext cx="0" cy="450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4" name="组合 293"/>
              <p:cNvGrpSpPr/>
              <p:nvPr/>
            </p:nvGrpSpPr>
            <p:grpSpPr>
              <a:xfrm>
                <a:off x="14102898" y="7197083"/>
                <a:ext cx="53662" cy="247748"/>
                <a:chOff x="7568418" y="3460652"/>
                <a:chExt cx="154745" cy="571598"/>
              </a:xfrm>
            </p:grpSpPr>
            <p:sp>
              <p:nvSpPr>
                <p:cNvPr id="328" name="椭圆 327"/>
                <p:cNvSpPr/>
                <p:nvPr/>
              </p:nvSpPr>
              <p:spPr>
                <a:xfrm>
                  <a:off x="7568418" y="3460652"/>
                  <a:ext cx="154745" cy="154745"/>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329" name="直接连接符 328"/>
                <p:cNvCxnSpPr/>
                <p:nvPr/>
              </p:nvCxnSpPr>
              <p:spPr>
                <a:xfrm>
                  <a:off x="7639050" y="3581625"/>
                  <a:ext cx="0" cy="450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5" name="组合 294"/>
              <p:cNvGrpSpPr/>
              <p:nvPr/>
            </p:nvGrpSpPr>
            <p:grpSpPr>
              <a:xfrm>
                <a:off x="14102898" y="7456163"/>
                <a:ext cx="53662" cy="247748"/>
                <a:chOff x="7568418" y="3460652"/>
                <a:chExt cx="154745" cy="571598"/>
              </a:xfrm>
            </p:grpSpPr>
            <p:sp>
              <p:nvSpPr>
                <p:cNvPr id="326" name="椭圆 325"/>
                <p:cNvSpPr/>
                <p:nvPr/>
              </p:nvSpPr>
              <p:spPr>
                <a:xfrm>
                  <a:off x="7568418" y="3460652"/>
                  <a:ext cx="154745" cy="154745"/>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327" name="直接连接符 326"/>
                <p:cNvCxnSpPr/>
                <p:nvPr/>
              </p:nvCxnSpPr>
              <p:spPr>
                <a:xfrm>
                  <a:off x="7639050" y="3581625"/>
                  <a:ext cx="0" cy="450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4" name="椭圆 323"/>
              <p:cNvSpPr/>
              <p:nvPr/>
            </p:nvSpPr>
            <p:spPr>
              <a:xfrm>
                <a:off x="14102898" y="7715243"/>
                <a:ext cx="53662" cy="67071"/>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335" name="矩形 334"/>
            <p:cNvSpPr/>
            <p:nvPr/>
          </p:nvSpPr>
          <p:spPr>
            <a:xfrm>
              <a:off x="13709012" y="5895666"/>
              <a:ext cx="1075224" cy="902248"/>
            </a:xfrm>
            <a:prstGeom prst="rect">
              <a:avLst/>
            </a:prstGeom>
            <a:solidFill>
              <a:srgbClr val="FF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68" name="组合 467"/>
            <p:cNvGrpSpPr/>
            <p:nvPr/>
          </p:nvGrpSpPr>
          <p:grpSpPr>
            <a:xfrm rot="16200000">
              <a:off x="14139344" y="6358708"/>
              <a:ext cx="45895" cy="943689"/>
              <a:chOff x="14102898" y="6678923"/>
              <a:chExt cx="53662" cy="1103391"/>
            </a:xfrm>
          </p:grpSpPr>
          <p:grpSp>
            <p:nvGrpSpPr>
              <p:cNvPr id="469" name="组合 468"/>
              <p:cNvGrpSpPr/>
              <p:nvPr/>
            </p:nvGrpSpPr>
            <p:grpSpPr>
              <a:xfrm>
                <a:off x="14102898" y="6678923"/>
                <a:ext cx="53662" cy="247748"/>
                <a:chOff x="7568418" y="3460652"/>
                <a:chExt cx="154745" cy="571598"/>
              </a:xfrm>
            </p:grpSpPr>
            <p:sp>
              <p:nvSpPr>
                <p:cNvPr id="480" name="椭圆 479"/>
                <p:cNvSpPr/>
                <p:nvPr/>
              </p:nvSpPr>
              <p:spPr>
                <a:xfrm>
                  <a:off x="7568418" y="3460652"/>
                  <a:ext cx="154745" cy="154745"/>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481" name="直接连接符 480"/>
                <p:cNvCxnSpPr/>
                <p:nvPr/>
              </p:nvCxnSpPr>
              <p:spPr>
                <a:xfrm>
                  <a:off x="7639050" y="3581625"/>
                  <a:ext cx="0" cy="450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0" name="组合 469"/>
              <p:cNvGrpSpPr/>
              <p:nvPr/>
            </p:nvGrpSpPr>
            <p:grpSpPr>
              <a:xfrm>
                <a:off x="14102898" y="6938003"/>
                <a:ext cx="53662" cy="247748"/>
                <a:chOff x="7568418" y="3460652"/>
                <a:chExt cx="154745" cy="571598"/>
              </a:xfrm>
            </p:grpSpPr>
            <p:sp>
              <p:nvSpPr>
                <p:cNvPr id="478" name="椭圆 477"/>
                <p:cNvSpPr/>
                <p:nvPr/>
              </p:nvSpPr>
              <p:spPr>
                <a:xfrm>
                  <a:off x="7568418" y="3460652"/>
                  <a:ext cx="154745" cy="154745"/>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479" name="直接连接符 478"/>
                <p:cNvCxnSpPr/>
                <p:nvPr/>
              </p:nvCxnSpPr>
              <p:spPr>
                <a:xfrm>
                  <a:off x="7639050" y="3581625"/>
                  <a:ext cx="0" cy="450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1" name="组合 470"/>
              <p:cNvGrpSpPr/>
              <p:nvPr/>
            </p:nvGrpSpPr>
            <p:grpSpPr>
              <a:xfrm>
                <a:off x="14102898" y="7197083"/>
                <a:ext cx="53662" cy="247748"/>
                <a:chOff x="7568418" y="3460652"/>
                <a:chExt cx="154745" cy="571598"/>
              </a:xfrm>
            </p:grpSpPr>
            <p:sp>
              <p:nvSpPr>
                <p:cNvPr id="476" name="椭圆 475"/>
                <p:cNvSpPr/>
                <p:nvPr/>
              </p:nvSpPr>
              <p:spPr>
                <a:xfrm>
                  <a:off x="7568418" y="3460652"/>
                  <a:ext cx="154745" cy="154745"/>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477" name="直接连接符 476"/>
                <p:cNvCxnSpPr/>
                <p:nvPr/>
              </p:nvCxnSpPr>
              <p:spPr>
                <a:xfrm>
                  <a:off x="7639050" y="3581625"/>
                  <a:ext cx="0" cy="450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72" name="组合 471"/>
              <p:cNvGrpSpPr/>
              <p:nvPr/>
            </p:nvGrpSpPr>
            <p:grpSpPr>
              <a:xfrm>
                <a:off x="14102898" y="7456163"/>
                <a:ext cx="53662" cy="247748"/>
                <a:chOff x="7568418" y="3460652"/>
                <a:chExt cx="154745" cy="571598"/>
              </a:xfrm>
            </p:grpSpPr>
            <p:sp>
              <p:nvSpPr>
                <p:cNvPr id="474" name="椭圆 473"/>
                <p:cNvSpPr/>
                <p:nvPr/>
              </p:nvSpPr>
              <p:spPr>
                <a:xfrm>
                  <a:off x="7568418" y="3460652"/>
                  <a:ext cx="154745" cy="154745"/>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475" name="直接连接符 474"/>
                <p:cNvCxnSpPr/>
                <p:nvPr/>
              </p:nvCxnSpPr>
              <p:spPr>
                <a:xfrm>
                  <a:off x="7639050" y="3581625"/>
                  <a:ext cx="0" cy="4506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3" name="椭圆 472"/>
              <p:cNvSpPr/>
              <p:nvPr/>
            </p:nvSpPr>
            <p:spPr>
              <a:xfrm>
                <a:off x="14102898" y="7715243"/>
                <a:ext cx="53662" cy="67071"/>
              </a:xfrm>
              <a:prstGeom prst="ellipse">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sp>
        <p:nvSpPr>
          <p:cNvPr id="4" name="矩形 3"/>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发展对策</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2" name="文本框 11"/>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2.1</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发展对策</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2.1</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4" name="TextBox 16"/>
          <p:cNvSpPr txBox="1">
            <a:spLocks noChangeArrowheads="1"/>
          </p:cNvSpPr>
          <p:nvPr/>
        </p:nvSpPr>
        <p:spPr bwMode="auto">
          <a:xfrm>
            <a:off x="627229" y="1073469"/>
            <a:ext cx="7733000"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停车产业化、智慧化发展</a:t>
            </a:r>
            <a:endPar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Text Box 7"/>
          <p:cNvSpPr txBox="1">
            <a:spLocks noChangeArrowheads="1"/>
          </p:cNvSpPr>
          <p:nvPr/>
        </p:nvSpPr>
        <p:spPr bwMode="auto">
          <a:xfrm>
            <a:off x="871877" y="1714157"/>
            <a:ext cx="6138338" cy="49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1pPr>
            <a:lvl2pPr marL="742950" indent="-28575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2pPr>
            <a:lvl3pPr marL="11430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3pPr>
            <a:lvl4pPr marL="16002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4pPr>
            <a:lvl5pPr marL="2057400" indent="-228600" algn="l" defTabSz="1238250" rtl="0" eaLnBrk="0" fontAlgn="base"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9pPr>
          </a:lstStyle>
          <a:p>
            <a:pPr marL="342900" indent="-342900" algn="just" eaLnBrk="1" hangingPunct="1">
              <a:lnSpc>
                <a:spcPct val="150000"/>
              </a:lnSpc>
              <a:spcBef>
                <a:spcPct val="50000"/>
              </a:spcBef>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宋体" panose="02010600030101010101" pitchFamily="2" charset="-122"/>
              </a:rPr>
              <a:t>停车产业化、智慧化发展</a:t>
            </a:r>
            <a:endParaRPr lang="zh-CN" altLang="en-US" sz="2000"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6" name="矩形 5"/>
          <p:cNvSpPr/>
          <p:nvPr/>
        </p:nvSpPr>
        <p:spPr>
          <a:xfrm>
            <a:off x="871877" y="2192453"/>
            <a:ext cx="7370423" cy="4654608"/>
          </a:xfrm>
          <a:prstGeom prst="rect">
            <a:avLst/>
          </a:prstGeom>
        </p:spPr>
        <p:txBody>
          <a:bodyPr wrap="square">
            <a:spAutoFit/>
          </a:bodyPr>
          <a:lstStyle/>
          <a:p>
            <a:pPr>
              <a:lnSpc>
                <a:spcPct val="150000"/>
              </a:lnSpc>
              <a:defRPr/>
            </a:pPr>
            <a:r>
              <a:rPr lang="zh-CN" altLang="en-US" sz="2000" b="1" dirty="0">
                <a:solidFill>
                  <a:srgbClr val="FF0000"/>
                </a:solidFill>
                <a:latin typeface="微软雅黑" panose="020B0503020204020204" pitchFamily="34" charset="-122"/>
                <a:ea typeface="微软雅黑" panose="020B0503020204020204" pitchFamily="34" charset="-122"/>
              </a:rPr>
              <a:t>停车智慧化发展</a:t>
            </a:r>
            <a:endParaRPr lang="zh-CN" altLang="en-US" sz="2000" b="1" dirty="0">
              <a:solidFill>
                <a:srgbClr val="FF0000"/>
              </a:solidFill>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defRPr/>
            </a:pPr>
            <a:r>
              <a:rPr lang="zh-CN" altLang="en-US" sz="2000" dirty="0">
                <a:latin typeface="微软雅黑" panose="020B0503020204020204" pitchFamily="34" charset="-122"/>
                <a:ea typeface="微软雅黑" panose="020B0503020204020204" pitchFamily="34" charset="-122"/>
              </a:rPr>
              <a:t>整合全停车资源，构建城市停车信息化智能化管理平台系统，构建</a:t>
            </a:r>
            <a:r>
              <a:rPr lang="zh-CN" altLang="en-US" sz="2000" b="1" dirty="0">
                <a:latin typeface="微软雅黑" panose="020B0503020204020204" pitchFamily="34" charset="-122"/>
                <a:ea typeface="微软雅黑" panose="020B0503020204020204" pitchFamily="34" charset="-122"/>
              </a:rPr>
              <a:t>区域</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建筑群</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建筑单体三级停车诱导与信息发布系统</a:t>
            </a:r>
            <a:r>
              <a:rPr lang="zh-CN" altLang="en-US" sz="2000" dirty="0">
                <a:latin typeface="微软雅黑" panose="020B0503020204020204" pitchFamily="34" charset="-122"/>
                <a:ea typeface="微软雅黑" panose="020B0503020204020204" pitchFamily="34" charset="-122"/>
              </a:rPr>
              <a:t>，动态发布停车信息</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defRPr/>
            </a:pPr>
            <a:r>
              <a:rPr lang="zh-CN" altLang="en-US" sz="2000" b="1" dirty="0">
                <a:latin typeface="微软雅黑" panose="020B0503020204020204" pitchFamily="34" charset="-122"/>
                <a:ea typeface="微软雅黑" panose="020B0503020204020204" pitchFamily="34" charset="-122"/>
              </a:rPr>
              <a:t>智能化预约和调度</a:t>
            </a:r>
            <a:r>
              <a:rPr lang="zh-CN" altLang="en-US" sz="2000" dirty="0">
                <a:latin typeface="微软雅黑" panose="020B0503020204020204" pitchFamily="34" charset="-122"/>
                <a:ea typeface="微软雅黑" panose="020B0503020204020204" pitchFamily="34" charset="-122"/>
              </a:rPr>
              <a:t>，车主通过预约系统提前预定车位，避免到达后无车位可用；停车场通过调度系统，根据车位的实时使用情况，合理调度车辆进出，避免车位资源的浪费，实现“双赢”</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defRPr/>
            </a:pPr>
            <a:r>
              <a:rPr lang="zh-CN" altLang="en-US" sz="2000" b="1" dirty="0">
                <a:latin typeface="微软雅黑" panose="020B0503020204020204" pitchFamily="34" charset="-122"/>
                <a:ea typeface="微软雅黑" panose="020B0503020204020204" pitchFamily="34" charset="-122"/>
              </a:rPr>
              <a:t>智能化管理</a:t>
            </a:r>
            <a:r>
              <a:rPr lang="zh-CN" altLang="en-US" sz="2000" dirty="0">
                <a:latin typeface="微软雅黑" panose="020B0503020204020204" pitchFamily="34" charset="-122"/>
                <a:ea typeface="微软雅黑" panose="020B0503020204020204" pitchFamily="34" charset="-122"/>
              </a:rPr>
              <a:t>，通过引入智能停车系统，减少车辆排队等待时间，提高泊位周转率</a:t>
            </a:r>
            <a:endParaRPr lang="zh-CN" altLang="en-US" sz="2000" dirty="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a:stretch>
            <a:fillRect/>
          </a:stretch>
        </p:blipFill>
        <p:spPr>
          <a:xfrm>
            <a:off x="558898" y="7306318"/>
            <a:ext cx="4393955" cy="2855283"/>
          </a:xfrm>
          <a:prstGeom prst="rect">
            <a:avLst/>
          </a:prstGeom>
        </p:spPr>
      </p:pic>
      <p:pic>
        <p:nvPicPr>
          <p:cNvPr id="8" name="图片 7"/>
          <p:cNvPicPr>
            <a:picLocks noChangeAspect="1"/>
          </p:cNvPicPr>
          <p:nvPr/>
        </p:nvPicPr>
        <p:blipFill rotWithShape="1">
          <a:blip r:embed="rId2"/>
          <a:srcRect t="2844"/>
          <a:stretch>
            <a:fillRect/>
          </a:stretch>
        </p:blipFill>
        <p:spPr>
          <a:xfrm>
            <a:off x="6463625" y="7306318"/>
            <a:ext cx="3898148" cy="2856213"/>
          </a:xfrm>
          <a:prstGeom prst="rect">
            <a:avLst/>
          </a:prstGeom>
        </p:spPr>
      </p:pic>
      <p:pic>
        <p:nvPicPr>
          <p:cNvPr id="9" name="图片 8"/>
          <p:cNvPicPr>
            <a:picLocks noChangeAspect="1"/>
          </p:cNvPicPr>
          <p:nvPr/>
        </p:nvPicPr>
        <p:blipFill rotWithShape="1">
          <a:blip r:embed="rId3"/>
          <a:srcRect l="1997" t="2469" r="-1"/>
          <a:stretch>
            <a:fillRect/>
          </a:stretch>
        </p:blipFill>
        <p:spPr>
          <a:xfrm>
            <a:off x="12020954" y="7274090"/>
            <a:ext cx="3003146" cy="2856213"/>
          </a:xfrm>
          <a:prstGeom prst="rect">
            <a:avLst/>
          </a:prstGeom>
        </p:spPr>
      </p:pic>
      <p:sp>
        <p:nvSpPr>
          <p:cNvPr id="10" name="矩形 9"/>
          <p:cNvSpPr/>
          <p:nvPr/>
        </p:nvSpPr>
        <p:spPr>
          <a:xfrm>
            <a:off x="37700" y="7617437"/>
            <a:ext cx="425152" cy="2198032"/>
          </a:xfrm>
          <a:prstGeom prst="rect">
            <a:avLst/>
          </a:prstGeom>
          <a:solidFill>
            <a:schemeClr val="bg1">
              <a:lumMod val="85000"/>
            </a:schemeClr>
          </a:solidFill>
        </p:spPr>
        <p:txBody>
          <a:bodyPr wrap="square" lIns="0" tIns="0" rIns="0" bIns="0">
            <a:spAutoFit/>
          </a:bodyPr>
          <a:lstStyle/>
          <a:p>
            <a:pPr algn="ctr">
              <a:defRPr/>
            </a:pPr>
            <a:r>
              <a:rPr lang="zh-CN" altLang="en-US" sz="1800" b="1" dirty="0">
                <a:solidFill>
                  <a:srgbClr val="C00000"/>
                </a:solidFill>
                <a:latin typeface="微软雅黑" panose="020B0503020204020204" pitchFamily="34" charset="-122"/>
                <a:ea typeface="微软雅黑" panose="020B0503020204020204" pitchFamily="34" charset="-122"/>
              </a:rPr>
              <a:t>区域级</a:t>
            </a:r>
            <a:r>
              <a:rPr lang="zh-CN" altLang="en-US" sz="1800" dirty="0">
                <a:latin typeface="微软雅黑" panose="020B0503020204020204" pitchFamily="34" charset="-122"/>
                <a:ea typeface="微软雅黑" panose="020B0503020204020204" pitchFamily="34" charset="-122"/>
              </a:rPr>
              <a:t>动态信息板</a:t>
            </a:r>
            <a:endParaRPr lang="en-US" altLang="zh-CN" sz="1800" dirty="0">
              <a:latin typeface="微软雅黑" panose="020B0503020204020204" pitchFamily="34" charset="-122"/>
              <a:ea typeface="微软雅黑" panose="020B0503020204020204" pitchFamily="34" charset="-122"/>
            </a:endParaRPr>
          </a:p>
        </p:txBody>
      </p:sp>
      <p:sp>
        <p:nvSpPr>
          <p:cNvPr id="11" name="矩形 10"/>
          <p:cNvSpPr/>
          <p:nvPr/>
        </p:nvSpPr>
        <p:spPr>
          <a:xfrm>
            <a:off x="6038472" y="7634943"/>
            <a:ext cx="425152" cy="2198032"/>
          </a:xfrm>
          <a:prstGeom prst="rect">
            <a:avLst/>
          </a:prstGeom>
          <a:solidFill>
            <a:schemeClr val="bg1">
              <a:lumMod val="85000"/>
            </a:schemeClr>
          </a:solidFill>
        </p:spPr>
        <p:txBody>
          <a:bodyPr wrap="square" lIns="0" tIns="0" rIns="0" bIns="0">
            <a:spAutoFit/>
          </a:bodyPr>
          <a:lstStyle/>
          <a:p>
            <a:pPr algn="ctr">
              <a:defRPr/>
            </a:pPr>
            <a:r>
              <a:rPr lang="zh-CN" altLang="en-US" sz="1800" b="1" dirty="0">
                <a:solidFill>
                  <a:srgbClr val="C00000"/>
                </a:solidFill>
                <a:latin typeface="微软雅黑" panose="020B0503020204020204" pitchFamily="34" charset="-122"/>
                <a:ea typeface="微软雅黑" panose="020B0503020204020204" pitchFamily="34" charset="-122"/>
              </a:rPr>
              <a:t>建筑群</a:t>
            </a:r>
            <a:r>
              <a:rPr lang="zh-CN" altLang="en-US" sz="1800" dirty="0">
                <a:latin typeface="微软雅黑" panose="020B0503020204020204" pitchFamily="34" charset="-122"/>
                <a:ea typeface="微软雅黑" panose="020B0503020204020204" pitchFamily="34" charset="-122"/>
              </a:rPr>
              <a:t>动态信息板</a:t>
            </a:r>
            <a:endParaRPr lang="en-US" altLang="zh-CN" sz="1800" dirty="0">
              <a:latin typeface="微软雅黑" panose="020B0503020204020204" pitchFamily="34" charset="-122"/>
              <a:ea typeface="微软雅黑" panose="020B0503020204020204" pitchFamily="34" charset="-122"/>
            </a:endParaRPr>
          </a:p>
        </p:txBody>
      </p:sp>
      <p:sp>
        <p:nvSpPr>
          <p:cNvPr id="12" name="矩形 11"/>
          <p:cNvSpPr/>
          <p:nvPr/>
        </p:nvSpPr>
        <p:spPr>
          <a:xfrm>
            <a:off x="11532424" y="7465804"/>
            <a:ext cx="445679" cy="2472786"/>
          </a:xfrm>
          <a:prstGeom prst="rect">
            <a:avLst/>
          </a:prstGeom>
          <a:solidFill>
            <a:schemeClr val="bg1">
              <a:lumMod val="85000"/>
            </a:schemeClr>
          </a:solidFill>
        </p:spPr>
        <p:txBody>
          <a:bodyPr wrap="square" lIns="0" tIns="0" rIns="0" bIns="0">
            <a:spAutoFit/>
          </a:bodyPr>
          <a:lstStyle/>
          <a:p>
            <a:pPr algn="ctr">
              <a:defRPr/>
            </a:pPr>
            <a:r>
              <a:rPr lang="zh-CN" altLang="en-US" sz="1800" b="1" dirty="0">
                <a:solidFill>
                  <a:srgbClr val="C00000"/>
                </a:solidFill>
                <a:latin typeface="微软雅黑" panose="020B0503020204020204" pitchFamily="34" charset="-122"/>
                <a:ea typeface="微软雅黑" panose="020B0503020204020204" pitchFamily="34" charset="-122"/>
              </a:rPr>
              <a:t>建筑单体</a:t>
            </a:r>
            <a:r>
              <a:rPr lang="zh-CN" altLang="en-US" sz="1800" dirty="0">
                <a:latin typeface="微软雅黑" panose="020B0503020204020204" pitchFamily="34" charset="-122"/>
                <a:ea typeface="微软雅黑" panose="020B0503020204020204" pitchFamily="34" charset="-122"/>
              </a:rPr>
              <a:t>动态信息板</a:t>
            </a:r>
            <a:endParaRPr lang="en-US" altLang="zh-CN" sz="1800" dirty="0">
              <a:latin typeface="微软雅黑" panose="020B0503020204020204" pitchFamily="34" charset="-122"/>
              <a:ea typeface="微软雅黑" panose="020B0503020204020204" pitchFamily="34" charset="-122"/>
            </a:endParaRPr>
          </a:p>
        </p:txBody>
      </p:sp>
      <p:sp>
        <p:nvSpPr>
          <p:cNvPr id="13" name="箭头: 虚尾 12"/>
          <p:cNvSpPr/>
          <p:nvPr/>
        </p:nvSpPr>
        <p:spPr>
          <a:xfrm>
            <a:off x="4980320" y="8431800"/>
            <a:ext cx="945654" cy="540792"/>
          </a:xfrm>
          <a:prstGeom prst="stripedRightArrow">
            <a:avLst/>
          </a:prstGeom>
          <a:solidFill>
            <a:srgbClr val="FAA0AA"/>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箭头: 虚尾 13"/>
          <p:cNvSpPr/>
          <p:nvPr/>
        </p:nvSpPr>
        <p:spPr>
          <a:xfrm>
            <a:off x="10474271" y="8431800"/>
            <a:ext cx="945654" cy="540792"/>
          </a:xfrm>
          <a:prstGeom prst="stripedRightArrow">
            <a:avLst/>
          </a:prstGeom>
          <a:solidFill>
            <a:srgbClr val="FAA0AA"/>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378513" y="7439787"/>
            <a:ext cx="3425928" cy="2604050"/>
          </a:xfrm>
          <a:prstGeom prst="rect">
            <a:avLst/>
          </a:prstGeom>
          <a:solidFill>
            <a:srgbClr val="1247FB"/>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1"/>
          <a:srcRect l="37932" t="30366" r="53711" b="59708"/>
          <a:stretch>
            <a:fillRect/>
          </a:stretch>
        </p:blipFill>
        <p:spPr>
          <a:xfrm>
            <a:off x="2275013" y="7524861"/>
            <a:ext cx="367201" cy="283402"/>
          </a:xfrm>
          <a:prstGeom prst="rect">
            <a:avLst/>
          </a:prstGeom>
        </p:spPr>
      </p:pic>
      <p:pic>
        <p:nvPicPr>
          <p:cNvPr id="17" name="图片 16"/>
          <p:cNvPicPr>
            <a:picLocks noChangeAspect="1"/>
          </p:cNvPicPr>
          <p:nvPr/>
        </p:nvPicPr>
        <p:blipFill rotWithShape="1">
          <a:blip r:embed="rId1"/>
          <a:srcRect l="58736" t="35452" r="31838" b="53169"/>
          <a:stretch>
            <a:fillRect/>
          </a:stretch>
        </p:blipFill>
        <p:spPr>
          <a:xfrm>
            <a:off x="3415535" y="9533976"/>
            <a:ext cx="414187" cy="324906"/>
          </a:xfrm>
          <a:prstGeom prst="rect">
            <a:avLst/>
          </a:prstGeom>
        </p:spPr>
      </p:pic>
      <p:pic>
        <p:nvPicPr>
          <p:cNvPr id="18" name="图片 17"/>
          <p:cNvPicPr>
            <a:picLocks noChangeAspect="1"/>
          </p:cNvPicPr>
          <p:nvPr/>
        </p:nvPicPr>
        <p:blipFill rotWithShape="1">
          <a:blip r:embed="rId1"/>
          <a:srcRect l="61983" t="58741" r="29309" b="28602"/>
          <a:stretch>
            <a:fillRect/>
          </a:stretch>
        </p:blipFill>
        <p:spPr>
          <a:xfrm>
            <a:off x="3450608" y="8272665"/>
            <a:ext cx="382636" cy="361380"/>
          </a:xfrm>
          <a:prstGeom prst="rect">
            <a:avLst/>
          </a:prstGeom>
        </p:spPr>
      </p:pic>
      <p:pic>
        <p:nvPicPr>
          <p:cNvPr id="19" name="图片 18"/>
          <p:cNvPicPr>
            <a:picLocks noChangeAspect="1"/>
          </p:cNvPicPr>
          <p:nvPr/>
        </p:nvPicPr>
        <p:blipFill rotWithShape="1">
          <a:blip r:embed="rId1"/>
          <a:srcRect l="40911" t="55012" r="50502" b="34565"/>
          <a:stretch>
            <a:fillRect/>
          </a:stretch>
        </p:blipFill>
        <p:spPr>
          <a:xfrm>
            <a:off x="2277162" y="8309928"/>
            <a:ext cx="377323" cy="297607"/>
          </a:xfrm>
          <a:prstGeom prst="rect">
            <a:avLst/>
          </a:prstGeom>
        </p:spPr>
      </p:pic>
      <p:grpSp>
        <p:nvGrpSpPr>
          <p:cNvPr id="20" name="组合 19"/>
          <p:cNvGrpSpPr/>
          <p:nvPr/>
        </p:nvGrpSpPr>
        <p:grpSpPr>
          <a:xfrm>
            <a:off x="1157351" y="7454224"/>
            <a:ext cx="3626261" cy="2570994"/>
            <a:chOff x="-3310313" y="5898152"/>
            <a:chExt cx="3249679" cy="2304000"/>
          </a:xfrm>
        </p:grpSpPr>
        <p:sp>
          <p:nvSpPr>
            <p:cNvPr id="21" name="矩形 20"/>
            <p:cNvSpPr/>
            <p:nvPr/>
          </p:nvSpPr>
          <p:spPr>
            <a:xfrm>
              <a:off x="-1720058" y="5898152"/>
              <a:ext cx="246742" cy="2304000"/>
            </a:xfrm>
            <a:prstGeom prst="rect">
              <a:avLst/>
            </a:prstGeom>
            <a:solidFill>
              <a:schemeClr val="bg1"/>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5400000">
              <a:off x="-1729628" y="5843468"/>
              <a:ext cx="265885" cy="2772000"/>
            </a:xfrm>
            <a:prstGeom prst="rect">
              <a:avLst/>
            </a:prstGeom>
            <a:solidFill>
              <a:schemeClr val="bg1"/>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252926" y="7075579"/>
              <a:ext cx="723275" cy="307777"/>
            </a:xfrm>
            <a:prstGeom prst="rect">
              <a:avLst/>
            </a:prstGeom>
            <a:noFill/>
          </p:spPr>
          <p:txBody>
            <a:bodyPr vert="horz" wrap="none" rtlCol="0">
              <a:spAutoFit/>
            </a:bodyPr>
            <a:lstStyle/>
            <a:p>
              <a:pPr algn="l"/>
              <a:r>
                <a:rPr lang="zh-CN" altLang="en-US" sz="1400" dirty="0">
                  <a:latin typeface="微软雅黑" panose="020B0503020204020204" pitchFamily="34" charset="-122"/>
                  <a:ea typeface="微软雅黑" panose="020B0503020204020204" pitchFamily="34" charset="-122"/>
                </a:rPr>
                <a:t>二圣路</a:t>
              </a:r>
              <a:endParaRPr lang="zh-CN" altLang="en-US" sz="1400" dirty="0">
                <a:latin typeface="微软雅黑" panose="020B0503020204020204" pitchFamily="34" charset="-122"/>
                <a:ea typeface="微软雅黑" panose="020B0503020204020204" pitchFamily="34" charset="-122"/>
              </a:endParaRPr>
            </a:p>
          </p:txBody>
        </p:sp>
        <p:sp>
          <p:nvSpPr>
            <p:cNvPr id="24" name="文本框 23"/>
            <p:cNvSpPr txBox="1"/>
            <p:nvPr/>
          </p:nvSpPr>
          <p:spPr>
            <a:xfrm>
              <a:off x="-2891910" y="7096525"/>
              <a:ext cx="723275" cy="307777"/>
            </a:xfrm>
            <a:prstGeom prst="rect">
              <a:avLst/>
            </a:prstGeom>
            <a:noFill/>
          </p:spPr>
          <p:txBody>
            <a:bodyPr vert="horz" wrap="none" rtlCol="0">
              <a:spAutoFit/>
            </a:bodyPr>
            <a:lstStyle/>
            <a:p>
              <a:pPr algn="l"/>
              <a:r>
                <a:rPr lang="zh-CN" altLang="en-US" sz="1400" dirty="0">
                  <a:latin typeface="微软雅黑" panose="020B0503020204020204" pitchFamily="34" charset="-122"/>
                  <a:ea typeface="微软雅黑" panose="020B0503020204020204" pitchFamily="34" charset="-122"/>
                </a:rPr>
                <a:t>二圣路</a:t>
              </a:r>
              <a:endParaRPr lang="zh-CN" altLang="en-US" sz="1400"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1750741" y="6011562"/>
              <a:ext cx="315823" cy="855024"/>
            </a:xfrm>
            <a:prstGeom prst="rect">
              <a:avLst/>
            </a:prstGeom>
            <a:noFill/>
          </p:spPr>
          <p:txBody>
            <a:bodyPr vert="horz" wrap="square" rtlCol="0">
              <a:spAutoFit/>
            </a:bodyPr>
            <a:lstStyle/>
            <a:p>
              <a:pPr algn="l"/>
              <a:r>
                <a:rPr lang="zh-CN" altLang="en-US" sz="1400" dirty="0">
                  <a:latin typeface="微软雅黑" panose="020B0503020204020204" pitchFamily="34" charset="-122"/>
                  <a:ea typeface="微软雅黑" panose="020B0503020204020204" pitchFamily="34" charset="-122"/>
                </a:rPr>
                <a:t>华阳南路</a:t>
              </a:r>
              <a:endParaRPr lang="zh-CN" altLang="en-US" sz="1400" dirty="0">
                <a:latin typeface="微软雅黑" panose="020B0503020204020204" pitchFamily="34" charset="-122"/>
                <a:ea typeface="微软雅黑" panose="020B0503020204020204" pitchFamily="34" charset="-122"/>
              </a:endParaRPr>
            </a:p>
          </p:txBody>
        </p:sp>
        <p:sp>
          <p:nvSpPr>
            <p:cNvPr id="26" name="箭头: 左 25"/>
            <p:cNvSpPr/>
            <p:nvPr/>
          </p:nvSpPr>
          <p:spPr>
            <a:xfrm>
              <a:off x="-1941251" y="6691341"/>
              <a:ext cx="229547" cy="204372"/>
            </a:xfrm>
            <a:prstGeom prst="leftArrow">
              <a:avLst/>
            </a:prstGeom>
            <a:solidFill>
              <a:schemeClr val="bg1"/>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左 26"/>
            <p:cNvSpPr/>
            <p:nvPr/>
          </p:nvSpPr>
          <p:spPr>
            <a:xfrm>
              <a:off x="-1941250" y="5992026"/>
              <a:ext cx="221192" cy="204372"/>
            </a:xfrm>
            <a:prstGeom prst="leftArrow">
              <a:avLst/>
            </a:prstGeom>
            <a:solidFill>
              <a:schemeClr val="bg1"/>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3310313" y="5932889"/>
              <a:ext cx="1082348" cy="307777"/>
            </a:xfrm>
            <a:prstGeom prst="rect">
              <a:avLst/>
            </a:prstGeom>
            <a:noFill/>
          </p:spPr>
          <p:txBody>
            <a:bodyPr vert="horz" wrap="none" rtlCol="0">
              <a:spAutoFit/>
            </a:bodyPr>
            <a:lstStyle/>
            <a:p>
              <a:pPr algn="l"/>
              <a:r>
                <a:rPr lang="zh-CN" altLang="en-US" sz="1400" b="1" dirty="0">
                  <a:solidFill>
                    <a:schemeClr val="bg1"/>
                  </a:solidFill>
                  <a:latin typeface="微软雅黑" panose="020B0503020204020204" pitchFamily="34" charset="-122"/>
                  <a:ea typeface="微软雅黑" panose="020B0503020204020204" pitchFamily="34" charset="-122"/>
                </a:rPr>
                <a:t>葛仙湖公园</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9" name="箭头: 左 28"/>
            <p:cNvSpPr/>
            <p:nvPr/>
          </p:nvSpPr>
          <p:spPr>
            <a:xfrm flipH="1">
              <a:off x="-1488370" y="6680868"/>
              <a:ext cx="235444" cy="204372"/>
            </a:xfrm>
            <a:prstGeom prst="leftArrow">
              <a:avLst/>
            </a:prstGeom>
            <a:solidFill>
              <a:schemeClr val="bg1"/>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984067" y="6620320"/>
              <a:ext cx="902811" cy="307777"/>
            </a:xfrm>
            <a:prstGeom prst="rect">
              <a:avLst/>
            </a:prstGeom>
            <a:noFill/>
          </p:spPr>
          <p:txBody>
            <a:bodyPr vert="horz" wrap="none" rtlCol="0">
              <a:spAutoFit/>
            </a:bodyPr>
            <a:lstStyle/>
            <a:p>
              <a:pPr algn="l"/>
              <a:r>
                <a:rPr lang="zh-CN" altLang="en-US" sz="1400" b="1" dirty="0">
                  <a:solidFill>
                    <a:schemeClr val="bg1"/>
                  </a:solidFill>
                  <a:latin typeface="微软雅黑" panose="020B0503020204020204" pitchFamily="34" charset="-122"/>
                  <a:ea typeface="微软雅黑" panose="020B0503020204020204" pitchFamily="34" charset="-122"/>
                </a:rPr>
                <a:t>吾悦广场</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1" name="箭头: 左 30"/>
            <p:cNvSpPr/>
            <p:nvPr/>
          </p:nvSpPr>
          <p:spPr>
            <a:xfrm flipH="1">
              <a:off x="-1471926" y="7805323"/>
              <a:ext cx="219000" cy="204372"/>
            </a:xfrm>
            <a:prstGeom prst="leftArrow">
              <a:avLst/>
            </a:prstGeom>
            <a:solidFill>
              <a:schemeClr val="bg1"/>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022217" y="7753620"/>
              <a:ext cx="723275" cy="307777"/>
            </a:xfrm>
            <a:prstGeom prst="rect">
              <a:avLst/>
            </a:prstGeom>
            <a:noFill/>
          </p:spPr>
          <p:txBody>
            <a:bodyPr vert="horz" wrap="none" rtlCol="0">
              <a:spAutoFit/>
            </a:bodyPr>
            <a:lstStyle/>
            <a:p>
              <a:pPr algn="l"/>
              <a:r>
                <a:rPr lang="zh-CN" altLang="en-US" sz="1400" b="1" dirty="0">
                  <a:solidFill>
                    <a:schemeClr val="bg1"/>
                  </a:solidFill>
                  <a:latin typeface="微软雅黑" panose="020B0503020204020204" pitchFamily="34" charset="-122"/>
                  <a:ea typeface="微软雅黑" panose="020B0503020204020204" pitchFamily="34" charset="-122"/>
                </a:rPr>
                <a:t>句容站</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3112117" y="6639638"/>
              <a:ext cx="902811" cy="307777"/>
            </a:xfrm>
            <a:prstGeom prst="rect">
              <a:avLst/>
            </a:prstGeom>
            <a:noFill/>
          </p:spPr>
          <p:txBody>
            <a:bodyPr vert="horz" wrap="none" rtlCol="0">
              <a:spAutoFit/>
            </a:bodyPr>
            <a:lstStyle/>
            <a:p>
              <a:pPr algn="l"/>
              <a:r>
                <a:rPr lang="zh-CN" altLang="en-US" sz="1400" b="1" dirty="0">
                  <a:solidFill>
                    <a:schemeClr val="bg1"/>
                  </a:solidFill>
                  <a:latin typeface="微软雅黑" panose="020B0503020204020204" pitchFamily="34" charset="-122"/>
                  <a:ea typeface="微软雅黑" panose="020B0503020204020204" pitchFamily="34" charset="-122"/>
                </a:rPr>
                <a:t>人民医院</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770600" y="7299837"/>
              <a:ext cx="348957" cy="855025"/>
            </a:xfrm>
            <a:prstGeom prst="rect">
              <a:avLst/>
            </a:prstGeom>
            <a:noFill/>
          </p:spPr>
          <p:txBody>
            <a:bodyPr vert="horz" wrap="square" rtlCol="0">
              <a:spAutoFit/>
            </a:bodyPr>
            <a:lstStyle/>
            <a:p>
              <a:pPr algn="l"/>
              <a:r>
                <a:rPr lang="zh-CN" altLang="en-US" sz="1400" dirty="0">
                  <a:latin typeface="微软雅黑" panose="020B0503020204020204" pitchFamily="34" charset="-122"/>
                  <a:ea typeface="微软雅黑" panose="020B0503020204020204" pitchFamily="34" charset="-122"/>
                </a:rPr>
                <a:t>华阳南路</a:t>
              </a:r>
              <a:endParaRPr lang="zh-CN" altLang="en-US" sz="1400" dirty="0">
                <a:latin typeface="微软雅黑" panose="020B0503020204020204" pitchFamily="34" charset="-122"/>
                <a:ea typeface="微软雅黑" panose="020B0503020204020204" pitchFamily="34" charset="-122"/>
              </a:endParaRPr>
            </a:p>
          </p:txBody>
        </p:sp>
        <p:sp>
          <p:nvSpPr>
            <p:cNvPr id="35" name="箭头: 左 34"/>
            <p:cNvSpPr/>
            <p:nvPr/>
          </p:nvSpPr>
          <p:spPr>
            <a:xfrm flipH="1">
              <a:off x="-1481983" y="5984592"/>
              <a:ext cx="235444" cy="204372"/>
            </a:xfrm>
            <a:prstGeom prst="leftArrow">
              <a:avLst/>
            </a:prstGeom>
            <a:solidFill>
              <a:schemeClr val="bg1"/>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963445" y="5932888"/>
              <a:ext cx="902811" cy="307777"/>
            </a:xfrm>
            <a:prstGeom prst="rect">
              <a:avLst/>
            </a:prstGeom>
            <a:noFill/>
          </p:spPr>
          <p:txBody>
            <a:bodyPr vert="horz" wrap="none" rtlCol="0">
              <a:spAutoFit/>
            </a:bodyPr>
            <a:lstStyle/>
            <a:p>
              <a:pPr algn="l"/>
              <a:r>
                <a:rPr lang="zh-CN" altLang="en-US" sz="1400" b="1" dirty="0">
                  <a:solidFill>
                    <a:schemeClr val="bg1"/>
                  </a:solidFill>
                  <a:latin typeface="微软雅黑" panose="020B0503020204020204" pitchFamily="34" charset="-122"/>
                  <a:ea typeface="微软雅黑" panose="020B0503020204020204" pitchFamily="34" charset="-122"/>
                </a:rPr>
                <a:t>中央商场</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
        <p:nvSpPr>
          <p:cNvPr id="37" name="文本框 36"/>
          <p:cNvSpPr txBox="1"/>
          <p:nvPr/>
        </p:nvSpPr>
        <p:spPr>
          <a:xfrm>
            <a:off x="7158353" y="7550680"/>
            <a:ext cx="1655440" cy="515164"/>
          </a:xfrm>
          <a:prstGeom prst="rect">
            <a:avLst/>
          </a:prstGeom>
          <a:solidFill>
            <a:srgbClr val="1247FB"/>
          </a:solidFill>
        </p:spPr>
        <p:txBody>
          <a:bodyPr vert="horz" wrap="square" rtlCol="0">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rPr>
              <a:t>吾悦广场</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193735" y="8378000"/>
            <a:ext cx="1667117" cy="648391"/>
          </a:xfrm>
          <a:prstGeom prst="rect">
            <a:avLst/>
          </a:prstGeom>
          <a:solidFill>
            <a:srgbClr val="1247FB"/>
          </a:solidFill>
        </p:spPr>
        <p:txBody>
          <a:bodyPr vert="horz" wrap="square" rtlCol="0">
            <a:spAutoFit/>
          </a:bodyPr>
          <a:lstStyle/>
          <a:p>
            <a:pPr algn="l">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人民医院</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175515" y="9346022"/>
            <a:ext cx="1667117" cy="648391"/>
          </a:xfrm>
          <a:prstGeom prst="rect">
            <a:avLst/>
          </a:prstGeom>
          <a:solidFill>
            <a:srgbClr val="1247FB"/>
          </a:solidFill>
        </p:spPr>
        <p:txBody>
          <a:bodyPr vert="horz" wrap="square" rtlCol="0">
            <a:spAutoFit/>
          </a:bodyPr>
          <a:lstStyle/>
          <a:p>
            <a:pPr algn="l">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中央商场</a:t>
            </a:r>
            <a:endParaRPr lang="en-US" altLang="zh-CN" b="1" dirty="0">
              <a:solidFill>
                <a:schemeClr val="bg1"/>
              </a:solidFill>
              <a:latin typeface="微软雅黑" panose="020B0503020204020204" pitchFamily="34" charset="-122"/>
              <a:ea typeface="微软雅黑" panose="020B0503020204020204" pitchFamily="34" charset="-122"/>
            </a:endParaRPr>
          </a:p>
        </p:txBody>
      </p:sp>
      <p:pic>
        <p:nvPicPr>
          <p:cNvPr id="40" name="图片 39"/>
          <p:cNvPicPr>
            <a:picLocks noChangeAspect="1"/>
          </p:cNvPicPr>
          <p:nvPr/>
        </p:nvPicPr>
        <p:blipFill>
          <a:blip r:embed="rId4"/>
          <a:stretch>
            <a:fillRect/>
          </a:stretch>
        </p:blipFill>
        <p:spPr>
          <a:xfrm>
            <a:off x="6620263" y="7429682"/>
            <a:ext cx="563326" cy="712128"/>
          </a:xfrm>
          <a:prstGeom prst="rect">
            <a:avLst/>
          </a:prstGeom>
        </p:spPr>
      </p:pic>
      <p:pic>
        <p:nvPicPr>
          <p:cNvPr id="41" name="图片 40"/>
          <p:cNvPicPr>
            <a:picLocks noChangeAspect="1"/>
          </p:cNvPicPr>
          <p:nvPr/>
        </p:nvPicPr>
        <p:blipFill>
          <a:blip r:embed="rId4"/>
          <a:stretch>
            <a:fillRect/>
          </a:stretch>
        </p:blipFill>
        <p:spPr>
          <a:xfrm>
            <a:off x="6630676" y="8385748"/>
            <a:ext cx="563326" cy="712128"/>
          </a:xfrm>
          <a:prstGeom prst="rect">
            <a:avLst/>
          </a:prstGeom>
        </p:spPr>
      </p:pic>
      <p:sp>
        <p:nvSpPr>
          <p:cNvPr id="42" name="矩形 41"/>
          <p:cNvSpPr/>
          <p:nvPr/>
        </p:nvSpPr>
        <p:spPr>
          <a:xfrm>
            <a:off x="12261549" y="7524861"/>
            <a:ext cx="2504755" cy="1243233"/>
          </a:xfrm>
          <a:prstGeom prst="rect">
            <a:avLst/>
          </a:prstGeom>
          <a:solidFill>
            <a:srgbClr val="1247FB"/>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12274685" y="7842631"/>
            <a:ext cx="2495683" cy="789918"/>
          </a:xfrm>
          <a:prstGeom prst="rect">
            <a:avLst/>
          </a:prstGeom>
          <a:noFill/>
        </p:spPr>
        <p:txBody>
          <a:bodyPr vert="horz" wrap="none" rtlCol="0">
            <a:spAutoFit/>
          </a:bodyPr>
          <a:lstStyle/>
          <a:p>
            <a:pPr algn="l"/>
            <a:r>
              <a:rPr lang="zh-CN" altLang="en-US" sz="4000" b="1" dirty="0">
                <a:solidFill>
                  <a:schemeClr val="bg1"/>
                </a:solidFill>
                <a:latin typeface="微软雅黑" panose="020B0503020204020204" pitchFamily="34" charset="-122"/>
                <a:ea typeface="微软雅黑" panose="020B0503020204020204" pitchFamily="34" charset="-122"/>
              </a:rPr>
              <a:t>吾悦广场</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pic>
        <p:nvPicPr>
          <p:cNvPr id="44" name="图片 43"/>
          <p:cNvPicPr>
            <a:picLocks noChangeAspect="1"/>
          </p:cNvPicPr>
          <p:nvPr/>
        </p:nvPicPr>
        <p:blipFill rotWithShape="1">
          <a:blip r:embed="rId1"/>
          <a:srcRect l="37932" t="30366" r="53711" b="59708"/>
          <a:stretch>
            <a:fillRect/>
          </a:stretch>
        </p:blipFill>
        <p:spPr>
          <a:xfrm>
            <a:off x="3467321" y="7516084"/>
            <a:ext cx="367201" cy="283402"/>
          </a:xfrm>
          <a:prstGeom prst="rect">
            <a:avLst/>
          </a:prstGeom>
        </p:spPr>
      </p:pic>
      <p:pic>
        <p:nvPicPr>
          <p:cNvPr id="52" name="图片 51"/>
          <p:cNvPicPr>
            <a:picLocks noChangeAspect="1"/>
          </p:cNvPicPr>
          <p:nvPr/>
        </p:nvPicPr>
        <p:blipFill rotWithShape="1">
          <a:blip r:embed="rId5"/>
          <a:srcRect r="19152"/>
          <a:stretch>
            <a:fillRect/>
          </a:stretch>
        </p:blipFill>
        <p:spPr>
          <a:xfrm>
            <a:off x="8625051" y="3039020"/>
            <a:ext cx="6585524" cy="323349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62732" y="174002"/>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发展目标</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2.2</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6" name="文本框 5"/>
          <p:cNvSpPr txBox="1"/>
          <p:nvPr/>
        </p:nvSpPr>
        <p:spPr>
          <a:xfrm>
            <a:off x="798850" y="1692079"/>
            <a:ext cx="13521650" cy="1560940"/>
          </a:xfrm>
          <a:prstGeom prst="rect">
            <a:avLst/>
          </a:prstGeom>
          <a:noFill/>
        </p:spPr>
        <p:txBody>
          <a:bodyPr vert="horz" wrap="none" rtlCol="0">
            <a:spAutoFit/>
          </a:bodyPr>
          <a:lstStyle/>
          <a:p>
            <a:pPr algn="ctr">
              <a:lnSpc>
                <a:spcPct val="125000"/>
              </a:lnSpc>
            </a:pPr>
            <a:r>
              <a:rPr lang="zh-CN" altLang="en-US" sz="4000" b="1" dirty="0">
                <a:latin typeface="微软雅黑" panose="020B0503020204020204" pitchFamily="34" charset="-122"/>
                <a:ea typeface="微软雅黑" panose="020B0503020204020204" pitchFamily="34" charset="-122"/>
              </a:rPr>
              <a:t>构建</a:t>
            </a:r>
            <a:r>
              <a:rPr lang="zh-CN" altLang="en-US" sz="4000" b="1" dirty="0">
                <a:solidFill>
                  <a:schemeClr val="accent1">
                    <a:lumMod val="75000"/>
                  </a:schemeClr>
                </a:solidFill>
                <a:latin typeface="微软雅黑" panose="020B0503020204020204" pitchFamily="34" charset="-122"/>
                <a:ea typeface="微软雅黑" panose="020B0503020204020204" pitchFamily="34" charset="-122"/>
              </a:rPr>
              <a:t>总量足够、结构合理、秩序良好、利用高效</a:t>
            </a:r>
            <a:r>
              <a:rPr lang="zh-CN" altLang="en-US" sz="4000" b="1" dirty="0">
                <a:latin typeface="微软雅黑" panose="020B0503020204020204" pitchFamily="34" charset="-122"/>
                <a:ea typeface="微软雅黑" panose="020B0503020204020204" pitchFamily="34" charset="-122"/>
              </a:rPr>
              <a:t>的停车系统</a:t>
            </a:r>
            <a:endParaRPr lang="en-US" altLang="zh-CN" sz="4000" b="1" dirty="0">
              <a:latin typeface="微软雅黑" panose="020B0503020204020204" pitchFamily="34" charset="-122"/>
              <a:ea typeface="微软雅黑" panose="020B0503020204020204" pitchFamily="34" charset="-122"/>
            </a:endParaRPr>
          </a:p>
          <a:p>
            <a:pPr algn="ctr">
              <a:lnSpc>
                <a:spcPct val="125000"/>
              </a:lnSpc>
            </a:pPr>
            <a:r>
              <a:rPr lang="zh-CN" altLang="en-US" sz="4000" b="1" dirty="0">
                <a:solidFill>
                  <a:schemeClr val="accent6">
                    <a:lumMod val="60000"/>
                    <a:lumOff val="40000"/>
                  </a:schemeClr>
                </a:solidFill>
                <a:latin typeface="微软雅黑" panose="020B0503020204020204" pitchFamily="34" charset="-122"/>
                <a:ea typeface="微软雅黑" panose="020B0503020204020204" pitchFamily="34" charset="-122"/>
              </a:rPr>
              <a:t>以静制动，促进公交、慢行、机动车均衡发展</a:t>
            </a:r>
            <a:endParaRPr lang="zh-CN" altLang="en-US" sz="4000" b="1" dirty="0">
              <a:solidFill>
                <a:schemeClr val="accent6">
                  <a:lumMod val="60000"/>
                  <a:lumOff val="40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366807" y="3639228"/>
            <a:ext cx="12783076" cy="1496594"/>
            <a:chOff x="1366807" y="3639228"/>
            <a:chExt cx="12783076" cy="1496594"/>
          </a:xfrm>
        </p:grpSpPr>
        <p:grpSp>
          <p:nvGrpSpPr>
            <p:cNvPr id="8" name="组合 7"/>
            <p:cNvGrpSpPr/>
            <p:nvPr/>
          </p:nvGrpSpPr>
          <p:grpSpPr>
            <a:xfrm>
              <a:off x="1366807" y="3639228"/>
              <a:ext cx="12783076" cy="1496594"/>
              <a:chOff x="1366807" y="3856369"/>
              <a:chExt cx="12783076" cy="1496594"/>
            </a:xfrm>
          </p:grpSpPr>
          <p:sp>
            <p:nvSpPr>
              <p:cNvPr id="10" name="矩形: 圆角 9"/>
              <p:cNvSpPr/>
              <p:nvPr/>
            </p:nvSpPr>
            <p:spPr>
              <a:xfrm>
                <a:off x="1366807" y="3856369"/>
                <a:ext cx="11915972" cy="1364088"/>
              </a:xfrm>
              <a:prstGeom prst="roundRect">
                <a:avLst/>
              </a:prstGeom>
              <a:solidFill>
                <a:schemeClr val="accent1">
                  <a:lumMod val="20000"/>
                  <a:lumOff val="80000"/>
                  <a:alpha val="53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solidFill>
                    <a:latin typeface="+mj-ea"/>
                    <a:ea typeface="+mj-ea"/>
                  </a:rPr>
                  <a:t>足额配建泊位，复合开发路外停车场，适度配置路内及人行道板泊位</a:t>
                </a:r>
                <a:endParaRPr lang="en-US" altLang="zh-CN" sz="2800" dirty="0">
                  <a:solidFill>
                    <a:schemeClr val="tx1"/>
                  </a:solidFill>
                  <a:latin typeface="+mj-ea"/>
                  <a:ea typeface="+mj-ea"/>
                </a:endParaRPr>
              </a:p>
              <a:p>
                <a:pPr algn="ctr"/>
                <a:r>
                  <a:rPr lang="zh-CN" altLang="en-US" sz="2800" dirty="0">
                    <a:solidFill>
                      <a:schemeClr val="tx1"/>
                    </a:solidFill>
                    <a:latin typeface="+mj-ea"/>
                    <a:ea typeface="+mj-ea"/>
                  </a:rPr>
                  <a:t>保障城市泊位供给总量规模，</a:t>
                </a:r>
                <a:r>
                  <a:rPr lang="zh-CN" altLang="en-US" sz="2800" dirty="0">
                    <a:solidFill>
                      <a:schemeClr val="bg1">
                        <a:lumMod val="75000"/>
                      </a:schemeClr>
                    </a:solidFill>
                    <a:latin typeface="+mj-ea"/>
                    <a:ea typeface="+mj-ea"/>
                  </a:rPr>
                  <a:t>城市车均泊位为</a:t>
                </a:r>
                <a:r>
                  <a:rPr lang="en-US" altLang="zh-CN" sz="2800" dirty="0">
                    <a:solidFill>
                      <a:schemeClr val="bg1">
                        <a:lumMod val="75000"/>
                      </a:schemeClr>
                    </a:solidFill>
                    <a:latin typeface="+mj-ea"/>
                    <a:ea typeface="+mj-ea"/>
                  </a:rPr>
                  <a:t>1.2-1.5</a:t>
                </a:r>
                <a:endParaRPr lang="zh-CN" altLang="en-US" sz="2800" dirty="0">
                  <a:solidFill>
                    <a:schemeClr val="bg1">
                      <a:lumMod val="75000"/>
                    </a:schemeClr>
                  </a:solidFill>
                  <a:latin typeface="+mj-ea"/>
                  <a:ea typeface="+mj-ea"/>
                </a:endParaRPr>
              </a:p>
            </p:txBody>
          </p:sp>
          <p:sp>
            <p:nvSpPr>
              <p:cNvPr id="11" name="椭圆 10"/>
              <p:cNvSpPr/>
              <p:nvPr/>
            </p:nvSpPr>
            <p:spPr>
              <a:xfrm>
                <a:off x="12667924" y="3871004"/>
                <a:ext cx="1481959" cy="1481959"/>
              </a:xfrm>
              <a:prstGeom prst="ellipse">
                <a:avLst/>
              </a:prstGeom>
              <a:solidFill>
                <a:schemeClr val="bg1"/>
              </a:solidFill>
              <a:ln w="127000">
                <a:solidFill>
                  <a:schemeClr val="bg1">
                    <a:lumMod val="75000"/>
                  </a:schemeClr>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chemeClr val="accent1">
                      <a:lumMod val="20000"/>
                      <a:lumOff val="80000"/>
                    </a:schemeClr>
                  </a:solidFill>
                  <a:latin typeface="+mj-ea"/>
                  <a:ea typeface="+mj-ea"/>
                </a:endParaRPr>
              </a:p>
            </p:txBody>
          </p:sp>
        </p:gr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891155" y="3778734"/>
              <a:ext cx="1132605" cy="1132605"/>
            </a:xfrm>
            <a:prstGeom prst="rect">
              <a:avLst/>
            </a:prstGeom>
          </p:spPr>
        </p:pic>
      </p:grpSp>
      <p:grpSp>
        <p:nvGrpSpPr>
          <p:cNvPr id="12" name="组合 11"/>
          <p:cNvGrpSpPr/>
          <p:nvPr/>
        </p:nvGrpSpPr>
        <p:grpSpPr>
          <a:xfrm>
            <a:off x="625828" y="5325148"/>
            <a:ext cx="12656951" cy="1481959"/>
            <a:chOff x="625828" y="5325148"/>
            <a:chExt cx="12656951" cy="1481959"/>
          </a:xfrm>
        </p:grpSpPr>
        <p:grpSp>
          <p:nvGrpSpPr>
            <p:cNvPr id="13" name="组合 12"/>
            <p:cNvGrpSpPr/>
            <p:nvPr/>
          </p:nvGrpSpPr>
          <p:grpSpPr>
            <a:xfrm>
              <a:off x="625828" y="5325148"/>
              <a:ext cx="12656951" cy="1481959"/>
              <a:chOff x="625828" y="5327446"/>
              <a:chExt cx="12656951" cy="1481959"/>
            </a:xfrm>
          </p:grpSpPr>
          <p:sp>
            <p:nvSpPr>
              <p:cNvPr id="15" name="矩形: 圆角 14"/>
              <p:cNvSpPr/>
              <p:nvPr/>
            </p:nvSpPr>
            <p:spPr>
              <a:xfrm>
                <a:off x="1366807" y="5409959"/>
                <a:ext cx="11915972" cy="1364088"/>
              </a:xfrm>
              <a:prstGeom prst="roundRect">
                <a:avLst/>
              </a:prstGeom>
              <a:solidFill>
                <a:schemeClr val="accent4">
                  <a:lumMod val="60000"/>
                  <a:lumOff val="40000"/>
                  <a:alpha val="53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solidFill>
                    <a:latin typeface="+mj-ea"/>
                    <a:ea typeface="+mj-ea"/>
                  </a:rPr>
                  <a:t>构建配建为主，公共泊位为辅，路内泊位为补充的泊位供给体系</a:t>
                </a:r>
                <a:endParaRPr lang="en-US" altLang="zh-CN" sz="2800" dirty="0">
                  <a:solidFill>
                    <a:schemeClr val="tx1"/>
                  </a:solidFill>
                  <a:latin typeface="+mj-ea"/>
                  <a:ea typeface="+mj-ea"/>
                </a:endParaRPr>
              </a:p>
              <a:p>
                <a:pPr algn="r"/>
                <a:r>
                  <a:rPr lang="zh-CN" altLang="en-US" sz="2800" dirty="0">
                    <a:solidFill>
                      <a:schemeClr val="bg1">
                        <a:lumMod val="75000"/>
                      </a:schemeClr>
                    </a:solidFill>
                    <a:latin typeface="+mj-ea"/>
                    <a:ea typeface="+mj-ea"/>
                  </a:rPr>
                  <a:t>配建泊位占比</a:t>
                </a:r>
                <a:r>
                  <a:rPr lang="en-US" altLang="zh-CN" sz="2800" dirty="0">
                    <a:solidFill>
                      <a:schemeClr val="bg1">
                        <a:lumMod val="75000"/>
                      </a:schemeClr>
                    </a:solidFill>
                    <a:latin typeface="+mj-ea"/>
                    <a:ea typeface="+mj-ea"/>
                  </a:rPr>
                  <a:t>80%-85%</a:t>
                </a:r>
                <a:r>
                  <a:rPr lang="zh-CN" altLang="en-US" sz="2800" dirty="0">
                    <a:solidFill>
                      <a:schemeClr val="bg1">
                        <a:lumMod val="75000"/>
                      </a:schemeClr>
                    </a:solidFill>
                    <a:latin typeface="+mj-ea"/>
                    <a:ea typeface="+mj-ea"/>
                  </a:rPr>
                  <a:t>，公共泊位</a:t>
                </a:r>
                <a:r>
                  <a:rPr lang="en-US" altLang="zh-CN" sz="2800" dirty="0">
                    <a:solidFill>
                      <a:schemeClr val="bg1">
                        <a:lumMod val="75000"/>
                      </a:schemeClr>
                    </a:solidFill>
                    <a:latin typeface="+mj-ea"/>
                    <a:ea typeface="+mj-ea"/>
                  </a:rPr>
                  <a:t>+</a:t>
                </a:r>
                <a:r>
                  <a:rPr lang="zh-CN" altLang="en-US" sz="2800" dirty="0">
                    <a:solidFill>
                      <a:schemeClr val="bg1">
                        <a:lumMod val="75000"/>
                      </a:schemeClr>
                    </a:solidFill>
                    <a:latin typeface="+mj-ea"/>
                    <a:ea typeface="+mj-ea"/>
                  </a:rPr>
                  <a:t>路内</a:t>
                </a:r>
                <a:r>
                  <a:rPr lang="en-US" altLang="zh-CN" sz="2800" dirty="0">
                    <a:solidFill>
                      <a:schemeClr val="bg1">
                        <a:lumMod val="75000"/>
                      </a:schemeClr>
                    </a:solidFill>
                    <a:latin typeface="+mj-ea"/>
                    <a:ea typeface="+mj-ea"/>
                  </a:rPr>
                  <a:t>+</a:t>
                </a:r>
                <a:r>
                  <a:rPr lang="zh-CN" altLang="en-US" sz="2800" dirty="0">
                    <a:solidFill>
                      <a:schemeClr val="bg1">
                        <a:lumMod val="75000"/>
                      </a:schemeClr>
                    </a:solidFill>
                    <a:latin typeface="+mj-ea"/>
                    <a:ea typeface="+mj-ea"/>
                  </a:rPr>
                  <a:t>道板泊位占比</a:t>
                </a:r>
                <a:r>
                  <a:rPr lang="en-US" altLang="zh-CN" sz="2800" dirty="0">
                    <a:solidFill>
                      <a:schemeClr val="bg1">
                        <a:lumMod val="75000"/>
                      </a:schemeClr>
                    </a:solidFill>
                    <a:latin typeface="+mj-ea"/>
                    <a:ea typeface="+mj-ea"/>
                  </a:rPr>
                  <a:t>15-20%</a:t>
                </a:r>
                <a:endParaRPr lang="zh-CN" altLang="en-US" sz="2800" dirty="0">
                  <a:solidFill>
                    <a:schemeClr val="bg1">
                      <a:lumMod val="75000"/>
                    </a:schemeClr>
                  </a:solidFill>
                  <a:latin typeface="+mj-ea"/>
                  <a:ea typeface="+mj-ea"/>
                </a:endParaRPr>
              </a:p>
            </p:txBody>
          </p:sp>
          <p:sp>
            <p:nvSpPr>
              <p:cNvPr id="16" name="椭圆 15"/>
              <p:cNvSpPr/>
              <p:nvPr/>
            </p:nvSpPr>
            <p:spPr>
              <a:xfrm>
                <a:off x="625828" y="5327446"/>
                <a:ext cx="1481959" cy="1481959"/>
              </a:xfrm>
              <a:prstGeom prst="ellipse">
                <a:avLst/>
              </a:prstGeom>
              <a:solidFill>
                <a:schemeClr val="bg1"/>
              </a:solidFill>
              <a:ln w="127000">
                <a:solidFill>
                  <a:schemeClr val="bg1">
                    <a:lumMod val="75000"/>
                  </a:schemeClr>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chemeClr val="accent4">
                      <a:lumMod val="60000"/>
                      <a:lumOff val="40000"/>
                    </a:schemeClr>
                  </a:solidFill>
                  <a:latin typeface="+mj-ea"/>
                  <a:ea typeface="+mj-ea"/>
                </a:endParaRPr>
              </a:p>
            </p:txBody>
          </p:sp>
        </p:grpSp>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757" y="5536078"/>
              <a:ext cx="1060097" cy="1060097"/>
            </a:xfrm>
            <a:prstGeom prst="rect">
              <a:avLst/>
            </a:prstGeom>
          </p:spPr>
        </p:pic>
      </p:grpSp>
      <p:grpSp>
        <p:nvGrpSpPr>
          <p:cNvPr id="17" name="组合 16"/>
          <p:cNvGrpSpPr/>
          <p:nvPr/>
        </p:nvGrpSpPr>
        <p:grpSpPr>
          <a:xfrm>
            <a:off x="1366808" y="6996433"/>
            <a:ext cx="12656952" cy="1503490"/>
            <a:chOff x="1366808" y="6996433"/>
            <a:chExt cx="12656952" cy="1503490"/>
          </a:xfrm>
        </p:grpSpPr>
        <p:grpSp>
          <p:nvGrpSpPr>
            <p:cNvPr id="18" name="组合 17"/>
            <p:cNvGrpSpPr/>
            <p:nvPr/>
          </p:nvGrpSpPr>
          <p:grpSpPr>
            <a:xfrm>
              <a:off x="1366808" y="6996433"/>
              <a:ext cx="12656952" cy="1503490"/>
              <a:chOff x="1366808" y="6881275"/>
              <a:chExt cx="12656952" cy="1503490"/>
            </a:xfrm>
          </p:grpSpPr>
          <p:sp>
            <p:nvSpPr>
              <p:cNvPr id="20" name="矩形: 圆角 19"/>
              <p:cNvSpPr/>
              <p:nvPr/>
            </p:nvSpPr>
            <p:spPr>
              <a:xfrm>
                <a:off x="1366808" y="6881275"/>
                <a:ext cx="11822630" cy="1481959"/>
              </a:xfrm>
              <a:prstGeom prst="roundRect">
                <a:avLst/>
              </a:prstGeom>
              <a:solidFill>
                <a:schemeClr val="accent6">
                  <a:lumMod val="20000"/>
                  <a:lumOff val="8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tx1"/>
                    </a:solidFill>
                    <a:latin typeface="+mj-ea"/>
                    <a:ea typeface="+mj-ea"/>
                  </a:rPr>
                  <a:t>科学布局路内及人行道板停车，统筹协调慢行通行空间</a:t>
                </a:r>
                <a:endParaRPr lang="en-US" altLang="zh-CN" sz="2800" dirty="0">
                  <a:solidFill>
                    <a:schemeClr val="tx1"/>
                  </a:solidFill>
                  <a:latin typeface="+mj-ea"/>
                  <a:ea typeface="+mj-ea"/>
                </a:endParaRPr>
              </a:p>
              <a:p>
                <a:pPr algn="ctr"/>
                <a:r>
                  <a:rPr lang="zh-CN" altLang="en-US" sz="2800" dirty="0">
                    <a:solidFill>
                      <a:schemeClr val="tx1"/>
                    </a:solidFill>
                    <a:latin typeface="+mj-ea"/>
                    <a:ea typeface="+mj-ea"/>
                  </a:rPr>
                  <a:t>实现</a:t>
                </a:r>
                <a:r>
                  <a:rPr lang="zh-CN" altLang="en-US" sz="2800" dirty="0">
                    <a:solidFill>
                      <a:schemeClr val="accent1">
                        <a:lumMod val="75000"/>
                      </a:schemeClr>
                    </a:solidFill>
                    <a:latin typeface="+mj-ea"/>
                    <a:ea typeface="+mj-ea"/>
                  </a:rPr>
                  <a:t>停车与步行、非机动车交通的协调发展，保障城市交通秩序</a:t>
                </a:r>
                <a:endParaRPr lang="zh-CN" altLang="en-US" sz="2800" dirty="0">
                  <a:solidFill>
                    <a:schemeClr val="accent1">
                      <a:lumMod val="75000"/>
                    </a:schemeClr>
                  </a:solidFill>
                  <a:latin typeface="+mj-ea"/>
                  <a:ea typeface="+mj-ea"/>
                </a:endParaRPr>
              </a:p>
            </p:txBody>
          </p:sp>
          <p:sp>
            <p:nvSpPr>
              <p:cNvPr id="21" name="椭圆 20"/>
              <p:cNvSpPr/>
              <p:nvPr/>
            </p:nvSpPr>
            <p:spPr>
              <a:xfrm>
                <a:off x="12541801" y="6902806"/>
                <a:ext cx="1481959" cy="1481959"/>
              </a:xfrm>
              <a:prstGeom prst="ellipse">
                <a:avLst/>
              </a:prstGeom>
              <a:solidFill>
                <a:schemeClr val="bg1"/>
              </a:solidFill>
              <a:ln w="127000">
                <a:solidFill>
                  <a:schemeClr val="bg1">
                    <a:lumMod val="75000"/>
                  </a:schemeClr>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chemeClr val="accent6">
                      <a:lumMod val="40000"/>
                      <a:lumOff val="60000"/>
                    </a:schemeClr>
                  </a:solidFill>
                  <a:latin typeface="+mj-ea"/>
                  <a:ea typeface="+mj-ea"/>
                </a:endParaRPr>
              </a:p>
            </p:txBody>
          </p:sp>
        </p:grpSp>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49566" y="7146887"/>
              <a:ext cx="1224112" cy="1224112"/>
            </a:xfrm>
            <a:prstGeom prst="rect">
              <a:avLst/>
            </a:prstGeom>
          </p:spPr>
        </p:pic>
      </p:grpSp>
      <p:grpSp>
        <p:nvGrpSpPr>
          <p:cNvPr id="22" name="组合 21"/>
          <p:cNvGrpSpPr/>
          <p:nvPr/>
        </p:nvGrpSpPr>
        <p:grpSpPr>
          <a:xfrm>
            <a:off x="625827" y="8689248"/>
            <a:ext cx="12563609" cy="1497852"/>
            <a:chOff x="625827" y="8689248"/>
            <a:chExt cx="12563609" cy="1497852"/>
          </a:xfrm>
        </p:grpSpPr>
        <p:grpSp>
          <p:nvGrpSpPr>
            <p:cNvPr id="23" name="组合 22"/>
            <p:cNvGrpSpPr/>
            <p:nvPr/>
          </p:nvGrpSpPr>
          <p:grpSpPr>
            <a:xfrm>
              <a:off x="625827" y="8689248"/>
              <a:ext cx="12563609" cy="1497852"/>
              <a:chOff x="625827" y="8419211"/>
              <a:chExt cx="12563609" cy="1497852"/>
            </a:xfrm>
          </p:grpSpPr>
          <p:sp>
            <p:nvSpPr>
              <p:cNvPr id="25" name="矩形: 圆角 24"/>
              <p:cNvSpPr/>
              <p:nvPr/>
            </p:nvSpPr>
            <p:spPr>
              <a:xfrm>
                <a:off x="1366806" y="8435104"/>
                <a:ext cx="11822630" cy="1481959"/>
              </a:xfrm>
              <a:prstGeom prst="roundRect">
                <a:avLst/>
              </a:prstGeom>
              <a:solidFill>
                <a:schemeClr val="accent2">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2800" dirty="0">
                    <a:solidFill>
                      <a:schemeClr val="tx1"/>
                    </a:solidFill>
                    <a:latin typeface="+mj-ea"/>
                    <a:ea typeface="+mj-ea"/>
                  </a:rPr>
                  <a:t>加强泊位管理信息化建设，实时动态发布泊位信息，</a:t>
                </a:r>
                <a:endParaRPr lang="en-US" altLang="zh-CN" sz="2800" dirty="0">
                  <a:solidFill>
                    <a:schemeClr val="tx1"/>
                  </a:solidFill>
                  <a:latin typeface="+mj-ea"/>
                  <a:ea typeface="+mj-ea"/>
                </a:endParaRPr>
              </a:p>
              <a:p>
                <a:pPr algn="r"/>
                <a:r>
                  <a:rPr lang="zh-CN" altLang="en-US" sz="2800" dirty="0">
                    <a:solidFill>
                      <a:schemeClr val="tx1"/>
                    </a:solidFill>
                    <a:latin typeface="+mj-ea"/>
                    <a:ea typeface="+mj-ea"/>
                  </a:rPr>
                  <a:t>发挥经济杠杆调节作用，提高泊位利用效率，引导出行方式转型</a:t>
                </a:r>
                <a:endParaRPr lang="zh-CN" altLang="en-US" sz="2800" dirty="0">
                  <a:solidFill>
                    <a:schemeClr val="tx1"/>
                  </a:solidFill>
                  <a:latin typeface="+mj-ea"/>
                  <a:ea typeface="+mj-ea"/>
                </a:endParaRPr>
              </a:p>
            </p:txBody>
          </p:sp>
          <p:sp>
            <p:nvSpPr>
              <p:cNvPr id="26" name="椭圆 25"/>
              <p:cNvSpPr/>
              <p:nvPr/>
            </p:nvSpPr>
            <p:spPr>
              <a:xfrm>
                <a:off x="625827" y="8419211"/>
                <a:ext cx="1481959" cy="1481959"/>
              </a:xfrm>
              <a:prstGeom prst="ellipse">
                <a:avLst/>
              </a:prstGeom>
              <a:solidFill>
                <a:schemeClr val="bg1"/>
              </a:solidFill>
              <a:ln w="127000">
                <a:solidFill>
                  <a:schemeClr val="bg1">
                    <a:lumMod val="75000"/>
                  </a:schemeClr>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dirty="0">
                  <a:solidFill>
                    <a:schemeClr val="accent2">
                      <a:lumMod val="60000"/>
                      <a:lumOff val="40000"/>
                    </a:schemeClr>
                  </a:solidFill>
                  <a:latin typeface="+mj-ea"/>
                  <a:ea typeface="+mj-ea"/>
                </a:endParaRPr>
              </a:p>
            </p:txBody>
          </p:sp>
        </p:grp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757" y="9041718"/>
              <a:ext cx="1044013" cy="779114"/>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íṩḷïde"/>
          <p:cNvSpPr/>
          <p:nvPr/>
        </p:nvSpPr>
        <p:spPr bwMode="auto">
          <a:xfrm>
            <a:off x="7796283" y="-1"/>
            <a:ext cx="94717" cy="10691814"/>
          </a:xfrm>
          <a:prstGeom prst="rect">
            <a:avLst/>
          </a:prstGeom>
          <a:solidFill>
            <a:schemeClr val="tx2">
              <a:lumMod val="60000"/>
              <a:lumOff val="40000"/>
            </a:schemeClr>
          </a:solidFill>
          <a:ln w="19050">
            <a:noFill/>
            <a:round/>
          </a:ln>
        </p:spPr>
        <p:txBody>
          <a:bodyPr anchor="ctr"/>
          <a:lstStyle/>
          <a:p>
            <a:pPr algn="ctr"/>
            <a:endParaRPr dirty="0"/>
          </a:p>
        </p:txBody>
      </p:sp>
      <p:grpSp>
        <p:nvGrpSpPr>
          <p:cNvPr id="3" name="组合 2"/>
          <p:cNvGrpSpPr/>
          <p:nvPr/>
        </p:nvGrpSpPr>
        <p:grpSpPr>
          <a:xfrm>
            <a:off x="7444799" y="4721077"/>
            <a:ext cx="4631373" cy="892607"/>
            <a:chOff x="7459071" y="7308586"/>
            <a:chExt cx="4631373" cy="892607"/>
          </a:xfrm>
        </p:grpSpPr>
        <p:sp>
          <p:nvSpPr>
            <p:cNvPr id="20"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accent6">
                      <a:lumMod val="60000"/>
                      <a:lumOff val="40000"/>
                    </a:schemeClr>
                  </a:solidFill>
                  <a:latin typeface="Impact" panose="020B0806030902050204" pitchFamily="34" charset="0"/>
                </a:rPr>
                <a:t>03</a:t>
              </a:r>
              <a:endParaRPr lang="en-US" altLang="zh-CN" sz="2800" dirty="0">
                <a:solidFill>
                  <a:schemeClr val="accent6">
                    <a:lumMod val="60000"/>
                    <a:lumOff val="40000"/>
                  </a:schemeClr>
                </a:solidFill>
                <a:latin typeface="Impact" panose="020B0806030902050204" pitchFamily="34" charset="0"/>
              </a:endParaRPr>
            </a:p>
          </p:txBody>
        </p:sp>
        <p:sp>
          <p:nvSpPr>
            <p:cNvPr id="5"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accent6">
                      <a:lumMod val="60000"/>
                      <a:lumOff val="40000"/>
                    </a:schemeClr>
                  </a:solidFill>
                  <a:effectLst/>
                </a:rPr>
                <a:t>规划方案</a:t>
              </a:r>
              <a:endParaRPr lang="zh-CN" altLang="en-US" dirty="0">
                <a:solidFill>
                  <a:schemeClr val="accent6">
                    <a:lumMod val="60000"/>
                    <a:lumOff val="40000"/>
                  </a:schemeClr>
                </a:solidFill>
                <a:effectLst/>
              </a:endParaRPr>
            </a:p>
          </p:txBody>
        </p:sp>
      </p:grpSp>
      <p:grpSp>
        <p:nvGrpSpPr>
          <p:cNvPr id="8" name="组合 7"/>
          <p:cNvGrpSpPr/>
          <p:nvPr/>
        </p:nvGrpSpPr>
        <p:grpSpPr>
          <a:xfrm>
            <a:off x="7444799" y="2906980"/>
            <a:ext cx="4631373" cy="892607"/>
            <a:chOff x="7459071" y="5591970"/>
            <a:chExt cx="4631373" cy="892607"/>
          </a:xfrm>
        </p:grpSpPr>
        <p:sp>
          <p:nvSpPr>
            <p:cNvPr id="19" name="íśḻïḑè"/>
            <p:cNvSpPr/>
            <p:nvPr/>
          </p:nvSpPr>
          <p:spPr bwMode="auto">
            <a:xfrm>
              <a:off x="7459071" y="5591970"/>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02</a:t>
              </a:r>
              <a:endParaRPr lang="en-US" altLang="zh-CN" sz="2800" dirty="0">
                <a:solidFill>
                  <a:schemeClr val="bg1">
                    <a:lumMod val="50000"/>
                  </a:schemeClr>
                </a:solidFill>
                <a:latin typeface="Impact" panose="020B0806030902050204" pitchFamily="34" charset="0"/>
              </a:endParaRPr>
            </a:p>
          </p:txBody>
        </p:sp>
        <p:sp>
          <p:nvSpPr>
            <p:cNvPr id="7" name="ïṧḷïḓê"/>
            <p:cNvSpPr txBox="1"/>
            <p:nvPr/>
          </p:nvSpPr>
          <p:spPr>
            <a:xfrm>
              <a:off x="8609877" y="5805461"/>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发展策略与目标</a:t>
              </a:r>
              <a:endParaRPr lang="zh-CN" altLang="en-US" dirty="0">
                <a:solidFill>
                  <a:schemeClr val="bg1">
                    <a:lumMod val="50000"/>
                  </a:schemeClr>
                </a:solidFill>
                <a:effectLst/>
              </a:endParaRPr>
            </a:p>
          </p:txBody>
        </p:sp>
      </p:grpSp>
      <p:grpSp>
        <p:nvGrpSpPr>
          <p:cNvPr id="4" name="组合 3"/>
          <p:cNvGrpSpPr/>
          <p:nvPr/>
        </p:nvGrpSpPr>
        <p:grpSpPr>
          <a:xfrm>
            <a:off x="7444799" y="1230338"/>
            <a:ext cx="4631373" cy="892607"/>
            <a:chOff x="7459071" y="2134703"/>
            <a:chExt cx="4631373" cy="892607"/>
          </a:xfrm>
        </p:grpSpPr>
        <p:sp>
          <p:nvSpPr>
            <p:cNvPr id="17" name="îṥlîḓê"/>
            <p:cNvSpPr/>
            <p:nvPr/>
          </p:nvSpPr>
          <p:spPr bwMode="auto">
            <a:xfrm>
              <a:off x="7459071" y="2134703"/>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01</a:t>
              </a:r>
              <a:endParaRPr lang="en-US" altLang="zh-CN" sz="2800" dirty="0">
                <a:solidFill>
                  <a:schemeClr val="bg1">
                    <a:lumMod val="50000"/>
                  </a:schemeClr>
                </a:solidFill>
                <a:latin typeface="Impact" panose="020B0806030902050204" pitchFamily="34" charset="0"/>
              </a:endParaRPr>
            </a:p>
          </p:txBody>
        </p:sp>
        <p:sp>
          <p:nvSpPr>
            <p:cNvPr id="11" name="îṥľïdè"/>
            <p:cNvSpPr txBox="1"/>
            <p:nvPr/>
          </p:nvSpPr>
          <p:spPr>
            <a:xfrm>
              <a:off x="8609877" y="2385727"/>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项目背景</a:t>
              </a:r>
              <a:endParaRPr lang="zh-CN" altLang="en-US" dirty="0">
                <a:solidFill>
                  <a:schemeClr val="bg1">
                    <a:lumMod val="50000"/>
                  </a:schemeClr>
                </a:solidFill>
                <a:effectLst/>
              </a:endParaRPr>
            </a:p>
          </p:txBody>
        </p:sp>
      </p:grpSp>
      <p:grpSp>
        <p:nvGrpSpPr>
          <p:cNvPr id="2" name="组合 1"/>
          <p:cNvGrpSpPr/>
          <p:nvPr/>
        </p:nvGrpSpPr>
        <p:grpSpPr>
          <a:xfrm>
            <a:off x="1244805" y="1866727"/>
            <a:ext cx="5098843" cy="7221066"/>
            <a:chOff x="463755" y="1866727"/>
            <a:chExt cx="5098843" cy="7221066"/>
          </a:xfrm>
        </p:grpSpPr>
        <p:sp>
          <p:nvSpPr>
            <p:cNvPr id="21" name="ís1íḓê"/>
            <p:cNvSpPr/>
            <p:nvPr/>
          </p:nvSpPr>
          <p:spPr bwMode="auto">
            <a:xfrm>
              <a:off x="463755" y="1866727"/>
              <a:ext cx="5098843" cy="7221066"/>
            </a:xfrm>
            <a:custGeom>
              <a:avLst/>
              <a:gdLst>
                <a:gd name="connsiteX0" fmla="*/ 1340314 w 4111625"/>
                <a:gd name="connsiteY0" fmla="*/ 249119 h 5822951"/>
                <a:gd name="connsiteX1" fmla="*/ 1360734 w 4111625"/>
                <a:gd name="connsiteY1" fmla="*/ 250397 h 5822951"/>
                <a:gd name="connsiteX2" fmla="*/ 1350927 w 4111625"/>
                <a:gd name="connsiteY2" fmla="*/ 249783 h 5822951"/>
                <a:gd name="connsiteX3" fmla="*/ 1302697 w 4111625"/>
                <a:gd name="connsiteY3" fmla="*/ 246765 h 5822951"/>
                <a:gd name="connsiteX4" fmla="*/ 1327635 w 4111625"/>
                <a:gd name="connsiteY4" fmla="*/ 248326 h 5822951"/>
                <a:gd name="connsiteX5" fmla="*/ 1340314 w 4111625"/>
                <a:gd name="connsiteY5" fmla="*/ 249119 h 5822951"/>
                <a:gd name="connsiteX6" fmla="*/ 1315376 w 4111625"/>
                <a:gd name="connsiteY6" fmla="*/ 247559 h 5822951"/>
                <a:gd name="connsiteX7" fmla="*/ 1282278 w 4111625"/>
                <a:gd name="connsiteY7" fmla="*/ 245487 h 5822951"/>
                <a:gd name="connsiteX8" fmla="*/ 1292085 w 4111625"/>
                <a:gd name="connsiteY8" fmla="*/ 246101 h 5822951"/>
                <a:gd name="connsiteX9" fmla="*/ 1302697 w 4111625"/>
                <a:gd name="connsiteY9" fmla="*/ 246765 h 5822951"/>
                <a:gd name="connsiteX10" fmla="*/ 3616367 w 4111625"/>
                <a:gd name="connsiteY10" fmla="*/ 0 h 5822951"/>
                <a:gd name="connsiteX11" fmla="*/ 3616367 w 4111625"/>
                <a:gd name="connsiteY11" fmla="*/ 19639 h 5822951"/>
                <a:gd name="connsiteX12" fmla="*/ 3645788 w 4111625"/>
                <a:gd name="connsiteY12" fmla="*/ 4939198 h 5822951"/>
                <a:gd name="connsiteX13" fmla="*/ 3645788 w 4111625"/>
                <a:gd name="connsiteY13" fmla="*/ 4968657 h 5822951"/>
                <a:gd name="connsiteX14" fmla="*/ 3621270 w 4111625"/>
                <a:gd name="connsiteY14" fmla="*/ 4978476 h 5822951"/>
                <a:gd name="connsiteX15" fmla="*/ 3400611 w 4111625"/>
                <a:gd name="connsiteY15" fmla="*/ 5066851 h 5822951"/>
                <a:gd name="connsiteX16" fmla="*/ 3179951 w 4111625"/>
                <a:gd name="connsiteY16" fmla="*/ 5140497 h 5822951"/>
                <a:gd name="connsiteX17" fmla="*/ 3067169 w 4111625"/>
                <a:gd name="connsiteY17" fmla="*/ 5169956 h 5822951"/>
                <a:gd name="connsiteX18" fmla="*/ 2954388 w 4111625"/>
                <a:gd name="connsiteY18" fmla="*/ 5199414 h 5822951"/>
                <a:gd name="connsiteX19" fmla="*/ 2841606 w 4111625"/>
                <a:gd name="connsiteY19" fmla="*/ 5223963 h 5822951"/>
                <a:gd name="connsiteX20" fmla="*/ 2782764 w 4111625"/>
                <a:gd name="connsiteY20" fmla="*/ 5233783 h 5822951"/>
                <a:gd name="connsiteX21" fmla="*/ 2723921 w 4111625"/>
                <a:gd name="connsiteY21" fmla="*/ 5238692 h 5822951"/>
                <a:gd name="connsiteX22" fmla="*/ 2488551 w 4111625"/>
                <a:gd name="connsiteY22" fmla="*/ 5258331 h 5822951"/>
                <a:gd name="connsiteX23" fmla="*/ 2473840 w 4111625"/>
                <a:gd name="connsiteY23" fmla="*/ 5258331 h 5822951"/>
                <a:gd name="connsiteX24" fmla="*/ 2459129 w 4111625"/>
                <a:gd name="connsiteY24" fmla="*/ 5258331 h 5822951"/>
                <a:gd name="connsiteX25" fmla="*/ 2429708 w 4111625"/>
                <a:gd name="connsiteY25" fmla="*/ 5258331 h 5822951"/>
                <a:gd name="connsiteX26" fmla="*/ 2370865 w 4111625"/>
                <a:gd name="connsiteY26" fmla="*/ 5253421 h 5822951"/>
                <a:gd name="connsiteX27" fmla="*/ 2258084 w 4111625"/>
                <a:gd name="connsiteY27" fmla="*/ 5248512 h 5822951"/>
                <a:gd name="connsiteX28" fmla="*/ 2022714 w 4111625"/>
                <a:gd name="connsiteY28" fmla="*/ 5228873 h 5822951"/>
                <a:gd name="connsiteX29" fmla="*/ 1797150 w 4111625"/>
                <a:gd name="connsiteY29" fmla="*/ 5209234 h 5822951"/>
                <a:gd name="connsiteX30" fmla="*/ 1679465 w 4111625"/>
                <a:gd name="connsiteY30" fmla="*/ 5194505 h 5822951"/>
                <a:gd name="connsiteX31" fmla="*/ 1566684 w 4111625"/>
                <a:gd name="connsiteY31" fmla="*/ 5189595 h 5822951"/>
                <a:gd name="connsiteX32" fmla="*/ 1453902 w 4111625"/>
                <a:gd name="connsiteY32" fmla="*/ 5179775 h 5822951"/>
                <a:gd name="connsiteX33" fmla="*/ 1399963 w 4111625"/>
                <a:gd name="connsiteY33" fmla="*/ 5179775 h 5822951"/>
                <a:gd name="connsiteX34" fmla="*/ 1341120 w 4111625"/>
                <a:gd name="connsiteY34" fmla="*/ 5179775 h 5822951"/>
                <a:gd name="connsiteX35" fmla="*/ 1115557 w 4111625"/>
                <a:gd name="connsiteY35" fmla="*/ 5189595 h 5822951"/>
                <a:gd name="connsiteX36" fmla="*/ 1061618 w 4111625"/>
                <a:gd name="connsiteY36" fmla="*/ 5194505 h 5822951"/>
                <a:gd name="connsiteX37" fmla="*/ 1007679 w 4111625"/>
                <a:gd name="connsiteY37" fmla="*/ 5204324 h 5822951"/>
                <a:gd name="connsiteX38" fmla="*/ 953740 w 4111625"/>
                <a:gd name="connsiteY38" fmla="*/ 5214144 h 5822951"/>
                <a:gd name="connsiteX39" fmla="*/ 939029 w 4111625"/>
                <a:gd name="connsiteY39" fmla="*/ 5219053 h 5822951"/>
                <a:gd name="connsiteX40" fmla="*/ 934126 w 4111625"/>
                <a:gd name="connsiteY40" fmla="*/ 5219053 h 5822951"/>
                <a:gd name="connsiteX41" fmla="*/ 929222 w 4111625"/>
                <a:gd name="connsiteY41" fmla="*/ 5219053 h 5822951"/>
                <a:gd name="connsiteX42" fmla="*/ 899800 w 4111625"/>
                <a:gd name="connsiteY42" fmla="*/ 5228873 h 5822951"/>
                <a:gd name="connsiteX43" fmla="*/ 845862 w 4111625"/>
                <a:gd name="connsiteY43" fmla="*/ 5243602 h 5822951"/>
                <a:gd name="connsiteX44" fmla="*/ 791922 w 4111625"/>
                <a:gd name="connsiteY44" fmla="*/ 5258331 h 5822951"/>
                <a:gd name="connsiteX45" fmla="*/ 684044 w 4111625"/>
                <a:gd name="connsiteY45" fmla="*/ 5292699 h 5822951"/>
                <a:gd name="connsiteX46" fmla="*/ 512421 w 4111625"/>
                <a:gd name="connsiteY46" fmla="*/ 5361436 h 5822951"/>
                <a:gd name="connsiteX47" fmla="*/ 639912 w 4111625"/>
                <a:gd name="connsiteY47" fmla="*/ 5336887 h 5822951"/>
                <a:gd name="connsiteX48" fmla="*/ 708563 w 4111625"/>
                <a:gd name="connsiteY48" fmla="*/ 5327068 h 5822951"/>
                <a:gd name="connsiteX49" fmla="*/ 777212 w 4111625"/>
                <a:gd name="connsiteY49" fmla="*/ 5322158 h 5822951"/>
                <a:gd name="connsiteX50" fmla="*/ 806633 w 4111625"/>
                <a:gd name="connsiteY50" fmla="*/ 5322158 h 5822951"/>
                <a:gd name="connsiteX51" fmla="*/ 840958 w 4111625"/>
                <a:gd name="connsiteY51" fmla="*/ 5317248 h 5822951"/>
                <a:gd name="connsiteX52" fmla="*/ 909608 w 4111625"/>
                <a:gd name="connsiteY52" fmla="*/ 5317248 h 5822951"/>
                <a:gd name="connsiteX53" fmla="*/ 978258 w 4111625"/>
                <a:gd name="connsiteY53" fmla="*/ 5317248 h 5822951"/>
                <a:gd name="connsiteX54" fmla="*/ 1046907 w 4111625"/>
                <a:gd name="connsiteY54" fmla="*/ 5317248 h 5822951"/>
                <a:gd name="connsiteX55" fmla="*/ 1081232 w 4111625"/>
                <a:gd name="connsiteY55" fmla="*/ 5317248 h 5822951"/>
                <a:gd name="connsiteX56" fmla="*/ 1110653 w 4111625"/>
                <a:gd name="connsiteY56" fmla="*/ 5322158 h 5822951"/>
                <a:gd name="connsiteX57" fmla="*/ 1174400 w 4111625"/>
                <a:gd name="connsiteY57" fmla="*/ 5327068 h 5822951"/>
                <a:gd name="connsiteX58" fmla="*/ 1194014 w 4111625"/>
                <a:gd name="connsiteY58" fmla="*/ 5327068 h 5822951"/>
                <a:gd name="connsiteX59" fmla="*/ 1208724 w 4111625"/>
                <a:gd name="connsiteY59" fmla="*/ 5331977 h 5822951"/>
                <a:gd name="connsiteX60" fmla="*/ 1243049 w 4111625"/>
                <a:gd name="connsiteY60" fmla="*/ 5336887 h 5822951"/>
                <a:gd name="connsiteX61" fmla="*/ 1306795 w 4111625"/>
                <a:gd name="connsiteY61" fmla="*/ 5341797 h 5822951"/>
                <a:gd name="connsiteX62" fmla="*/ 1561780 w 4111625"/>
                <a:gd name="connsiteY62" fmla="*/ 5385984 h 5822951"/>
                <a:gd name="connsiteX63" fmla="*/ 1684369 w 4111625"/>
                <a:gd name="connsiteY63" fmla="*/ 5415443 h 5822951"/>
                <a:gd name="connsiteX64" fmla="*/ 1806957 w 4111625"/>
                <a:gd name="connsiteY64" fmla="*/ 5439992 h 5822951"/>
                <a:gd name="connsiteX65" fmla="*/ 2052135 w 4111625"/>
                <a:gd name="connsiteY65" fmla="*/ 5489089 h 5822951"/>
                <a:gd name="connsiteX66" fmla="*/ 2292409 w 4111625"/>
                <a:gd name="connsiteY66" fmla="*/ 5533277 h 5822951"/>
                <a:gd name="connsiteX67" fmla="*/ 2537586 w 4111625"/>
                <a:gd name="connsiteY67" fmla="*/ 5572555 h 5822951"/>
                <a:gd name="connsiteX68" fmla="*/ 2660175 w 4111625"/>
                <a:gd name="connsiteY68" fmla="*/ 5582374 h 5822951"/>
                <a:gd name="connsiteX69" fmla="*/ 2719017 w 4111625"/>
                <a:gd name="connsiteY69" fmla="*/ 5592193 h 5822951"/>
                <a:gd name="connsiteX70" fmla="*/ 2782764 w 4111625"/>
                <a:gd name="connsiteY70" fmla="*/ 5597103 h 5822951"/>
                <a:gd name="connsiteX71" fmla="*/ 2905352 w 4111625"/>
                <a:gd name="connsiteY71" fmla="*/ 5602013 h 5822951"/>
                <a:gd name="connsiteX72" fmla="*/ 3023037 w 4111625"/>
                <a:gd name="connsiteY72" fmla="*/ 5606923 h 5822951"/>
                <a:gd name="connsiteX73" fmla="*/ 3268215 w 4111625"/>
                <a:gd name="connsiteY73" fmla="*/ 5606923 h 5822951"/>
                <a:gd name="connsiteX74" fmla="*/ 3390804 w 4111625"/>
                <a:gd name="connsiteY74" fmla="*/ 5597103 h 5822951"/>
                <a:gd name="connsiteX75" fmla="*/ 3513392 w 4111625"/>
                <a:gd name="connsiteY75" fmla="*/ 5592193 h 5822951"/>
                <a:gd name="connsiteX76" fmla="*/ 3758570 w 4111625"/>
                <a:gd name="connsiteY76" fmla="*/ 5562735 h 5822951"/>
                <a:gd name="connsiteX77" fmla="*/ 3935098 w 4111625"/>
                <a:gd name="connsiteY77" fmla="*/ 5533277 h 5822951"/>
                <a:gd name="connsiteX78" fmla="*/ 4018458 w 4111625"/>
                <a:gd name="connsiteY78" fmla="*/ 780649 h 5822951"/>
                <a:gd name="connsiteX79" fmla="*/ 4106722 w 4111625"/>
                <a:gd name="connsiteY79" fmla="*/ 5606923 h 5822951"/>
                <a:gd name="connsiteX80" fmla="*/ 4111625 w 4111625"/>
                <a:gd name="connsiteY80" fmla="*/ 5680569 h 5822951"/>
                <a:gd name="connsiteX81" fmla="*/ 4038072 w 4111625"/>
                <a:gd name="connsiteY81" fmla="*/ 5695298 h 5822951"/>
                <a:gd name="connsiteX82" fmla="*/ 3787991 w 4111625"/>
                <a:gd name="connsiteY82" fmla="*/ 5744395 h 5822951"/>
                <a:gd name="connsiteX83" fmla="*/ 3537910 w 4111625"/>
                <a:gd name="connsiteY83" fmla="*/ 5783673 h 5822951"/>
                <a:gd name="connsiteX84" fmla="*/ 3410418 w 4111625"/>
                <a:gd name="connsiteY84" fmla="*/ 5798403 h 5822951"/>
                <a:gd name="connsiteX85" fmla="*/ 3282926 w 4111625"/>
                <a:gd name="connsiteY85" fmla="*/ 5808222 h 5822951"/>
                <a:gd name="connsiteX86" fmla="*/ 3023037 w 4111625"/>
                <a:gd name="connsiteY86" fmla="*/ 5818042 h 5822951"/>
                <a:gd name="connsiteX87" fmla="*/ 2895545 w 4111625"/>
                <a:gd name="connsiteY87" fmla="*/ 5818042 h 5822951"/>
                <a:gd name="connsiteX88" fmla="*/ 2768053 w 4111625"/>
                <a:gd name="connsiteY88" fmla="*/ 5818042 h 5822951"/>
                <a:gd name="connsiteX89" fmla="*/ 2704307 w 4111625"/>
                <a:gd name="connsiteY89" fmla="*/ 5813132 h 5822951"/>
                <a:gd name="connsiteX90" fmla="*/ 2640561 w 4111625"/>
                <a:gd name="connsiteY90" fmla="*/ 5808222 h 5822951"/>
                <a:gd name="connsiteX91" fmla="*/ 2513068 w 4111625"/>
                <a:gd name="connsiteY91" fmla="*/ 5798403 h 5822951"/>
                <a:gd name="connsiteX92" fmla="*/ 2258084 w 4111625"/>
                <a:gd name="connsiteY92" fmla="*/ 5773854 h 5822951"/>
                <a:gd name="connsiteX93" fmla="*/ 2008002 w 4111625"/>
                <a:gd name="connsiteY93" fmla="*/ 5734576 h 5822951"/>
                <a:gd name="connsiteX94" fmla="*/ 1757922 w 4111625"/>
                <a:gd name="connsiteY94" fmla="*/ 5690388 h 5822951"/>
                <a:gd name="connsiteX95" fmla="*/ 1635333 w 4111625"/>
                <a:gd name="connsiteY95" fmla="*/ 5670749 h 5822951"/>
                <a:gd name="connsiteX96" fmla="*/ 1512744 w 4111625"/>
                <a:gd name="connsiteY96" fmla="*/ 5651110 h 5822951"/>
                <a:gd name="connsiteX97" fmla="*/ 1272471 w 4111625"/>
                <a:gd name="connsiteY97" fmla="*/ 5616742 h 5822951"/>
                <a:gd name="connsiteX98" fmla="*/ 1213628 w 4111625"/>
                <a:gd name="connsiteY98" fmla="*/ 5611832 h 5822951"/>
                <a:gd name="connsiteX99" fmla="*/ 1184207 w 4111625"/>
                <a:gd name="connsiteY99" fmla="*/ 5606923 h 5822951"/>
                <a:gd name="connsiteX100" fmla="*/ 1169496 w 4111625"/>
                <a:gd name="connsiteY100" fmla="*/ 5606923 h 5822951"/>
                <a:gd name="connsiteX101" fmla="*/ 1164593 w 4111625"/>
                <a:gd name="connsiteY101" fmla="*/ 5606923 h 5822951"/>
                <a:gd name="connsiteX102" fmla="*/ 1154785 w 4111625"/>
                <a:gd name="connsiteY102" fmla="*/ 5606923 h 5822951"/>
                <a:gd name="connsiteX103" fmla="*/ 1095943 w 4111625"/>
                <a:gd name="connsiteY103" fmla="*/ 5602013 h 5822951"/>
                <a:gd name="connsiteX104" fmla="*/ 1061618 w 4111625"/>
                <a:gd name="connsiteY104" fmla="*/ 5602013 h 5822951"/>
                <a:gd name="connsiteX105" fmla="*/ 1032197 w 4111625"/>
                <a:gd name="connsiteY105" fmla="*/ 5602013 h 5822951"/>
                <a:gd name="connsiteX106" fmla="*/ 978258 w 4111625"/>
                <a:gd name="connsiteY106" fmla="*/ 5602013 h 5822951"/>
                <a:gd name="connsiteX107" fmla="*/ 919415 w 4111625"/>
                <a:gd name="connsiteY107" fmla="*/ 5606923 h 5822951"/>
                <a:gd name="connsiteX108" fmla="*/ 860573 w 4111625"/>
                <a:gd name="connsiteY108" fmla="*/ 5611832 h 5822951"/>
                <a:gd name="connsiteX109" fmla="*/ 831151 w 4111625"/>
                <a:gd name="connsiteY109" fmla="*/ 5611832 h 5822951"/>
                <a:gd name="connsiteX110" fmla="*/ 801730 w 4111625"/>
                <a:gd name="connsiteY110" fmla="*/ 5616742 h 5822951"/>
                <a:gd name="connsiteX111" fmla="*/ 747790 w 4111625"/>
                <a:gd name="connsiteY111" fmla="*/ 5621652 h 5822951"/>
                <a:gd name="connsiteX112" fmla="*/ 688948 w 4111625"/>
                <a:gd name="connsiteY112" fmla="*/ 5631471 h 5822951"/>
                <a:gd name="connsiteX113" fmla="*/ 576167 w 4111625"/>
                <a:gd name="connsiteY113" fmla="*/ 5656020 h 5822951"/>
                <a:gd name="connsiteX114" fmla="*/ 355507 w 4111625"/>
                <a:gd name="connsiteY114" fmla="*/ 5724756 h 5822951"/>
                <a:gd name="connsiteX115" fmla="*/ 306471 w 4111625"/>
                <a:gd name="connsiteY115" fmla="*/ 5749305 h 5822951"/>
                <a:gd name="connsiteX116" fmla="*/ 257436 w 4111625"/>
                <a:gd name="connsiteY116" fmla="*/ 5773854 h 5822951"/>
                <a:gd name="connsiteX117" fmla="*/ 208401 w 4111625"/>
                <a:gd name="connsiteY117" fmla="*/ 5798403 h 5822951"/>
                <a:gd name="connsiteX118" fmla="*/ 183882 w 4111625"/>
                <a:gd name="connsiteY118" fmla="*/ 5813132 h 5822951"/>
                <a:gd name="connsiteX119" fmla="*/ 174076 w 4111625"/>
                <a:gd name="connsiteY119" fmla="*/ 5818042 h 5822951"/>
                <a:gd name="connsiteX120" fmla="*/ 169172 w 4111625"/>
                <a:gd name="connsiteY120" fmla="*/ 5822951 h 5822951"/>
                <a:gd name="connsiteX121" fmla="*/ 26433 w 4111625"/>
                <a:gd name="connsiteY121" fmla="*/ 5822951 h 5822951"/>
                <a:gd name="connsiteX122" fmla="*/ 0 w 4111625"/>
                <a:gd name="connsiteY122" fmla="*/ 5822951 h 5822951"/>
                <a:gd name="connsiteX123" fmla="*/ 0 w 4111625"/>
                <a:gd name="connsiteY123" fmla="*/ 710368 h 5822951"/>
                <a:gd name="connsiteX124" fmla="*/ 2451 w 4111625"/>
                <a:gd name="connsiteY124" fmla="*/ 520433 h 5822951"/>
                <a:gd name="connsiteX125" fmla="*/ 61294 w 4111625"/>
                <a:gd name="connsiteY125" fmla="*/ 5459631 h 5822951"/>
                <a:gd name="connsiteX126" fmla="*/ 110329 w 4111625"/>
                <a:gd name="connsiteY126" fmla="*/ 5425262 h 5822951"/>
                <a:gd name="connsiteX127" fmla="*/ 164269 w 4111625"/>
                <a:gd name="connsiteY127" fmla="*/ 5395804 h 5822951"/>
                <a:gd name="connsiteX128" fmla="*/ 213304 w 4111625"/>
                <a:gd name="connsiteY128" fmla="*/ 5366345 h 5822951"/>
                <a:gd name="connsiteX129" fmla="*/ 424157 w 4111625"/>
                <a:gd name="connsiteY129" fmla="*/ 5263241 h 5822951"/>
                <a:gd name="connsiteX130" fmla="*/ 644816 w 4111625"/>
                <a:gd name="connsiteY130" fmla="*/ 5179775 h 5822951"/>
                <a:gd name="connsiteX131" fmla="*/ 757598 w 4111625"/>
                <a:gd name="connsiteY131" fmla="*/ 5145407 h 5822951"/>
                <a:gd name="connsiteX132" fmla="*/ 816441 w 4111625"/>
                <a:gd name="connsiteY132" fmla="*/ 5125768 h 5822951"/>
                <a:gd name="connsiteX133" fmla="*/ 870379 w 4111625"/>
                <a:gd name="connsiteY133" fmla="*/ 5115949 h 5822951"/>
                <a:gd name="connsiteX134" fmla="*/ 899800 w 4111625"/>
                <a:gd name="connsiteY134" fmla="*/ 5106129 h 5822951"/>
                <a:gd name="connsiteX135" fmla="*/ 904704 w 4111625"/>
                <a:gd name="connsiteY135" fmla="*/ 5106129 h 5822951"/>
                <a:gd name="connsiteX136" fmla="*/ 909608 w 4111625"/>
                <a:gd name="connsiteY136" fmla="*/ 5106129 h 5822951"/>
                <a:gd name="connsiteX137" fmla="*/ 914511 w 4111625"/>
                <a:gd name="connsiteY137" fmla="*/ 5101220 h 5822951"/>
                <a:gd name="connsiteX138" fmla="*/ 929222 w 4111625"/>
                <a:gd name="connsiteY138" fmla="*/ 5101220 h 5822951"/>
                <a:gd name="connsiteX139" fmla="*/ 988065 w 4111625"/>
                <a:gd name="connsiteY139" fmla="*/ 5091400 h 5822951"/>
                <a:gd name="connsiteX140" fmla="*/ 1046907 w 4111625"/>
                <a:gd name="connsiteY140" fmla="*/ 5081581 h 5822951"/>
                <a:gd name="connsiteX141" fmla="*/ 1105750 w 4111625"/>
                <a:gd name="connsiteY141" fmla="*/ 5076671 h 5822951"/>
                <a:gd name="connsiteX142" fmla="*/ 1341120 w 4111625"/>
                <a:gd name="connsiteY142" fmla="*/ 5066851 h 5822951"/>
                <a:gd name="connsiteX143" fmla="*/ 1399963 w 4111625"/>
                <a:gd name="connsiteY143" fmla="*/ 5066851 h 5822951"/>
                <a:gd name="connsiteX144" fmla="*/ 1458805 w 4111625"/>
                <a:gd name="connsiteY144" fmla="*/ 5071761 h 5822951"/>
                <a:gd name="connsiteX145" fmla="*/ 1576491 w 4111625"/>
                <a:gd name="connsiteY145" fmla="*/ 5076671 h 5822951"/>
                <a:gd name="connsiteX146" fmla="*/ 1694176 w 4111625"/>
                <a:gd name="connsiteY146" fmla="*/ 5086490 h 5822951"/>
                <a:gd name="connsiteX147" fmla="*/ 1806957 w 4111625"/>
                <a:gd name="connsiteY147" fmla="*/ 5101220 h 5822951"/>
                <a:gd name="connsiteX148" fmla="*/ 2037424 w 4111625"/>
                <a:gd name="connsiteY148" fmla="*/ 5125768 h 5822951"/>
                <a:gd name="connsiteX149" fmla="*/ 2262987 w 4111625"/>
                <a:gd name="connsiteY149" fmla="*/ 5145407 h 5822951"/>
                <a:gd name="connsiteX150" fmla="*/ 2375769 w 4111625"/>
                <a:gd name="connsiteY150" fmla="*/ 5155227 h 5822951"/>
                <a:gd name="connsiteX151" fmla="*/ 2434612 w 4111625"/>
                <a:gd name="connsiteY151" fmla="*/ 5155227 h 5822951"/>
                <a:gd name="connsiteX152" fmla="*/ 2464033 w 4111625"/>
                <a:gd name="connsiteY152" fmla="*/ 5160136 h 5822951"/>
                <a:gd name="connsiteX153" fmla="*/ 2478744 w 4111625"/>
                <a:gd name="connsiteY153" fmla="*/ 5160136 h 5822951"/>
                <a:gd name="connsiteX154" fmla="*/ 2488551 w 4111625"/>
                <a:gd name="connsiteY154" fmla="*/ 5160136 h 5822951"/>
                <a:gd name="connsiteX155" fmla="*/ 2714114 w 4111625"/>
                <a:gd name="connsiteY155" fmla="*/ 5145407 h 5822951"/>
                <a:gd name="connsiteX156" fmla="*/ 2768053 w 4111625"/>
                <a:gd name="connsiteY156" fmla="*/ 5135588 h 5822951"/>
                <a:gd name="connsiteX157" fmla="*/ 2826896 w 4111625"/>
                <a:gd name="connsiteY157" fmla="*/ 5130678 h 5822951"/>
                <a:gd name="connsiteX158" fmla="*/ 2934774 w 4111625"/>
                <a:gd name="connsiteY158" fmla="*/ 5106129 h 5822951"/>
                <a:gd name="connsiteX159" fmla="*/ 3047555 w 4111625"/>
                <a:gd name="connsiteY159" fmla="*/ 5081581 h 5822951"/>
                <a:gd name="connsiteX160" fmla="*/ 3155433 w 4111625"/>
                <a:gd name="connsiteY160" fmla="*/ 5052122 h 5822951"/>
                <a:gd name="connsiteX161" fmla="*/ 3371189 w 4111625"/>
                <a:gd name="connsiteY161" fmla="*/ 4983386 h 5822951"/>
                <a:gd name="connsiteX162" fmla="*/ 3557524 w 4111625"/>
                <a:gd name="connsiteY162" fmla="*/ 4909740 h 5822951"/>
                <a:gd name="connsiteX163" fmla="*/ 3586946 w 4111625"/>
                <a:gd name="connsiteY163" fmla="*/ 39278 h 5822951"/>
                <a:gd name="connsiteX164" fmla="*/ 3454550 w 4111625"/>
                <a:gd name="connsiteY164" fmla="*/ 78556 h 5822951"/>
                <a:gd name="connsiteX165" fmla="*/ 3380997 w 4111625"/>
                <a:gd name="connsiteY165" fmla="*/ 98195 h 5822951"/>
                <a:gd name="connsiteX166" fmla="*/ 3302540 w 4111625"/>
                <a:gd name="connsiteY166" fmla="*/ 117834 h 5822951"/>
                <a:gd name="connsiteX167" fmla="*/ 3228987 w 4111625"/>
                <a:gd name="connsiteY167" fmla="*/ 132563 h 5822951"/>
                <a:gd name="connsiteX168" fmla="*/ 3189758 w 4111625"/>
                <a:gd name="connsiteY168" fmla="*/ 142383 h 5822951"/>
                <a:gd name="connsiteX169" fmla="*/ 3150530 w 4111625"/>
                <a:gd name="connsiteY169" fmla="*/ 147292 h 5822951"/>
                <a:gd name="connsiteX170" fmla="*/ 2998520 w 4111625"/>
                <a:gd name="connsiteY170" fmla="*/ 176751 h 5822951"/>
                <a:gd name="connsiteX171" fmla="*/ 2920063 w 4111625"/>
                <a:gd name="connsiteY171" fmla="*/ 191480 h 5822951"/>
                <a:gd name="connsiteX172" fmla="*/ 2841606 w 4111625"/>
                <a:gd name="connsiteY172" fmla="*/ 201300 h 5822951"/>
                <a:gd name="connsiteX173" fmla="*/ 2768053 w 4111625"/>
                <a:gd name="connsiteY173" fmla="*/ 211119 h 5822951"/>
                <a:gd name="connsiteX174" fmla="*/ 2689596 w 4111625"/>
                <a:gd name="connsiteY174" fmla="*/ 220939 h 5822951"/>
                <a:gd name="connsiteX175" fmla="*/ 2532683 w 4111625"/>
                <a:gd name="connsiteY175" fmla="*/ 235668 h 5822951"/>
                <a:gd name="connsiteX176" fmla="*/ 2375769 w 4111625"/>
                <a:gd name="connsiteY176" fmla="*/ 250397 h 5822951"/>
                <a:gd name="connsiteX177" fmla="*/ 2297312 w 4111625"/>
                <a:gd name="connsiteY177" fmla="*/ 255307 h 5822951"/>
                <a:gd name="connsiteX178" fmla="*/ 2218855 w 4111625"/>
                <a:gd name="connsiteY178" fmla="*/ 260216 h 5822951"/>
                <a:gd name="connsiteX179" fmla="*/ 2140399 w 4111625"/>
                <a:gd name="connsiteY179" fmla="*/ 260216 h 5822951"/>
                <a:gd name="connsiteX180" fmla="*/ 2066845 w 4111625"/>
                <a:gd name="connsiteY180" fmla="*/ 265126 h 5822951"/>
                <a:gd name="connsiteX181" fmla="*/ 1909932 w 4111625"/>
                <a:gd name="connsiteY181" fmla="*/ 265126 h 5822951"/>
                <a:gd name="connsiteX182" fmla="*/ 1753018 w 4111625"/>
                <a:gd name="connsiteY182" fmla="*/ 265126 h 5822951"/>
                <a:gd name="connsiteX183" fmla="*/ 1596105 w 4111625"/>
                <a:gd name="connsiteY183" fmla="*/ 260216 h 5822951"/>
                <a:gd name="connsiteX184" fmla="*/ 1439191 w 4111625"/>
                <a:gd name="connsiteY184" fmla="*/ 255307 h 5822951"/>
                <a:gd name="connsiteX185" fmla="*/ 1360734 w 4111625"/>
                <a:gd name="connsiteY185" fmla="*/ 250397 h 5822951"/>
                <a:gd name="connsiteX186" fmla="*/ 1439191 w 4111625"/>
                <a:gd name="connsiteY186" fmla="*/ 250397 h 5822951"/>
                <a:gd name="connsiteX187" fmla="*/ 1596105 w 4111625"/>
                <a:gd name="connsiteY187" fmla="*/ 255307 h 5822951"/>
                <a:gd name="connsiteX188" fmla="*/ 1753018 w 4111625"/>
                <a:gd name="connsiteY188" fmla="*/ 260216 h 5822951"/>
                <a:gd name="connsiteX189" fmla="*/ 1909932 w 4111625"/>
                <a:gd name="connsiteY189" fmla="*/ 255307 h 5822951"/>
                <a:gd name="connsiteX190" fmla="*/ 2061942 w 4111625"/>
                <a:gd name="connsiteY190" fmla="*/ 250397 h 5822951"/>
                <a:gd name="connsiteX191" fmla="*/ 2140399 w 4111625"/>
                <a:gd name="connsiteY191" fmla="*/ 250397 h 5822951"/>
                <a:gd name="connsiteX192" fmla="*/ 2218855 w 4111625"/>
                <a:gd name="connsiteY192" fmla="*/ 245487 h 5822951"/>
                <a:gd name="connsiteX193" fmla="*/ 2297312 w 4111625"/>
                <a:gd name="connsiteY193" fmla="*/ 240577 h 5822951"/>
                <a:gd name="connsiteX194" fmla="*/ 2375769 w 4111625"/>
                <a:gd name="connsiteY194" fmla="*/ 235668 h 5822951"/>
                <a:gd name="connsiteX195" fmla="*/ 2532683 w 4111625"/>
                <a:gd name="connsiteY195" fmla="*/ 220939 h 5822951"/>
                <a:gd name="connsiteX196" fmla="*/ 2684693 w 4111625"/>
                <a:gd name="connsiteY196" fmla="*/ 201300 h 5822951"/>
                <a:gd name="connsiteX197" fmla="*/ 2763149 w 4111625"/>
                <a:gd name="connsiteY197" fmla="*/ 191480 h 5822951"/>
                <a:gd name="connsiteX198" fmla="*/ 2841606 w 4111625"/>
                <a:gd name="connsiteY198" fmla="*/ 181661 h 5822951"/>
                <a:gd name="connsiteX199" fmla="*/ 2915159 w 4111625"/>
                <a:gd name="connsiteY199" fmla="*/ 171841 h 5822951"/>
                <a:gd name="connsiteX200" fmla="*/ 2993616 w 4111625"/>
                <a:gd name="connsiteY200" fmla="*/ 157112 h 5822951"/>
                <a:gd name="connsiteX201" fmla="*/ 3145626 w 4111625"/>
                <a:gd name="connsiteY201" fmla="*/ 127654 h 5822951"/>
                <a:gd name="connsiteX202" fmla="*/ 3184855 w 4111625"/>
                <a:gd name="connsiteY202" fmla="*/ 117834 h 5822951"/>
                <a:gd name="connsiteX203" fmla="*/ 3224083 w 4111625"/>
                <a:gd name="connsiteY203" fmla="*/ 108014 h 5822951"/>
                <a:gd name="connsiteX204" fmla="*/ 3297636 w 4111625"/>
                <a:gd name="connsiteY204" fmla="*/ 93285 h 5822951"/>
                <a:gd name="connsiteX205" fmla="*/ 3376093 w 4111625"/>
                <a:gd name="connsiteY205" fmla="*/ 73646 h 5822951"/>
                <a:gd name="connsiteX206" fmla="*/ 3449646 w 4111625"/>
                <a:gd name="connsiteY206" fmla="*/ 49098 h 5822951"/>
                <a:gd name="connsiteX207" fmla="*/ 3596753 w 4111625"/>
                <a:gd name="connsiteY207" fmla="*/ 4910 h 5822951"/>
                <a:gd name="connsiteX208" fmla="*/ 3616367 w 4111625"/>
                <a:gd name="connsiteY208" fmla="*/ 0 h 582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4111625" h="5822951">
                  <a:moveTo>
                    <a:pt x="1340314" y="249119"/>
                  </a:moveTo>
                  <a:lnTo>
                    <a:pt x="1360734" y="250397"/>
                  </a:lnTo>
                  <a:cubicBezTo>
                    <a:pt x="1360734" y="250397"/>
                    <a:pt x="1360734" y="250397"/>
                    <a:pt x="1350927" y="249783"/>
                  </a:cubicBezTo>
                  <a:close/>
                  <a:moveTo>
                    <a:pt x="1302697" y="246765"/>
                  </a:moveTo>
                  <a:lnTo>
                    <a:pt x="1327635" y="248326"/>
                  </a:lnTo>
                  <a:lnTo>
                    <a:pt x="1340314" y="249119"/>
                  </a:lnTo>
                  <a:lnTo>
                    <a:pt x="1315376" y="247559"/>
                  </a:lnTo>
                  <a:close/>
                  <a:moveTo>
                    <a:pt x="1282278" y="245487"/>
                  </a:moveTo>
                  <a:cubicBezTo>
                    <a:pt x="1282278" y="245487"/>
                    <a:pt x="1282278" y="245487"/>
                    <a:pt x="1292085" y="246101"/>
                  </a:cubicBezTo>
                  <a:lnTo>
                    <a:pt x="1302697" y="246765"/>
                  </a:lnTo>
                  <a:close/>
                  <a:moveTo>
                    <a:pt x="3616367" y="0"/>
                  </a:moveTo>
                  <a:cubicBezTo>
                    <a:pt x="3616367" y="0"/>
                    <a:pt x="3616367" y="0"/>
                    <a:pt x="3616367" y="19639"/>
                  </a:cubicBezTo>
                  <a:cubicBezTo>
                    <a:pt x="3616367" y="19639"/>
                    <a:pt x="3616367" y="19639"/>
                    <a:pt x="3645788" y="4939198"/>
                  </a:cubicBezTo>
                  <a:cubicBezTo>
                    <a:pt x="3645788" y="4939198"/>
                    <a:pt x="3645788" y="4939198"/>
                    <a:pt x="3645788" y="4968657"/>
                  </a:cubicBezTo>
                  <a:cubicBezTo>
                    <a:pt x="3645788" y="4968657"/>
                    <a:pt x="3645788" y="4968657"/>
                    <a:pt x="3621270" y="4978476"/>
                  </a:cubicBezTo>
                  <a:cubicBezTo>
                    <a:pt x="3547717" y="5012844"/>
                    <a:pt x="3474164" y="5037393"/>
                    <a:pt x="3400611" y="5066851"/>
                  </a:cubicBezTo>
                  <a:cubicBezTo>
                    <a:pt x="3331961" y="5091400"/>
                    <a:pt x="3258408" y="5115949"/>
                    <a:pt x="3179951" y="5140497"/>
                  </a:cubicBezTo>
                  <a:cubicBezTo>
                    <a:pt x="3145626" y="5150317"/>
                    <a:pt x="3106398" y="5160136"/>
                    <a:pt x="3067169" y="5169956"/>
                  </a:cubicBezTo>
                  <a:cubicBezTo>
                    <a:pt x="3032845" y="5179775"/>
                    <a:pt x="2993616" y="5189595"/>
                    <a:pt x="2954388" y="5199414"/>
                  </a:cubicBezTo>
                  <a:cubicBezTo>
                    <a:pt x="2920063" y="5209234"/>
                    <a:pt x="2880835" y="5214144"/>
                    <a:pt x="2841606" y="5223963"/>
                  </a:cubicBezTo>
                  <a:cubicBezTo>
                    <a:pt x="2841606" y="5223963"/>
                    <a:pt x="2841606" y="5223963"/>
                    <a:pt x="2782764" y="5233783"/>
                  </a:cubicBezTo>
                  <a:cubicBezTo>
                    <a:pt x="2782764" y="5233783"/>
                    <a:pt x="2782764" y="5233783"/>
                    <a:pt x="2723921" y="5238692"/>
                  </a:cubicBezTo>
                  <a:cubicBezTo>
                    <a:pt x="2645464" y="5253421"/>
                    <a:pt x="2567007" y="5258331"/>
                    <a:pt x="2488551" y="5258331"/>
                  </a:cubicBezTo>
                  <a:cubicBezTo>
                    <a:pt x="2483647" y="5258331"/>
                    <a:pt x="2478744" y="5258331"/>
                    <a:pt x="2473840" y="5258331"/>
                  </a:cubicBezTo>
                  <a:cubicBezTo>
                    <a:pt x="2473840" y="5258331"/>
                    <a:pt x="2473840" y="5258331"/>
                    <a:pt x="2459129" y="5258331"/>
                  </a:cubicBezTo>
                  <a:cubicBezTo>
                    <a:pt x="2459129" y="5258331"/>
                    <a:pt x="2459129" y="5258331"/>
                    <a:pt x="2429708" y="5258331"/>
                  </a:cubicBezTo>
                  <a:cubicBezTo>
                    <a:pt x="2410094" y="5258331"/>
                    <a:pt x="2390480" y="5258331"/>
                    <a:pt x="2370865" y="5253421"/>
                  </a:cubicBezTo>
                  <a:cubicBezTo>
                    <a:pt x="2336541" y="5253421"/>
                    <a:pt x="2292409" y="5253421"/>
                    <a:pt x="2258084" y="5248512"/>
                  </a:cubicBezTo>
                  <a:cubicBezTo>
                    <a:pt x="2179627" y="5243602"/>
                    <a:pt x="2101170" y="5238692"/>
                    <a:pt x="2022714" y="5228873"/>
                  </a:cubicBezTo>
                  <a:cubicBezTo>
                    <a:pt x="2022714" y="5228873"/>
                    <a:pt x="2022714" y="5228873"/>
                    <a:pt x="1797150" y="5209234"/>
                  </a:cubicBezTo>
                  <a:cubicBezTo>
                    <a:pt x="1797150" y="5209234"/>
                    <a:pt x="1797150" y="5209234"/>
                    <a:pt x="1679465" y="5194505"/>
                  </a:cubicBezTo>
                  <a:cubicBezTo>
                    <a:pt x="1645140" y="5194505"/>
                    <a:pt x="1605912" y="5189595"/>
                    <a:pt x="1566684" y="5189595"/>
                  </a:cubicBezTo>
                  <a:cubicBezTo>
                    <a:pt x="1532359" y="5184685"/>
                    <a:pt x="1493130" y="5184685"/>
                    <a:pt x="1453902" y="5179775"/>
                  </a:cubicBezTo>
                  <a:cubicBezTo>
                    <a:pt x="1453902" y="5179775"/>
                    <a:pt x="1453902" y="5179775"/>
                    <a:pt x="1399963" y="5179775"/>
                  </a:cubicBezTo>
                  <a:cubicBezTo>
                    <a:pt x="1399963" y="5179775"/>
                    <a:pt x="1399963" y="5179775"/>
                    <a:pt x="1341120" y="5179775"/>
                  </a:cubicBezTo>
                  <a:cubicBezTo>
                    <a:pt x="1267567" y="5179775"/>
                    <a:pt x="1194014" y="5184685"/>
                    <a:pt x="1115557" y="5189595"/>
                  </a:cubicBezTo>
                  <a:cubicBezTo>
                    <a:pt x="1100846" y="5189595"/>
                    <a:pt x="1081232" y="5194505"/>
                    <a:pt x="1061618" y="5194505"/>
                  </a:cubicBezTo>
                  <a:cubicBezTo>
                    <a:pt x="1042004" y="5199414"/>
                    <a:pt x="1027293" y="5199414"/>
                    <a:pt x="1007679" y="5204324"/>
                  </a:cubicBezTo>
                  <a:cubicBezTo>
                    <a:pt x="1007679" y="5204324"/>
                    <a:pt x="1007679" y="5204324"/>
                    <a:pt x="953740" y="5214144"/>
                  </a:cubicBezTo>
                  <a:cubicBezTo>
                    <a:pt x="953740" y="5214144"/>
                    <a:pt x="953740" y="5214144"/>
                    <a:pt x="939029" y="5219053"/>
                  </a:cubicBezTo>
                  <a:cubicBezTo>
                    <a:pt x="939029" y="5219053"/>
                    <a:pt x="939029" y="5219053"/>
                    <a:pt x="934126" y="5219053"/>
                  </a:cubicBezTo>
                  <a:cubicBezTo>
                    <a:pt x="934126" y="5219053"/>
                    <a:pt x="934126" y="5219053"/>
                    <a:pt x="929222" y="5219053"/>
                  </a:cubicBezTo>
                  <a:cubicBezTo>
                    <a:pt x="929222" y="5219053"/>
                    <a:pt x="929222" y="5219053"/>
                    <a:pt x="899800" y="5228873"/>
                  </a:cubicBezTo>
                  <a:cubicBezTo>
                    <a:pt x="899800" y="5228873"/>
                    <a:pt x="899800" y="5228873"/>
                    <a:pt x="845862" y="5243602"/>
                  </a:cubicBezTo>
                  <a:cubicBezTo>
                    <a:pt x="845862" y="5243602"/>
                    <a:pt x="845862" y="5243602"/>
                    <a:pt x="791922" y="5258331"/>
                  </a:cubicBezTo>
                  <a:cubicBezTo>
                    <a:pt x="757598" y="5268151"/>
                    <a:pt x="718369" y="5282880"/>
                    <a:pt x="684044" y="5292699"/>
                  </a:cubicBezTo>
                  <a:cubicBezTo>
                    <a:pt x="625202" y="5312338"/>
                    <a:pt x="571263" y="5336887"/>
                    <a:pt x="512421" y="5361436"/>
                  </a:cubicBezTo>
                  <a:cubicBezTo>
                    <a:pt x="556553" y="5351616"/>
                    <a:pt x="600684" y="5341797"/>
                    <a:pt x="639912" y="5336887"/>
                  </a:cubicBezTo>
                  <a:cubicBezTo>
                    <a:pt x="664431" y="5336887"/>
                    <a:pt x="684044" y="5331977"/>
                    <a:pt x="708563" y="5327068"/>
                  </a:cubicBezTo>
                  <a:cubicBezTo>
                    <a:pt x="708563" y="5327068"/>
                    <a:pt x="708563" y="5327068"/>
                    <a:pt x="777212" y="5322158"/>
                  </a:cubicBezTo>
                  <a:cubicBezTo>
                    <a:pt x="777212" y="5322158"/>
                    <a:pt x="777212" y="5322158"/>
                    <a:pt x="806633" y="5322158"/>
                  </a:cubicBezTo>
                  <a:cubicBezTo>
                    <a:pt x="806633" y="5322158"/>
                    <a:pt x="806633" y="5322158"/>
                    <a:pt x="840958" y="5317248"/>
                  </a:cubicBezTo>
                  <a:cubicBezTo>
                    <a:pt x="840958" y="5317248"/>
                    <a:pt x="840958" y="5317248"/>
                    <a:pt x="909608" y="5317248"/>
                  </a:cubicBezTo>
                  <a:cubicBezTo>
                    <a:pt x="929222" y="5317248"/>
                    <a:pt x="953740" y="5317248"/>
                    <a:pt x="978258" y="5317248"/>
                  </a:cubicBezTo>
                  <a:cubicBezTo>
                    <a:pt x="978258" y="5317248"/>
                    <a:pt x="978258" y="5317248"/>
                    <a:pt x="1046907" y="5317248"/>
                  </a:cubicBezTo>
                  <a:cubicBezTo>
                    <a:pt x="1056714" y="5317248"/>
                    <a:pt x="1066522" y="5317248"/>
                    <a:pt x="1081232" y="5317248"/>
                  </a:cubicBezTo>
                  <a:cubicBezTo>
                    <a:pt x="1081232" y="5317248"/>
                    <a:pt x="1081232" y="5317248"/>
                    <a:pt x="1110653" y="5322158"/>
                  </a:cubicBezTo>
                  <a:cubicBezTo>
                    <a:pt x="1110653" y="5322158"/>
                    <a:pt x="1110653" y="5322158"/>
                    <a:pt x="1174400" y="5327068"/>
                  </a:cubicBezTo>
                  <a:cubicBezTo>
                    <a:pt x="1174400" y="5327068"/>
                    <a:pt x="1174400" y="5327068"/>
                    <a:pt x="1194014" y="5327068"/>
                  </a:cubicBezTo>
                  <a:cubicBezTo>
                    <a:pt x="1194014" y="5327068"/>
                    <a:pt x="1194014" y="5327068"/>
                    <a:pt x="1208724" y="5331977"/>
                  </a:cubicBezTo>
                  <a:cubicBezTo>
                    <a:pt x="1208724" y="5331977"/>
                    <a:pt x="1208724" y="5331977"/>
                    <a:pt x="1243049" y="5336887"/>
                  </a:cubicBezTo>
                  <a:cubicBezTo>
                    <a:pt x="1243049" y="5336887"/>
                    <a:pt x="1243049" y="5336887"/>
                    <a:pt x="1306795" y="5341797"/>
                  </a:cubicBezTo>
                  <a:cubicBezTo>
                    <a:pt x="1390156" y="5356526"/>
                    <a:pt x="1478420" y="5371255"/>
                    <a:pt x="1561780" y="5385984"/>
                  </a:cubicBezTo>
                  <a:cubicBezTo>
                    <a:pt x="1601008" y="5395804"/>
                    <a:pt x="1645140" y="5405623"/>
                    <a:pt x="1684369" y="5415443"/>
                  </a:cubicBezTo>
                  <a:cubicBezTo>
                    <a:pt x="1684369" y="5415443"/>
                    <a:pt x="1684369" y="5415443"/>
                    <a:pt x="1806957" y="5439992"/>
                  </a:cubicBezTo>
                  <a:cubicBezTo>
                    <a:pt x="1806957" y="5439992"/>
                    <a:pt x="1806957" y="5439992"/>
                    <a:pt x="2052135" y="5489089"/>
                  </a:cubicBezTo>
                  <a:cubicBezTo>
                    <a:pt x="2130592" y="5503818"/>
                    <a:pt x="2213952" y="5523457"/>
                    <a:pt x="2292409" y="5533277"/>
                  </a:cubicBezTo>
                  <a:cubicBezTo>
                    <a:pt x="2375769" y="5548006"/>
                    <a:pt x="2454226" y="5557825"/>
                    <a:pt x="2537586" y="5572555"/>
                  </a:cubicBezTo>
                  <a:cubicBezTo>
                    <a:pt x="2537586" y="5572555"/>
                    <a:pt x="2537586" y="5572555"/>
                    <a:pt x="2660175" y="5582374"/>
                  </a:cubicBezTo>
                  <a:cubicBezTo>
                    <a:pt x="2660175" y="5582374"/>
                    <a:pt x="2660175" y="5582374"/>
                    <a:pt x="2719017" y="5592193"/>
                  </a:cubicBezTo>
                  <a:cubicBezTo>
                    <a:pt x="2719017" y="5592193"/>
                    <a:pt x="2719017" y="5592193"/>
                    <a:pt x="2782764" y="5597103"/>
                  </a:cubicBezTo>
                  <a:cubicBezTo>
                    <a:pt x="2782764" y="5597103"/>
                    <a:pt x="2782764" y="5597103"/>
                    <a:pt x="2905352" y="5602013"/>
                  </a:cubicBezTo>
                  <a:cubicBezTo>
                    <a:pt x="2944581" y="5606923"/>
                    <a:pt x="2983809" y="5606923"/>
                    <a:pt x="3023037" y="5606923"/>
                  </a:cubicBezTo>
                  <a:cubicBezTo>
                    <a:pt x="3106398" y="5611832"/>
                    <a:pt x="3189758" y="5606923"/>
                    <a:pt x="3268215" y="5606923"/>
                  </a:cubicBezTo>
                  <a:cubicBezTo>
                    <a:pt x="3312347" y="5606923"/>
                    <a:pt x="3351575" y="5602013"/>
                    <a:pt x="3390804" y="5597103"/>
                  </a:cubicBezTo>
                  <a:cubicBezTo>
                    <a:pt x="3390804" y="5597103"/>
                    <a:pt x="3390804" y="5597103"/>
                    <a:pt x="3513392" y="5592193"/>
                  </a:cubicBezTo>
                  <a:cubicBezTo>
                    <a:pt x="3596753" y="5582374"/>
                    <a:pt x="3680113" y="5572555"/>
                    <a:pt x="3758570" y="5562735"/>
                  </a:cubicBezTo>
                  <a:cubicBezTo>
                    <a:pt x="3758570" y="5562735"/>
                    <a:pt x="3758570" y="5562735"/>
                    <a:pt x="3935098" y="5533277"/>
                  </a:cubicBezTo>
                  <a:cubicBezTo>
                    <a:pt x="3935098" y="5533277"/>
                    <a:pt x="3935098" y="5533277"/>
                    <a:pt x="4018458" y="780649"/>
                  </a:cubicBezTo>
                  <a:cubicBezTo>
                    <a:pt x="4018458" y="780649"/>
                    <a:pt x="4018458" y="780649"/>
                    <a:pt x="4106722" y="5606923"/>
                  </a:cubicBezTo>
                  <a:lnTo>
                    <a:pt x="4111625" y="5680569"/>
                  </a:lnTo>
                  <a:cubicBezTo>
                    <a:pt x="4111625" y="5680569"/>
                    <a:pt x="4111625" y="5680569"/>
                    <a:pt x="4038072" y="5695298"/>
                  </a:cubicBezTo>
                  <a:cubicBezTo>
                    <a:pt x="4038072" y="5695298"/>
                    <a:pt x="4038072" y="5695298"/>
                    <a:pt x="3787991" y="5744395"/>
                  </a:cubicBezTo>
                  <a:cubicBezTo>
                    <a:pt x="3704631" y="5759125"/>
                    <a:pt x="3621270" y="5773854"/>
                    <a:pt x="3537910" y="5783673"/>
                  </a:cubicBezTo>
                  <a:cubicBezTo>
                    <a:pt x="3537910" y="5783673"/>
                    <a:pt x="3537910" y="5783673"/>
                    <a:pt x="3410418" y="5798403"/>
                  </a:cubicBezTo>
                  <a:cubicBezTo>
                    <a:pt x="3366286" y="5798403"/>
                    <a:pt x="3322154" y="5808222"/>
                    <a:pt x="3282926" y="5808222"/>
                  </a:cubicBezTo>
                  <a:cubicBezTo>
                    <a:pt x="3194662" y="5813132"/>
                    <a:pt x="3111301" y="5818042"/>
                    <a:pt x="3023037" y="5818042"/>
                  </a:cubicBezTo>
                  <a:cubicBezTo>
                    <a:pt x="2983809" y="5818042"/>
                    <a:pt x="2939677" y="5818042"/>
                    <a:pt x="2895545" y="5818042"/>
                  </a:cubicBezTo>
                  <a:cubicBezTo>
                    <a:pt x="2895545" y="5818042"/>
                    <a:pt x="2895545" y="5818042"/>
                    <a:pt x="2768053" y="5818042"/>
                  </a:cubicBezTo>
                  <a:cubicBezTo>
                    <a:pt x="2768053" y="5818042"/>
                    <a:pt x="2768053" y="5818042"/>
                    <a:pt x="2704307" y="5813132"/>
                  </a:cubicBezTo>
                  <a:cubicBezTo>
                    <a:pt x="2704307" y="5813132"/>
                    <a:pt x="2704307" y="5813132"/>
                    <a:pt x="2640561" y="5808222"/>
                  </a:cubicBezTo>
                  <a:cubicBezTo>
                    <a:pt x="2596429" y="5808222"/>
                    <a:pt x="2557200" y="5803312"/>
                    <a:pt x="2513068" y="5798403"/>
                  </a:cubicBezTo>
                  <a:cubicBezTo>
                    <a:pt x="2429708" y="5793493"/>
                    <a:pt x="2341444" y="5783673"/>
                    <a:pt x="2258084" y="5773854"/>
                  </a:cubicBezTo>
                  <a:cubicBezTo>
                    <a:pt x="2174724" y="5759125"/>
                    <a:pt x="2091363" y="5749305"/>
                    <a:pt x="2008002" y="5734576"/>
                  </a:cubicBezTo>
                  <a:cubicBezTo>
                    <a:pt x="2008002" y="5734576"/>
                    <a:pt x="2008002" y="5734576"/>
                    <a:pt x="1757922" y="5690388"/>
                  </a:cubicBezTo>
                  <a:cubicBezTo>
                    <a:pt x="1757922" y="5690388"/>
                    <a:pt x="1757922" y="5690388"/>
                    <a:pt x="1635333" y="5670749"/>
                  </a:cubicBezTo>
                  <a:cubicBezTo>
                    <a:pt x="1596105" y="5665840"/>
                    <a:pt x="1551973" y="5656020"/>
                    <a:pt x="1512744" y="5651110"/>
                  </a:cubicBezTo>
                  <a:cubicBezTo>
                    <a:pt x="1434288" y="5636381"/>
                    <a:pt x="1350927" y="5626562"/>
                    <a:pt x="1272471" y="5616742"/>
                  </a:cubicBezTo>
                  <a:cubicBezTo>
                    <a:pt x="1272471" y="5616742"/>
                    <a:pt x="1272471" y="5616742"/>
                    <a:pt x="1213628" y="5611832"/>
                  </a:cubicBezTo>
                  <a:cubicBezTo>
                    <a:pt x="1213628" y="5611832"/>
                    <a:pt x="1213628" y="5611832"/>
                    <a:pt x="1184207" y="5606923"/>
                  </a:cubicBezTo>
                  <a:cubicBezTo>
                    <a:pt x="1184207" y="5606923"/>
                    <a:pt x="1184207" y="5606923"/>
                    <a:pt x="1169496" y="5606923"/>
                  </a:cubicBezTo>
                  <a:cubicBezTo>
                    <a:pt x="1169496" y="5606923"/>
                    <a:pt x="1169496" y="5606923"/>
                    <a:pt x="1164593" y="5606923"/>
                  </a:cubicBezTo>
                  <a:cubicBezTo>
                    <a:pt x="1164593" y="5606923"/>
                    <a:pt x="1164593" y="5606923"/>
                    <a:pt x="1154785" y="5606923"/>
                  </a:cubicBezTo>
                  <a:cubicBezTo>
                    <a:pt x="1154785" y="5606923"/>
                    <a:pt x="1154785" y="5606923"/>
                    <a:pt x="1095943" y="5602013"/>
                  </a:cubicBezTo>
                  <a:cubicBezTo>
                    <a:pt x="1095943" y="5602013"/>
                    <a:pt x="1095943" y="5602013"/>
                    <a:pt x="1061618" y="5602013"/>
                  </a:cubicBezTo>
                  <a:cubicBezTo>
                    <a:pt x="1051811" y="5602013"/>
                    <a:pt x="1042004" y="5602013"/>
                    <a:pt x="1032197" y="5602013"/>
                  </a:cubicBezTo>
                  <a:cubicBezTo>
                    <a:pt x="1032197" y="5602013"/>
                    <a:pt x="1032197" y="5602013"/>
                    <a:pt x="978258" y="5602013"/>
                  </a:cubicBezTo>
                  <a:cubicBezTo>
                    <a:pt x="958643" y="5602013"/>
                    <a:pt x="939029" y="5602013"/>
                    <a:pt x="919415" y="5606923"/>
                  </a:cubicBezTo>
                  <a:cubicBezTo>
                    <a:pt x="919415" y="5606923"/>
                    <a:pt x="919415" y="5606923"/>
                    <a:pt x="860573" y="5611832"/>
                  </a:cubicBezTo>
                  <a:cubicBezTo>
                    <a:pt x="860573" y="5611832"/>
                    <a:pt x="860573" y="5611832"/>
                    <a:pt x="831151" y="5611832"/>
                  </a:cubicBezTo>
                  <a:cubicBezTo>
                    <a:pt x="831151" y="5611832"/>
                    <a:pt x="831151" y="5611832"/>
                    <a:pt x="801730" y="5616742"/>
                  </a:cubicBezTo>
                  <a:cubicBezTo>
                    <a:pt x="801730" y="5616742"/>
                    <a:pt x="801730" y="5616742"/>
                    <a:pt x="747790" y="5621652"/>
                  </a:cubicBezTo>
                  <a:cubicBezTo>
                    <a:pt x="728177" y="5626562"/>
                    <a:pt x="708563" y="5631471"/>
                    <a:pt x="688948" y="5631471"/>
                  </a:cubicBezTo>
                  <a:cubicBezTo>
                    <a:pt x="649720" y="5636381"/>
                    <a:pt x="610491" y="5646201"/>
                    <a:pt x="576167" y="5656020"/>
                  </a:cubicBezTo>
                  <a:cubicBezTo>
                    <a:pt x="502613" y="5675659"/>
                    <a:pt x="429060" y="5700208"/>
                    <a:pt x="355507" y="5724756"/>
                  </a:cubicBezTo>
                  <a:cubicBezTo>
                    <a:pt x="355507" y="5724756"/>
                    <a:pt x="355507" y="5724756"/>
                    <a:pt x="306471" y="5749305"/>
                  </a:cubicBezTo>
                  <a:cubicBezTo>
                    <a:pt x="286857" y="5759125"/>
                    <a:pt x="272147" y="5764034"/>
                    <a:pt x="257436" y="5773854"/>
                  </a:cubicBezTo>
                  <a:cubicBezTo>
                    <a:pt x="237822" y="5783673"/>
                    <a:pt x="223111" y="5788583"/>
                    <a:pt x="208401" y="5798403"/>
                  </a:cubicBezTo>
                  <a:cubicBezTo>
                    <a:pt x="198593" y="5803312"/>
                    <a:pt x="193690" y="5808222"/>
                    <a:pt x="183882" y="5813132"/>
                  </a:cubicBezTo>
                  <a:cubicBezTo>
                    <a:pt x="183882" y="5813132"/>
                    <a:pt x="178979" y="5818042"/>
                    <a:pt x="174076" y="5818042"/>
                  </a:cubicBezTo>
                  <a:cubicBezTo>
                    <a:pt x="174076" y="5818042"/>
                    <a:pt x="174076" y="5818042"/>
                    <a:pt x="169172" y="5822951"/>
                  </a:cubicBezTo>
                  <a:cubicBezTo>
                    <a:pt x="169172" y="5822951"/>
                    <a:pt x="169172" y="5822951"/>
                    <a:pt x="26433" y="5822951"/>
                  </a:cubicBezTo>
                  <a:lnTo>
                    <a:pt x="0" y="5822951"/>
                  </a:lnTo>
                  <a:lnTo>
                    <a:pt x="0" y="710368"/>
                  </a:lnTo>
                  <a:lnTo>
                    <a:pt x="2451" y="520433"/>
                  </a:lnTo>
                  <a:cubicBezTo>
                    <a:pt x="2451" y="520433"/>
                    <a:pt x="2451" y="520433"/>
                    <a:pt x="61294" y="5459631"/>
                  </a:cubicBezTo>
                  <a:cubicBezTo>
                    <a:pt x="76004" y="5444901"/>
                    <a:pt x="95618" y="5435082"/>
                    <a:pt x="110329" y="5425262"/>
                  </a:cubicBezTo>
                  <a:cubicBezTo>
                    <a:pt x="110329" y="5425262"/>
                    <a:pt x="110329" y="5425262"/>
                    <a:pt x="164269" y="5395804"/>
                  </a:cubicBezTo>
                  <a:cubicBezTo>
                    <a:pt x="164269" y="5395804"/>
                    <a:pt x="164269" y="5395804"/>
                    <a:pt x="213304" y="5366345"/>
                  </a:cubicBezTo>
                  <a:cubicBezTo>
                    <a:pt x="281954" y="5331977"/>
                    <a:pt x="355507" y="5297609"/>
                    <a:pt x="424157" y="5263241"/>
                  </a:cubicBezTo>
                  <a:cubicBezTo>
                    <a:pt x="497710" y="5233783"/>
                    <a:pt x="571263" y="5204324"/>
                    <a:pt x="644816" y="5179775"/>
                  </a:cubicBezTo>
                  <a:cubicBezTo>
                    <a:pt x="684044" y="5165046"/>
                    <a:pt x="718369" y="5155227"/>
                    <a:pt x="757598" y="5145407"/>
                  </a:cubicBezTo>
                  <a:cubicBezTo>
                    <a:pt x="757598" y="5145407"/>
                    <a:pt x="757598" y="5145407"/>
                    <a:pt x="816441" y="5125768"/>
                  </a:cubicBezTo>
                  <a:cubicBezTo>
                    <a:pt x="816441" y="5125768"/>
                    <a:pt x="816441" y="5125768"/>
                    <a:pt x="870379" y="5115949"/>
                  </a:cubicBezTo>
                  <a:cubicBezTo>
                    <a:pt x="870379" y="5115949"/>
                    <a:pt x="870379" y="5115949"/>
                    <a:pt x="899800" y="5106129"/>
                  </a:cubicBezTo>
                  <a:cubicBezTo>
                    <a:pt x="899800" y="5106129"/>
                    <a:pt x="899800" y="5106129"/>
                    <a:pt x="904704" y="5106129"/>
                  </a:cubicBezTo>
                  <a:cubicBezTo>
                    <a:pt x="904704" y="5106129"/>
                    <a:pt x="904704" y="5106129"/>
                    <a:pt x="909608" y="5106129"/>
                  </a:cubicBezTo>
                  <a:cubicBezTo>
                    <a:pt x="909608" y="5106129"/>
                    <a:pt x="909608" y="5106129"/>
                    <a:pt x="914511" y="5101220"/>
                  </a:cubicBezTo>
                  <a:cubicBezTo>
                    <a:pt x="914511" y="5101220"/>
                    <a:pt x="914511" y="5101220"/>
                    <a:pt x="929222" y="5101220"/>
                  </a:cubicBezTo>
                  <a:cubicBezTo>
                    <a:pt x="929222" y="5101220"/>
                    <a:pt x="929222" y="5101220"/>
                    <a:pt x="988065" y="5091400"/>
                  </a:cubicBezTo>
                  <a:cubicBezTo>
                    <a:pt x="1007679" y="5086490"/>
                    <a:pt x="1027293" y="5086490"/>
                    <a:pt x="1046907" y="5081581"/>
                  </a:cubicBezTo>
                  <a:cubicBezTo>
                    <a:pt x="1066522" y="5081581"/>
                    <a:pt x="1086136" y="5076671"/>
                    <a:pt x="1105750" y="5076671"/>
                  </a:cubicBezTo>
                  <a:cubicBezTo>
                    <a:pt x="1184207" y="5066851"/>
                    <a:pt x="1262663" y="5066851"/>
                    <a:pt x="1341120" y="5066851"/>
                  </a:cubicBezTo>
                  <a:cubicBezTo>
                    <a:pt x="1341120" y="5066851"/>
                    <a:pt x="1341120" y="5066851"/>
                    <a:pt x="1399963" y="5066851"/>
                  </a:cubicBezTo>
                  <a:cubicBezTo>
                    <a:pt x="1399963" y="5066851"/>
                    <a:pt x="1399963" y="5066851"/>
                    <a:pt x="1458805" y="5071761"/>
                  </a:cubicBezTo>
                  <a:cubicBezTo>
                    <a:pt x="1498034" y="5071761"/>
                    <a:pt x="1537262" y="5076671"/>
                    <a:pt x="1576491" y="5076671"/>
                  </a:cubicBezTo>
                  <a:cubicBezTo>
                    <a:pt x="1615719" y="5081581"/>
                    <a:pt x="1654947" y="5086490"/>
                    <a:pt x="1694176" y="5086490"/>
                  </a:cubicBezTo>
                  <a:cubicBezTo>
                    <a:pt x="1694176" y="5086490"/>
                    <a:pt x="1694176" y="5086490"/>
                    <a:pt x="1806957" y="5101220"/>
                  </a:cubicBezTo>
                  <a:cubicBezTo>
                    <a:pt x="1806957" y="5101220"/>
                    <a:pt x="1806957" y="5101220"/>
                    <a:pt x="2037424" y="5125768"/>
                  </a:cubicBezTo>
                  <a:cubicBezTo>
                    <a:pt x="2110977" y="5135588"/>
                    <a:pt x="2189434" y="5140497"/>
                    <a:pt x="2262987" y="5145407"/>
                  </a:cubicBezTo>
                  <a:cubicBezTo>
                    <a:pt x="2302216" y="5150317"/>
                    <a:pt x="2336541" y="5150317"/>
                    <a:pt x="2375769" y="5155227"/>
                  </a:cubicBezTo>
                  <a:cubicBezTo>
                    <a:pt x="2395383" y="5155227"/>
                    <a:pt x="2414997" y="5155227"/>
                    <a:pt x="2434612" y="5155227"/>
                  </a:cubicBezTo>
                  <a:cubicBezTo>
                    <a:pt x="2434612" y="5155227"/>
                    <a:pt x="2434612" y="5155227"/>
                    <a:pt x="2464033" y="5160136"/>
                  </a:cubicBezTo>
                  <a:cubicBezTo>
                    <a:pt x="2464033" y="5160136"/>
                    <a:pt x="2464033" y="5160136"/>
                    <a:pt x="2478744" y="5160136"/>
                  </a:cubicBezTo>
                  <a:cubicBezTo>
                    <a:pt x="2478744" y="5160136"/>
                    <a:pt x="2483647" y="5160136"/>
                    <a:pt x="2488551" y="5160136"/>
                  </a:cubicBezTo>
                  <a:cubicBezTo>
                    <a:pt x="2562104" y="5160136"/>
                    <a:pt x="2640561" y="5155227"/>
                    <a:pt x="2714114" y="5145407"/>
                  </a:cubicBezTo>
                  <a:cubicBezTo>
                    <a:pt x="2714114" y="5145407"/>
                    <a:pt x="2714114" y="5145407"/>
                    <a:pt x="2768053" y="5135588"/>
                  </a:cubicBezTo>
                  <a:cubicBezTo>
                    <a:pt x="2768053" y="5135588"/>
                    <a:pt x="2768053" y="5135588"/>
                    <a:pt x="2826896" y="5130678"/>
                  </a:cubicBezTo>
                  <a:cubicBezTo>
                    <a:pt x="2861220" y="5120859"/>
                    <a:pt x="2900449" y="5115949"/>
                    <a:pt x="2934774" y="5106129"/>
                  </a:cubicBezTo>
                  <a:cubicBezTo>
                    <a:pt x="2974002" y="5101220"/>
                    <a:pt x="3008327" y="5091400"/>
                    <a:pt x="3047555" y="5081581"/>
                  </a:cubicBezTo>
                  <a:cubicBezTo>
                    <a:pt x="3081880" y="5071761"/>
                    <a:pt x="3121108" y="5061942"/>
                    <a:pt x="3155433" y="5052122"/>
                  </a:cubicBezTo>
                  <a:cubicBezTo>
                    <a:pt x="3228987" y="5032483"/>
                    <a:pt x="3302540" y="5007934"/>
                    <a:pt x="3371189" y="4983386"/>
                  </a:cubicBezTo>
                  <a:cubicBezTo>
                    <a:pt x="3434936" y="4958837"/>
                    <a:pt x="3498682" y="4939198"/>
                    <a:pt x="3557524" y="4909740"/>
                  </a:cubicBezTo>
                  <a:cubicBezTo>
                    <a:pt x="3557524" y="4909740"/>
                    <a:pt x="3557524" y="4909740"/>
                    <a:pt x="3586946" y="39278"/>
                  </a:cubicBezTo>
                  <a:cubicBezTo>
                    <a:pt x="3586946" y="39278"/>
                    <a:pt x="3586946" y="39278"/>
                    <a:pt x="3454550" y="78556"/>
                  </a:cubicBezTo>
                  <a:cubicBezTo>
                    <a:pt x="3430032" y="83466"/>
                    <a:pt x="3405514" y="93285"/>
                    <a:pt x="3380997" y="98195"/>
                  </a:cubicBezTo>
                  <a:cubicBezTo>
                    <a:pt x="3380997" y="98195"/>
                    <a:pt x="3380997" y="98195"/>
                    <a:pt x="3302540" y="117834"/>
                  </a:cubicBezTo>
                  <a:cubicBezTo>
                    <a:pt x="3302540" y="117834"/>
                    <a:pt x="3302540" y="117834"/>
                    <a:pt x="3228987" y="132563"/>
                  </a:cubicBezTo>
                  <a:cubicBezTo>
                    <a:pt x="3228987" y="132563"/>
                    <a:pt x="3228987" y="132563"/>
                    <a:pt x="3189758" y="142383"/>
                  </a:cubicBezTo>
                  <a:cubicBezTo>
                    <a:pt x="3175047" y="147292"/>
                    <a:pt x="3165240" y="147292"/>
                    <a:pt x="3150530" y="147292"/>
                  </a:cubicBezTo>
                  <a:cubicBezTo>
                    <a:pt x="3150530" y="147292"/>
                    <a:pt x="3150530" y="147292"/>
                    <a:pt x="2998520" y="176751"/>
                  </a:cubicBezTo>
                  <a:cubicBezTo>
                    <a:pt x="2974002" y="181661"/>
                    <a:pt x="2944581" y="186570"/>
                    <a:pt x="2920063" y="191480"/>
                  </a:cubicBezTo>
                  <a:cubicBezTo>
                    <a:pt x="2920063" y="191480"/>
                    <a:pt x="2920063" y="191480"/>
                    <a:pt x="2841606" y="201300"/>
                  </a:cubicBezTo>
                  <a:cubicBezTo>
                    <a:pt x="2841606" y="201300"/>
                    <a:pt x="2841606" y="201300"/>
                    <a:pt x="2768053" y="211119"/>
                  </a:cubicBezTo>
                  <a:cubicBezTo>
                    <a:pt x="2738632" y="216029"/>
                    <a:pt x="2714114" y="216029"/>
                    <a:pt x="2689596" y="220939"/>
                  </a:cubicBezTo>
                  <a:cubicBezTo>
                    <a:pt x="2635657" y="225848"/>
                    <a:pt x="2586622" y="230758"/>
                    <a:pt x="2532683" y="235668"/>
                  </a:cubicBezTo>
                  <a:cubicBezTo>
                    <a:pt x="2532683" y="235668"/>
                    <a:pt x="2532683" y="235668"/>
                    <a:pt x="2375769" y="250397"/>
                  </a:cubicBezTo>
                  <a:cubicBezTo>
                    <a:pt x="2351251" y="250397"/>
                    <a:pt x="2326734" y="255307"/>
                    <a:pt x="2297312" y="255307"/>
                  </a:cubicBezTo>
                  <a:cubicBezTo>
                    <a:pt x="2297312" y="255307"/>
                    <a:pt x="2297312" y="255307"/>
                    <a:pt x="2218855" y="260216"/>
                  </a:cubicBezTo>
                  <a:cubicBezTo>
                    <a:pt x="2218855" y="260216"/>
                    <a:pt x="2218855" y="260216"/>
                    <a:pt x="2140399" y="260216"/>
                  </a:cubicBezTo>
                  <a:cubicBezTo>
                    <a:pt x="2140399" y="260216"/>
                    <a:pt x="2140399" y="260216"/>
                    <a:pt x="2066845" y="265126"/>
                  </a:cubicBezTo>
                  <a:cubicBezTo>
                    <a:pt x="2012906" y="265126"/>
                    <a:pt x="1958967" y="265126"/>
                    <a:pt x="1909932" y="265126"/>
                  </a:cubicBezTo>
                  <a:cubicBezTo>
                    <a:pt x="1855992" y="265126"/>
                    <a:pt x="1802054" y="265126"/>
                    <a:pt x="1753018" y="265126"/>
                  </a:cubicBezTo>
                  <a:cubicBezTo>
                    <a:pt x="1699079" y="265126"/>
                    <a:pt x="1650044" y="265126"/>
                    <a:pt x="1596105" y="260216"/>
                  </a:cubicBezTo>
                  <a:cubicBezTo>
                    <a:pt x="1542166" y="260216"/>
                    <a:pt x="1493130" y="260216"/>
                    <a:pt x="1439191" y="255307"/>
                  </a:cubicBezTo>
                  <a:cubicBezTo>
                    <a:pt x="1439191" y="255307"/>
                    <a:pt x="1439191" y="255307"/>
                    <a:pt x="1360734" y="250397"/>
                  </a:cubicBezTo>
                  <a:cubicBezTo>
                    <a:pt x="1360734" y="250397"/>
                    <a:pt x="1360734" y="250397"/>
                    <a:pt x="1439191" y="250397"/>
                  </a:cubicBezTo>
                  <a:cubicBezTo>
                    <a:pt x="1493130" y="255307"/>
                    <a:pt x="1542166" y="255307"/>
                    <a:pt x="1596105" y="255307"/>
                  </a:cubicBezTo>
                  <a:cubicBezTo>
                    <a:pt x="1650044" y="255307"/>
                    <a:pt x="1699079" y="255307"/>
                    <a:pt x="1753018" y="260216"/>
                  </a:cubicBezTo>
                  <a:cubicBezTo>
                    <a:pt x="1802054" y="260216"/>
                    <a:pt x="1855992" y="255307"/>
                    <a:pt x="1909932" y="255307"/>
                  </a:cubicBezTo>
                  <a:cubicBezTo>
                    <a:pt x="1958967" y="255307"/>
                    <a:pt x="2012906" y="255307"/>
                    <a:pt x="2061942" y="250397"/>
                  </a:cubicBezTo>
                  <a:cubicBezTo>
                    <a:pt x="2061942" y="250397"/>
                    <a:pt x="2061942" y="250397"/>
                    <a:pt x="2140399" y="250397"/>
                  </a:cubicBezTo>
                  <a:cubicBezTo>
                    <a:pt x="2140399" y="250397"/>
                    <a:pt x="2140399" y="250397"/>
                    <a:pt x="2218855" y="245487"/>
                  </a:cubicBezTo>
                  <a:cubicBezTo>
                    <a:pt x="2218855" y="245487"/>
                    <a:pt x="2218855" y="245487"/>
                    <a:pt x="2297312" y="240577"/>
                  </a:cubicBezTo>
                  <a:cubicBezTo>
                    <a:pt x="2321830" y="240577"/>
                    <a:pt x="2351251" y="235668"/>
                    <a:pt x="2375769" y="235668"/>
                  </a:cubicBezTo>
                  <a:cubicBezTo>
                    <a:pt x="2375769" y="235668"/>
                    <a:pt x="2375769" y="235668"/>
                    <a:pt x="2532683" y="220939"/>
                  </a:cubicBezTo>
                  <a:cubicBezTo>
                    <a:pt x="2581718" y="216029"/>
                    <a:pt x="2635657" y="211119"/>
                    <a:pt x="2684693" y="201300"/>
                  </a:cubicBezTo>
                  <a:cubicBezTo>
                    <a:pt x="2709210" y="201300"/>
                    <a:pt x="2738632" y="196390"/>
                    <a:pt x="2763149" y="191480"/>
                  </a:cubicBezTo>
                  <a:cubicBezTo>
                    <a:pt x="2763149" y="191480"/>
                    <a:pt x="2763149" y="191480"/>
                    <a:pt x="2841606" y="181661"/>
                  </a:cubicBezTo>
                  <a:cubicBezTo>
                    <a:pt x="2841606" y="181661"/>
                    <a:pt x="2841606" y="181661"/>
                    <a:pt x="2915159" y="171841"/>
                  </a:cubicBezTo>
                  <a:cubicBezTo>
                    <a:pt x="2944581" y="166931"/>
                    <a:pt x="2969098" y="162022"/>
                    <a:pt x="2993616" y="157112"/>
                  </a:cubicBezTo>
                  <a:cubicBezTo>
                    <a:pt x="2993616" y="157112"/>
                    <a:pt x="2993616" y="157112"/>
                    <a:pt x="3145626" y="127654"/>
                  </a:cubicBezTo>
                  <a:cubicBezTo>
                    <a:pt x="3160337" y="122744"/>
                    <a:pt x="3170144" y="122744"/>
                    <a:pt x="3184855" y="117834"/>
                  </a:cubicBezTo>
                  <a:cubicBezTo>
                    <a:pt x="3184855" y="117834"/>
                    <a:pt x="3184855" y="117834"/>
                    <a:pt x="3224083" y="108014"/>
                  </a:cubicBezTo>
                  <a:cubicBezTo>
                    <a:pt x="3224083" y="108014"/>
                    <a:pt x="3224083" y="108014"/>
                    <a:pt x="3297636" y="93285"/>
                  </a:cubicBezTo>
                  <a:cubicBezTo>
                    <a:pt x="3297636" y="93285"/>
                    <a:pt x="3297636" y="93285"/>
                    <a:pt x="3376093" y="73646"/>
                  </a:cubicBezTo>
                  <a:cubicBezTo>
                    <a:pt x="3400611" y="68737"/>
                    <a:pt x="3425128" y="58917"/>
                    <a:pt x="3449646" y="49098"/>
                  </a:cubicBezTo>
                  <a:cubicBezTo>
                    <a:pt x="3449646" y="49098"/>
                    <a:pt x="3449646" y="49098"/>
                    <a:pt x="3596753" y="4910"/>
                  </a:cubicBezTo>
                  <a:cubicBezTo>
                    <a:pt x="3596753" y="4910"/>
                    <a:pt x="3596753" y="4910"/>
                    <a:pt x="3616367" y="0"/>
                  </a:cubicBezTo>
                  <a:close/>
                </a:path>
              </a:pathLst>
            </a:custGeom>
            <a:solidFill>
              <a:srgbClr val="0070C0"/>
            </a:solidFill>
            <a:ln>
              <a:noFill/>
            </a:ln>
          </p:spPr>
          <p:txBody>
            <a:bodyPr vert="horz" wrap="square" lIns="91440" tIns="45720" rIns="91440" bIns="45720" numCol="1" anchor="t" anchorCtr="0" compatLnSpc="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 name="ïṥļiḑe"/>
            <p:cNvSpPr/>
            <p:nvPr/>
          </p:nvSpPr>
          <p:spPr>
            <a:xfrm>
              <a:off x="1244622" y="4476172"/>
              <a:ext cx="3151105" cy="698069"/>
            </a:xfrm>
            <a:prstGeom prst="rect">
              <a:avLst/>
            </a:prstGeom>
            <a:noFill/>
          </p:spPr>
          <p:txBody>
            <a:bodyPr wrap="none"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rPr>
                <a:t>CONTENTS</a:t>
              </a:r>
              <a:endPar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endParaRPr>
            </a:p>
          </p:txBody>
        </p:sp>
        <p:sp>
          <p:nvSpPr>
            <p:cNvPr id="23" name="îslíḑê"/>
            <p:cNvSpPr txBox="1"/>
            <p:nvPr/>
          </p:nvSpPr>
          <p:spPr>
            <a:xfrm>
              <a:off x="2262128" y="5334661"/>
              <a:ext cx="1116094" cy="558047"/>
            </a:xfrm>
            <a:prstGeom prst="rect">
              <a:avLst/>
            </a:prstGeom>
            <a:noFill/>
          </p:spPr>
          <p:txBody>
            <a:bodyPr wrap="none" rtlCol="0"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目录</a:t>
              </a:r>
              <a:endParaRPr kumimoji="0" lang="en-US" altLang="zh-CN"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cxnSp>
          <p:nvCxnSpPr>
            <p:cNvPr id="24" name="直接连接符 23"/>
            <p:cNvCxnSpPr>
              <a:stCxn id="23" idx="1"/>
            </p:cNvCxnSpPr>
            <p:nvPr/>
          </p:nvCxnSpPr>
          <p:spPr>
            <a:xfrm flipH="1">
              <a:off x="1536667" y="5613685"/>
              <a:ext cx="72546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23" idx="3"/>
            </p:cNvCxnSpPr>
            <p:nvPr/>
          </p:nvCxnSpPr>
          <p:spPr>
            <a:xfrm>
              <a:off x="3378221" y="5613685"/>
              <a:ext cx="727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7444799" y="6652381"/>
            <a:ext cx="4631373" cy="892607"/>
            <a:chOff x="7459071" y="7308586"/>
            <a:chExt cx="4631373" cy="892607"/>
          </a:xfrm>
        </p:grpSpPr>
        <p:sp>
          <p:nvSpPr>
            <p:cNvPr id="27"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04</a:t>
              </a:r>
              <a:endParaRPr lang="en-US" altLang="zh-CN" sz="2800" dirty="0">
                <a:solidFill>
                  <a:schemeClr val="bg1">
                    <a:lumMod val="50000"/>
                  </a:schemeClr>
                </a:solidFill>
                <a:latin typeface="Impact" panose="020B0806030902050204" pitchFamily="34" charset="0"/>
              </a:endParaRPr>
            </a:p>
          </p:txBody>
        </p:sp>
        <p:sp>
          <p:nvSpPr>
            <p:cNvPr id="28"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实施计划</a:t>
              </a:r>
              <a:endParaRPr lang="zh-CN" altLang="en-US" dirty="0">
                <a:solidFill>
                  <a:schemeClr val="bg1">
                    <a:lumMod val="50000"/>
                  </a:schemeClr>
                </a:solidFill>
                <a:effectLst/>
              </a:endParaRPr>
            </a:p>
          </p:txBody>
        </p:sp>
      </p:grpSp>
      <p:grpSp>
        <p:nvGrpSpPr>
          <p:cNvPr id="6" name="组合 5"/>
          <p:cNvGrpSpPr/>
          <p:nvPr/>
        </p:nvGrpSpPr>
        <p:grpSpPr>
          <a:xfrm>
            <a:off x="7444799" y="8568868"/>
            <a:ext cx="4631373" cy="892607"/>
            <a:chOff x="7459071" y="7308586"/>
            <a:chExt cx="4631373" cy="892607"/>
          </a:xfrm>
        </p:grpSpPr>
        <p:sp>
          <p:nvSpPr>
            <p:cNvPr id="9"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05</a:t>
              </a:r>
              <a:endParaRPr lang="en-US" altLang="zh-CN" sz="2800" dirty="0">
                <a:solidFill>
                  <a:schemeClr val="bg1">
                    <a:lumMod val="50000"/>
                  </a:schemeClr>
                </a:solidFill>
                <a:latin typeface="Impact" panose="020B0806030902050204" pitchFamily="34" charset="0"/>
              </a:endParaRPr>
            </a:p>
          </p:txBody>
        </p:sp>
        <p:sp>
          <p:nvSpPr>
            <p:cNvPr id="10"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共享（电）单车</a:t>
              </a:r>
              <a:endParaRPr lang="zh-CN" altLang="en-US" dirty="0">
                <a:solidFill>
                  <a:schemeClr val="bg1">
                    <a:lumMod val="50000"/>
                  </a:schemeClr>
                </a:solidFill>
                <a:effectLst/>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rcRect l="8729" t="6909" b="1568"/>
          <a:stretch>
            <a:fillRect/>
          </a:stretch>
        </p:blipFill>
        <p:spPr>
          <a:xfrm>
            <a:off x="6072188" y="3201737"/>
            <a:ext cx="9047162" cy="7490076"/>
          </a:xfrm>
          <a:prstGeom prst="rect">
            <a:avLst/>
          </a:prstGeom>
        </p:spPr>
      </p:pic>
      <p:sp>
        <p:nvSpPr>
          <p:cNvPr id="16" name="矩形 15"/>
          <p:cNvSpPr/>
          <p:nvPr/>
        </p:nvSpPr>
        <p:spPr>
          <a:xfrm>
            <a:off x="6072188" y="3201737"/>
            <a:ext cx="9047161" cy="7519665"/>
          </a:xfrm>
          <a:prstGeom prst="rect">
            <a:avLst/>
          </a:prstGeom>
          <a:solidFill>
            <a:schemeClr val="bg1">
              <a:alpha val="4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案例借鉴</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lang="zh-CN" altLang="en-US" b="1" dirty="0">
                <a:solidFill>
                  <a:srgbClr val="000000"/>
                </a:solidFill>
                <a:latin typeface="微软雅黑" panose="020B0503020204020204" pitchFamily="34" charset="-122"/>
                <a:ea typeface="微软雅黑" panose="020B0503020204020204" pitchFamily="34" charset="-122"/>
              </a:rPr>
              <a:t>镇江</a:t>
            </a:r>
            <a:r>
              <a:rPr lang="en-US" altLang="zh-CN" b="1" dirty="0">
                <a:solidFill>
                  <a:srgbClr val="000000"/>
                </a:solidFill>
                <a:latin typeface="微软雅黑" panose="020B0503020204020204" pitchFamily="34" charset="-122"/>
                <a:ea typeface="微软雅黑" panose="020B0503020204020204" pitchFamily="34" charset="-122"/>
              </a:rPr>
              <a:t>·</a:t>
            </a:r>
            <a:r>
              <a:rPr lang="zh-CN" altLang="en-US" b="1" dirty="0">
                <a:solidFill>
                  <a:srgbClr val="000000"/>
                </a:solidFill>
                <a:latin typeface="微软雅黑" panose="020B0503020204020204" pitchFamily="34" charset="-122"/>
                <a:ea typeface="微软雅黑" panose="020B0503020204020204" pitchFamily="34" charset="-122"/>
              </a:rPr>
              <a:t>丹阳</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Text Box 7"/>
          <p:cNvSpPr txBox="1">
            <a:spLocks noChangeArrowheads="1"/>
          </p:cNvSpPr>
          <p:nvPr/>
        </p:nvSpPr>
        <p:spPr bwMode="auto">
          <a:xfrm>
            <a:off x="583525" y="1749208"/>
            <a:ext cx="5513435" cy="2807934"/>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城市空间结构</a:t>
            </a:r>
            <a:r>
              <a:rPr lang="en-US" altLang="zh-CN" dirty="0"/>
              <a:t>: </a:t>
            </a:r>
            <a:r>
              <a:rPr lang="zh-CN" altLang="en-US" dirty="0"/>
              <a:t>一带、两轴、三心、六组团</a:t>
            </a:r>
            <a:endParaRPr lang="en-US" altLang="zh-CN" dirty="0"/>
          </a:p>
          <a:p>
            <a:pPr>
              <a:spcBef>
                <a:spcPts val="0"/>
              </a:spcBef>
              <a:buFont typeface="Wingdings" panose="05000000000000000000" pitchFamily="2" charset="2"/>
              <a:buChar char="Ø"/>
            </a:pPr>
            <a:r>
              <a:rPr lang="zh-CN" altLang="en-US" dirty="0"/>
              <a:t>停车分区：三类区</a:t>
            </a:r>
            <a:endParaRPr lang="en-US" altLang="zh-CN" dirty="0"/>
          </a:p>
          <a:p>
            <a:pPr marL="0" indent="0">
              <a:spcBef>
                <a:spcPts val="0"/>
              </a:spcBef>
              <a:buNone/>
            </a:pPr>
            <a:r>
              <a:rPr lang="zh-CN" altLang="en-US" dirty="0"/>
              <a:t>一类区：老城核心区</a:t>
            </a:r>
            <a:r>
              <a:rPr lang="en-US" altLang="zh-CN" dirty="0"/>
              <a:t>+</a:t>
            </a:r>
            <a:r>
              <a:rPr lang="zh-CN" altLang="en-US" dirty="0"/>
              <a:t>新城核心区，总面积约</a:t>
            </a:r>
            <a:r>
              <a:rPr lang="en-US" altLang="zh-CN" dirty="0"/>
              <a:t>9.59</a:t>
            </a:r>
            <a:r>
              <a:rPr lang="en-US" altLang="zh-CN" b="1" dirty="0"/>
              <a:t> km</a:t>
            </a:r>
            <a:r>
              <a:rPr lang="en-US" altLang="zh-CN" b="1" baseline="30000" dirty="0"/>
              <a:t>2</a:t>
            </a:r>
            <a:endParaRPr lang="en-US" altLang="zh-CN" dirty="0"/>
          </a:p>
          <a:p>
            <a:pPr marL="0" indent="0">
              <a:spcBef>
                <a:spcPts val="0"/>
              </a:spcBef>
              <a:buNone/>
            </a:pPr>
            <a:r>
              <a:rPr lang="zh-CN" altLang="en-US" dirty="0"/>
              <a:t>二类区：城区范围（除工业区）（</a:t>
            </a:r>
            <a:r>
              <a:rPr lang="en-US" altLang="zh-CN" dirty="0"/>
              <a:t>18.84</a:t>
            </a:r>
            <a:r>
              <a:rPr lang="en-US" altLang="zh-CN" b="1" dirty="0"/>
              <a:t>km</a:t>
            </a:r>
            <a:r>
              <a:rPr lang="en-US" altLang="zh-CN" b="1" baseline="30000" dirty="0"/>
              <a:t>2</a:t>
            </a:r>
            <a:r>
              <a:rPr lang="zh-CN" altLang="en-US" dirty="0"/>
              <a:t>）</a:t>
            </a:r>
            <a:endParaRPr lang="en-US" altLang="zh-CN" dirty="0"/>
          </a:p>
          <a:p>
            <a:pPr marL="0" indent="0">
              <a:spcBef>
                <a:spcPts val="0"/>
              </a:spcBef>
              <a:buNone/>
            </a:pPr>
            <a:r>
              <a:rPr lang="zh-CN" altLang="en-US" dirty="0"/>
              <a:t>三类区</a:t>
            </a:r>
            <a:r>
              <a:rPr lang="en-US" altLang="zh-CN" dirty="0"/>
              <a:t>:</a:t>
            </a:r>
            <a:r>
              <a:rPr lang="zh-CN" altLang="en-US" dirty="0">
                <a:latin typeface="+mj-ea"/>
              </a:rPr>
              <a:t>上述一、二类区域以外的区域（含乡镇</a:t>
            </a:r>
            <a:r>
              <a:rPr lang="en-US" altLang="zh-CN" dirty="0">
                <a:latin typeface="+mj-ea"/>
              </a:rPr>
              <a:t>)</a:t>
            </a:r>
            <a:endParaRPr lang="zh-CN" altLang="en-US" dirty="0"/>
          </a:p>
        </p:txBody>
      </p:sp>
      <p:sp>
        <p:nvSpPr>
          <p:cNvPr id="15" name="任意多边形: 形状 14"/>
          <p:cNvSpPr/>
          <p:nvPr/>
        </p:nvSpPr>
        <p:spPr>
          <a:xfrm>
            <a:off x="6629400" y="3669635"/>
            <a:ext cx="7480300" cy="6744365"/>
          </a:xfrm>
          <a:custGeom>
            <a:avLst/>
            <a:gdLst>
              <a:gd name="csX0" fmla="*/ 0 w 7480300"/>
              <a:gd name="csY0" fmla="*/ 191165 h 6744365"/>
              <a:gd name="csX1" fmla="*/ 419100 w 7480300"/>
              <a:gd name="csY1" fmla="*/ 38765 h 6744365"/>
              <a:gd name="csX2" fmla="*/ 850900 w 7480300"/>
              <a:gd name="csY2" fmla="*/ 51465 h 6744365"/>
              <a:gd name="csX3" fmla="*/ 1790700 w 7480300"/>
              <a:gd name="csY3" fmla="*/ 597565 h 6744365"/>
              <a:gd name="csX4" fmla="*/ 2514600 w 7480300"/>
              <a:gd name="csY4" fmla="*/ 864265 h 6744365"/>
              <a:gd name="csX5" fmla="*/ 3213100 w 7480300"/>
              <a:gd name="csY5" fmla="*/ 775365 h 6744365"/>
              <a:gd name="csX6" fmla="*/ 4546600 w 7480300"/>
              <a:gd name="csY6" fmla="*/ 191165 h 6744365"/>
              <a:gd name="csX7" fmla="*/ 4800600 w 7480300"/>
              <a:gd name="csY7" fmla="*/ 178465 h 6744365"/>
              <a:gd name="csX8" fmla="*/ 5410200 w 7480300"/>
              <a:gd name="csY8" fmla="*/ 305465 h 6744365"/>
              <a:gd name="csX9" fmla="*/ 6553200 w 7480300"/>
              <a:gd name="csY9" fmla="*/ 318165 h 6744365"/>
              <a:gd name="csX10" fmla="*/ 7073900 w 7480300"/>
              <a:gd name="csY10" fmla="*/ 318165 h 6744365"/>
              <a:gd name="csX11" fmla="*/ 7391400 w 7480300"/>
              <a:gd name="csY11" fmla="*/ 4090065 h 6744365"/>
              <a:gd name="csX12" fmla="*/ 7480300 w 7480300"/>
              <a:gd name="csY12" fmla="*/ 4940965 h 6744365"/>
              <a:gd name="csX13" fmla="*/ 7429500 w 7480300"/>
              <a:gd name="csY13" fmla="*/ 5474365 h 6744365"/>
              <a:gd name="csX14" fmla="*/ 6972300 w 7480300"/>
              <a:gd name="csY14" fmla="*/ 6744365 h 6744365"/>
              <a:gd name="csX15" fmla="*/ 6477000 w 7480300"/>
              <a:gd name="csY15" fmla="*/ 6655465 h 6744365"/>
              <a:gd name="csX16" fmla="*/ 5854700 w 7480300"/>
              <a:gd name="csY16" fmla="*/ 6376065 h 6744365"/>
              <a:gd name="csX17" fmla="*/ 3873500 w 7480300"/>
              <a:gd name="csY17" fmla="*/ 6071265 h 6744365"/>
              <a:gd name="csX18" fmla="*/ 1308100 w 7480300"/>
              <a:gd name="csY18" fmla="*/ 5918865 h 6744365"/>
              <a:gd name="csX19" fmla="*/ 1079500 w 7480300"/>
              <a:gd name="csY19" fmla="*/ 5487065 h 6744365"/>
              <a:gd name="csX20" fmla="*/ 914400 w 7480300"/>
              <a:gd name="csY20" fmla="*/ 4839365 h 6744365"/>
              <a:gd name="csX21" fmla="*/ 495300 w 7480300"/>
              <a:gd name="csY21" fmla="*/ 2439065 h 6744365"/>
              <a:gd name="csX22" fmla="*/ 393700 w 7480300"/>
              <a:gd name="csY22" fmla="*/ 1118265 h 6744365"/>
              <a:gd name="csX23" fmla="*/ 0 w 7480300"/>
              <a:gd name="csY23" fmla="*/ 191165 h 6744365"/>
              <a:gd name="csX0-1" fmla="*/ 0 w 7480300"/>
              <a:gd name="csY0-2" fmla="*/ 191165 h 6744365"/>
              <a:gd name="csX1-3" fmla="*/ 419100 w 7480300"/>
              <a:gd name="csY1-4" fmla="*/ 38765 h 6744365"/>
              <a:gd name="csX2-5" fmla="*/ 850900 w 7480300"/>
              <a:gd name="csY2-6" fmla="*/ 51465 h 6744365"/>
              <a:gd name="csX3-7" fmla="*/ 1790700 w 7480300"/>
              <a:gd name="csY3-8" fmla="*/ 597565 h 6744365"/>
              <a:gd name="csX4-9" fmla="*/ 2514600 w 7480300"/>
              <a:gd name="csY4-10" fmla="*/ 864265 h 6744365"/>
              <a:gd name="csX5-11" fmla="*/ 3213100 w 7480300"/>
              <a:gd name="csY5-12" fmla="*/ 775365 h 6744365"/>
              <a:gd name="csX6-13" fmla="*/ 4546600 w 7480300"/>
              <a:gd name="csY6-14" fmla="*/ 191165 h 6744365"/>
              <a:gd name="csX7-15" fmla="*/ 4800600 w 7480300"/>
              <a:gd name="csY7-16" fmla="*/ 178465 h 6744365"/>
              <a:gd name="csX8-17" fmla="*/ 5410200 w 7480300"/>
              <a:gd name="csY8-18" fmla="*/ 305465 h 6744365"/>
              <a:gd name="csX9-19" fmla="*/ 6553200 w 7480300"/>
              <a:gd name="csY9-20" fmla="*/ 318165 h 6744365"/>
              <a:gd name="csX10-21" fmla="*/ 7073900 w 7480300"/>
              <a:gd name="csY10-22" fmla="*/ 318165 h 6744365"/>
              <a:gd name="csX11-23" fmla="*/ 7391400 w 7480300"/>
              <a:gd name="csY11-24" fmla="*/ 4090065 h 6744365"/>
              <a:gd name="csX12-25" fmla="*/ 7480300 w 7480300"/>
              <a:gd name="csY12-26" fmla="*/ 4940965 h 6744365"/>
              <a:gd name="csX13-27" fmla="*/ 7429500 w 7480300"/>
              <a:gd name="csY13-28" fmla="*/ 5474365 h 6744365"/>
              <a:gd name="csX14-29" fmla="*/ 6972300 w 7480300"/>
              <a:gd name="csY14-30" fmla="*/ 6744365 h 6744365"/>
              <a:gd name="csX15-31" fmla="*/ 6477000 w 7480300"/>
              <a:gd name="csY15-32" fmla="*/ 6655465 h 6744365"/>
              <a:gd name="csX16-33" fmla="*/ 5854700 w 7480300"/>
              <a:gd name="csY16-34" fmla="*/ 6376065 h 6744365"/>
              <a:gd name="csX17-35" fmla="*/ 3873500 w 7480300"/>
              <a:gd name="csY17-36" fmla="*/ 6071265 h 6744365"/>
              <a:gd name="csX18-37" fmla="*/ 1308100 w 7480300"/>
              <a:gd name="csY18-38" fmla="*/ 5918865 h 6744365"/>
              <a:gd name="csX19-39" fmla="*/ 1079500 w 7480300"/>
              <a:gd name="csY19-40" fmla="*/ 5487065 h 6744365"/>
              <a:gd name="csX20-41" fmla="*/ 914400 w 7480300"/>
              <a:gd name="csY20-42" fmla="*/ 4839365 h 6744365"/>
              <a:gd name="csX21-43" fmla="*/ 495300 w 7480300"/>
              <a:gd name="csY21-44" fmla="*/ 2439065 h 6744365"/>
              <a:gd name="csX22-45" fmla="*/ 393700 w 7480300"/>
              <a:gd name="csY22-46" fmla="*/ 1118265 h 6744365"/>
              <a:gd name="csX23-47" fmla="*/ 0 w 7480300"/>
              <a:gd name="csY23-48" fmla="*/ 191165 h 6744365"/>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 ang="0">
                <a:pos x="csX10-21" y="csY10-22"/>
              </a:cxn>
              <a:cxn ang="0">
                <a:pos x="csX11-23" y="csY11-24"/>
              </a:cxn>
              <a:cxn ang="0">
                <a:pos x="csX12-25" y="csY12-26"/>
              </a:cxn>
              <a:cxn ang="0">
                <a:pos x="csX13-27" y="csY13-28"/>
              </a:cxn>
              <a:cxn ang="0">
                <a:pos x="csX14-29" y="csY14-30"/>
              </a:cxn>
              <a:cxn ang="0">
                <a:pos x="csX15-31" y="csY15-32"/>
              </a:cxn>
              <a:cxn ang="0">
                <a:pos x="csX16-33" y="csY16-34"/>
              </a:cxn>
              <a:cxn ang="0">
                <a:pos x="csX17-35" y="csY17-36"/>
              </a:cxn>
              <a:cxn ang="0">
                <a:pos x="csX18-37" y="csY18-38"/>
              </a:cxn>
              <a:cxn ang="0">
                <a:pos x="csX19-39" y="csY19-40"/>
              </a:cxn>
              <a:cxn ang="0">
                <a:pos x="csX20-41" y="csY20-42"/>
              </a:cxn>
              <a:cxn ang="0">
                <a:pos x="csX21-43" y="csY21-44"/>
              </a:cxn>
              <a:cxn ang="0">
                <a:pos x="csX22-45" y="csY22-46"/>
              </a:cxn>
              <a:cxn ang="0">
                <a:pos x="csX23-47" y="csY23-48"/>
              </a:cxn>
            </a:cxnLst>
            <a:rect l="l" t="t" r="r" b="b"/>
            <a:pathLst>
              <a:path w="7480300" h="6744365">
                <a:moveTo>
                  <a:pt x="0" y="191165"/>
                </a:moveTo>
                <a:cubicBezTo>
                  <a:pt x="138641" y="126606"/>
                  <a:pt x="277283" y="62048"/>
                  <a:pt x="419100" y="38765"/>
                </a:cubicBezTo>
                <a:cubicBezTo>
                  <a:pt x="560917" y="15482"/>
                  <a:pt x="622300" y="-41668"/>
                  <a:pt x="850900" y="51465"/>
                </a:cubicBezTo>
                <a:cubicBezTo>
                  <a:pt x="1079500" y="144598"/>
                  <a:pt x="1513417" y="462098"/>
                  <a:pt x="1790700" y="597565"/>
                </a:cubicBezTo>
                <a:cubicBezTo>
                  <a:pt x="2067983" y="733032"/>
                  <a:pt x="2277533" y="834632"/>
                  <a:pt x="2514600" y="864265"/>
                </a:cubicBezTo>
                <a:cubicBezTo>
                  <a:pt x="2751667" y="893898"/>
                  <a:pt x="2874433" y="887548"/>
                  <a:pt x="3213100" y="775365"/>
                </a:cubicBezTo>
                <a:cubicBezTo>
                  <a:pt x="3551767" y="663182"/>
                  <a:pt x="4282017" y="290648"/>
                  <a:pt x="4546600" y="191165"/>
                </a:cubicBezTo>
                <a:cubicBezTo>
                  <a:pt x="4811183" y="91682"/>
                  <a:pt x="4656667" y="159415"/>
                  <a:pt x="4800600" y="178465"/>
                </a:cubicBezTo>
                <a:cubicBezTo>
                  <a:pt x="4944533" y="197515"/>
                  <a:pt x="5118100" y="282182"/>
                  <a:pt x="5410200" y="305465"/>
                </a:cubicBezTo>
                <a:cubicBezTo>
                  <a:pt x="5702300" y="328748"/>
                  <a:pt x="6553200" y="318165"/>
                  <a:pt x="6553200" y="318165"/>
                </a:cubicBezTo>
                <a:cubicBezTo>
                  <a:pt x="6830483" y="320282"/>
                  <a:pt x="6982883" y="284298"/>
                  <a:pt x="7073900" y="318165"/>
                </a:cubicBezTo>
                <a:lnTo>
                  <a:pt x="7391400" y="4090065"/>
                </a:lnTo>
                <a:lnTo>
                  <a:pt x="7480300" y="4940965"/>
                </a:lnTo>
                <a:lnTo>
                  <a:pt x="7429500" y="5474365"/>
                </a:lnTo>
                <a:lnTo>
                  <a:pt x="6972300" y="6744365"/>
                </a:lnTo>
                <a:lnTo>
                  <a:pt x="6477000" y="6655465"/>
                </a:lnTo>
                <a:lnTo>
                  <a:pt x="5854700" y="6376065"/>
                </a:lnTo>
                <a:lnTo>
                  <a:pt x="3873500" y="6071265"/>
                </a:lnTo>
                <a:lnTo>
                  <a:pt x="1308100" y="5918865"/>
                </a:lnTo>
                <a:lnTo>
                  <a:pt x="1079500" y="5487065"/>
                </a:lnTo>
                <a:lnTo>
                  <a:pt x="914400" y="4839365"/>
                </a:lnTo>
                <a:lnTo>
                  <a:pt x="495300" y="2439065"/>
                </a:lnTo>
                <a:lnTo>
                  <a:pt x="393700" y="1118265"/>
                </a:lnTo>
                <a:lnTo>
                  <a:pt x="0" y="191165"/>
                </a:lnTo>
                <a:close/>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p:nvSpPr>
        <p:spPr>
          <a:xfrm>
            <a:off x="7559675" y="4757487"/>
            <a:ext cx="3665220" cy="2872740"/>
          </a:xfrm>
          <a:custGeom>
            <a:avLst/>
            <a:gdLst>
              <a:gd name="csX0" fmla="*/ 419100 w 3665220"/>
              <a:gd name="csY0" fmla="*/ 0 h 2872740"/>
              <a:gd name="csX1" fmla="*/ 1303020 w 3665220"/>
              <a:gd name="csY1" fmla="*/ 327660 h 2872740"/>
              <a:gd name="csX2" fmla="*/ 1905000 w 3665220"/>
              <a:gd name="csY2" fmla="*/ 388620 h 2872740"/>
              <a:gd name="csX3" fmla="*/ 2933700 w 3665220"/>
              <a:gd name="csY3" fmla="*/ 182880 h 2872740"/>
              <a:gd name="csX4" fmla="*/ 3665220 w 3665220"/>
              <a:gd name="csY4" fmla="*/ 1920240 h 2872740"/>
              <a:gd name="csX5" fmla="*/ 3345180 w 3665220"/>
              <a:gd name="csY5" fmla="*/ 2301240 h 2872740"/>
              <a:gd name="csX6" fmla="*/ 3101340 w 3665220"/>
              <a:gd name="csY6" fmla="*/ 2712720 h 2872740"/>
              <a:gd name="csX7" fmla="*/ 2903220 w 3665220"/>
              <a:gd name="csY7" fmla="*/ 2849880 h 2872740"/>
              <a:gd name="csX8" fmla="*/ 2727960 w 3665220"/>
              <a:gd name="csY8" fmla="*/ 2872740 h 2872740"/>
              <a:gd name="csX9" fmla="*/ 1402080 w 3665220"/>
              <a:gd name="csY9" fmla="*/ 2735580 h 2872740"/>
              <a:gd name="csX10" fmla="*/ 1188720 w 3665220"/>
              <a:gd name="csY10" fmla="*/ 2522220 h 2872740"/>
              <a:gd name="csX11" fmla="*/ 396240 w 3665220"/>
              <a:gd name="csY11" fmla="*/ 1638300 h 2872740"/>
              <a:gd name="csX12" fmla="*/ 60960 w 3665220"/>
              <a:gd name="csY12" fmla="*/ 1287780 h 2872740"/>
              <a:gd name="csX13" fmla="*/ 0 w 3665220"/>
              <a:gd name="csY13" fmla="*/ 1203960 h 2872740"/>
              <a:gd name="csX14" fmla="*/ 60960 w 3665220"/>
              <a:gd name="csY14" fmla="*/ 830580 h 2872740"/>
              <a:gd name="csX15" fmla="*/ 167640 w 3665220"/>
              <a:gd name="csY15" fmla="*/ 533400 h 2872740"/>
              <a:gd name="csX16" fmla="*/ 419100 w 3665220"/>
              <a:gd name="csY16" fmla="*/ 0 h 28727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65220" h="2872740">
                <a:moveTo>
                  <a:pt x="419100" y="0"/>
                </a:moveTo>
                <a:cubicBezTo>
                  <a:pt x="744220" y="130810"/>
                  <a:pt x="1069340" y="261620"/>
                  <a:pt x="1303020" y="327660"/>
                </a:cubicBezTo>
                <a:lnTo>
                  <a:pt x="1905000" y="388620"/>
                </a:lnTo>
                <a:lnTo>
                  <a:pt x="2933700" y="182880"/>
                </a:lnTo>
                <a:lnTo>
                  <a:pt x="3665220" y="1920240"/>
                </a:lnTo>
                <a:lnTo>
                  <a:pt x="3345180" y="2301240"/>
                </a:lnTo>
                <a:lnTo>
                  <a:pt x="3101340" y="2712720"/>
                </a:lnTo>
                <a:lnTo>
                  <a:pt x="2903220" y="2849880"/>
                </a:lnTo>
                <a:lnTo>
                  <a:pt x="2727960" y="2872740"/>
                </a:lnTo>
                <a:lnTo>
                  <a:pt x="1402080" y="2735580"/>
                </a:lnTo>
                <a:lnTo>
                  <a:pt x="1188720" y="2522220"/>
                </a:lnTo>
                <a:lnTo>
                  <a:pt x="396240" y="1638300"/>
                </a:lnTo>
                <a:lnTo>
                  <a:pt x="60960" y="1287780"/>
                </a:lnTo>
                <a:lnTo>
                  <a:pt x="0" y="1203960"/>
                </a:lnTo>
                <a:lnTo>
                  <a:pt x="60960" y="830580"/>
                </a:lnTo>
                <a:lnTo>
                  <a:pt x="167640" y="533400"/>
                </a:lnTo>
                <a:lnTo>
                  <a:pt x="419100" y="0"/>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p:cNvSpPr/>
          <p:nvPr/>
        </p:nvSpPr>
        <p:spPr>
          <a:xfrm>
            <a:off x="11461432" y="3871124"/>
            <a:ext cx="2447925" cy="2697480"/>
          </a:xfrm>
          <a:custGeom>
            <a:avLst/>
            <a:gdLst>
              <a:gd name="csX0" fmla="*/ 2371725 w 2371725"/>
              <a:gd name="csY0" fmla="*/ 2619375 h 2667000"/>
              <a:gd name="csX1" fmla="*/ 923925 w 2371725"/>
              <a:gd name="csY1" fmla="*/ 2638425 h 2667000"/>
              <a:gd name="csX2" fmla="*/ 561975 w 2371725"/>
              <a:gd name="csY2" fmla="*/ 2667000 h 2667000"/>
              <a:gd name="csX3" fmla="*/ 428625 w 2371725"/>
              <a:gd name="csY3" fmla="*/ 1819275 h 2667000"/>
              <a:gd name="csX4" fmla="*/ 142875 w 2371725"/>
              <a:gd name="csY4" fmla="*/ 990600 h 2667000"/>
              <a:gd name="csX5" fmla="*/ 9525 w 2371725"/>
              <a:gd name="csY5" fmla="*/ 571500 h 2667000"/>
              <a:gd name="csX6" fmla="*/ 0 w 2371725"/>
              <a:gd name="csY6" fmla="*/ 323850 h 2667000"/>
              <a:gd name="csX7" fmla="*/ 66675 w 2371725"/>
              <a:gd name="csY7" fmla="*/ 0 h 2667000"/>
              <a:gd name="csX8" fmla="*/ 523875 w 2371725"/>
              <a:gd name="csY8" fmla="*/ 133350 h 2667000"/>
              <a:gd name="csX9" fmla="*/ 885825 w 2371725"/>
              <a:gd name="csY9" fmla="*/ 133350 h 2667000"/>
              <a:gd name="csX10" fmla="*/ 1781175 w 2371725"/>
              <a:gd name="csY10" fmla="*/ 114300 h 2667000"/>
              <a:gd name="csX11" fmla="*/ 2190750 w 2371725"/>
              <a:gd name="csY11" fmla="*/ 114300 h 2667000"/>
              <a:gd name="csX12" fmla="*/ 2371725 w 2371725"/>
              <a:gd name="csY12" fmla="*/ 2619375 h 2667000"/>
              <a:gd name="csX0-1" fmla="*/ 2371725 w 2371725"/>
              <a:gd name="csY0-2" fmla="*/ 2619375 h 2667000"/>
              <a:gd name="csX1-3" fmla="*/ 923925 w 2371725"/>
              <a:gd name="csY1-4" fmla="*/ 2638425 h 2667000"/>
              <a:gd name="csX2-5" fmla="*/ 561975 w 2371725"/>
              <a:gd name="csY2-6" fmla="*/ 2667000 h 2667000"/>
              <a:gd name="csX3-7" fmla="*/ 428625 w 2371725"/>
              <a:gd name="csY3-8" fmla="*/ 1819275 h 2667000"/>
              <a:gd name="csX4-9" fmla="*/ 142875 w 2371725"/>
              <a:gd name="csY4-10" fmla="*/ 990600 h 2667000"/>
              <a:gd name="csX5-11" fmla="*/ 9525 w 2371725"/>
              <a:gd name="csY5-12" fmla="*/ 571500 h 2667000"/>
              <a:gd name="csX6-13" fmla="*/ 0 w 2371725"/>
              <a:gd name="csY6-14" fmla="*/ 323850 h 2667000"/>
              <a:gd name="csX7-15" fmla="*/ 66675 w 2371725"/>
              <a:gd name="csY7-16" fmla="*/ 0 h 2667000"/>
              <a:gd name="csX8-17" fmla="*/ 485775 w 2371725"/>
              <a:gd name="csY8-18" fmla="*/ 95250 h 2667000"/>
              <a:gd name="csX9-19" fmla="*/ 885825 w 2371725"/>
              <a:gd name="csY9-20" fmla="*/ 133350 h 2667000"/>
              <a:gd name="csX10-21" fmla="*/ 1781175 w 2371725"/>
              <a:gd name="csY10-22" fmla="*/ 114300 h 2667000"/>
              <a:gd name="csX11-23" fmla="*/ 2190750 w 2371725"/>
              <a:gd name="csY11-24" fmla="*/ 114300 h 2667000"/>
              <a:gd name="csX12-25" fmla="*/ 2371725 w 2371725"/>
              <a:gd name="csY12-26" fmla="*/ 2619375 h 2667000"/>
              <a:gd name="csX0-27" fmla="*/ 2371725 w 2371725"/>
              <a:gd name="csY0-28" fmla="*/ 2619375 h 2667000"/>
              <a:gd name="csX1-29" fmla="*/ 923925 w 2371725"/>
              <a:gd name="csY1-30" fmla="*/ 2638425 h 2667000"/>
              <a:gd name="csX2-31" fmla="*/ 561975 w 2371725"/>
              <a:gd name="csY2-32" fmla="*/ 2667000 h 2667000"/>
              <a:gd name="csX3-33" fmla="*/ 428625 w 2371725"/>
              <a:gd name="csY3-34" fmla="*/ 1819275 h 2667000"/>
              <a:gd name="csX4-35" fmla="*/ 142875 w 2371725"/>
              <a:gd name="csY4-36" fmla="*/ 990600 h 2667000"/>
              <a:gd name="csX5-37" fmla="*/ 9525 w 2371725"/>
              <a:gd name="csY5-38" fmla="*/ 571500 h 2667000"/>
              <a:gd name="csX6-39" fmla="*/ 0 w 2371725"/>
              <a:gd name="csY6-40" fmla="*/ 323850 h 2667000"/>
              <a:gd name="csX7-41" fmla="*/ 66675 w 2371725"/>
              <a:gd name="csY7-42" fmla="*/ 0 h 2667000"/>
              <a:gd name="csX8-43" fmla="*/ 485775 w 2371725"/>
              <a:gd name="csY8-44" fmla="*/ 95250 h 2667000"/>
              <a:gd name="csX9-45" fmla="*/ 1781175 w 2371725"/>
              <a:gd name="csY9-46" fmla="*/ 114300 h 2667000"/>
              <a:gd name="csX10-47" fmla="*/ 2190750 w 2371725"/>
              <a:gd name="csY10-48" fmla="*/ 114300 h 2667000"/>
              <a:gd name="csX11-49" fmla="*/ 2371725 w 2371725"/>
              <a:gd name="csY11-50" fmla="*/ 2619375 h 2667000"/>
              <a:gd name="csX0-51" fmla="*/ 2371725 w 2371725"/>
              <a:gd name="csY0-52" fmla="*/ 2619375 h 2667000"/>
              <a:gd name="csX1-53" fmla="*/ 923925 w 2371725"/>
              <a:gd name="csY1-54" fmla="*/ 2638425 h 2667000"/>
              <a:gd name="csX2-55" fmla="*/ 561975 w 2371725"/>
              <a:gd name="csY2-56" fmla="*/ 2667000 h 2667000"/>
              <a:gd name="csX3-57" fmla="*/ 428625 w 2371725"/>
              <a:gd name="csY3-58" fmla="*/ 1819275 h 2667000"/>
              <a:gd name="csX4-59" fmla="*/ 142875 w 2371725"/>
              <a:gd name="csY4-60" fmla="*/ 990600 h 2667000"/>
              <a:gd name="csX5-61" fmla="*/ 9525 w 2371725"/>
              <a:gd name="csY5-62" fmla="*/ 571500 h 2667000"/>
              <a:gd name="csX6-63" fmla="*/ 0 w 2371725"/>
              <a:gd name="csY6-64" fmla="*/ 323850 h 2667000"/>
              <a:gd name="csX7-65" fmla="*/ 66675 w 2371725"/>
              <a:gd name="csY7-66" fmla="*/ 0 h 2667000"/>
              <a:gd name="csX8-67" fmla="*/ 485775 w 2371725"/>
              <a:gd name="csY8-68" fmla="*/ 95250 h 2667000"/>
              <a:gd name="csX9-69" fmla="*/ 1781175 w 2371725"/>
              <a:gd name="csY9-70" fmla="*/ 114300 h 2667000"/>
              <a:gd name="csX10-71" fmla="*/ 2236470 w 2371725"/>
              <a:gd name="csY10-72" fmla="*/ 76200 h 2667000"/>
              <a:gd name="csX11-73" fmla="*/ 2371725 w 2371725"/>
              <a:gd name="csY11-74" fmla="*/ 2619375 h 2667000"/>
              <a:gd name="csX0-75" fmla="*/ 2447925 w 2447925"/>
              <a:gd name="csY0-76" fmla="*/ 2604135 h 2667000"/>
              <a:gd name="csX1-77" fmla="*/ 923925 w 2447925"/>
              <a:gd name="csY1-78" fmla="*/ 2638425 h 2667000"/>
              <a:gd name="csX2-79" fmla="*/ 561975 w 2447925"/>
              <a:gd name="csY2-80" fmla="*/ 2667000 h 2667000"/>
              <a:gd name="csX3-81" fmla="*/ 428625 w 2447925"/>
              <a:gd name="csY3-82" fmla="*/ 1819275 h 2667000"/>
              <a:gd name="csX4-83" fmla="*/ 142875 w 2447925"/>
              <a:gd name="csY4-84" fmla="*/ 990600 h 2667000"/>
              <a:gd name="csX5-85" fmla="*/ 9525 w 2447925"/>
              <a:gd name="csY5-86" fmla="*/ 571500 h 2667000"/>
              <a:gd name="csX6-87" fmla="*/ 0 w 2447925"/>
              <a:gd name="csY6-88" fmla="*/ 323850 h 2667000"/>
              <a:gd name="csX7-89" fmla="*/ 66675 w 2447925"/>
              <a:gd name="csY7-90" fmla="*/ 0 h 2667000"/>
              <a:gd name="csX8-91" fmla="*/ 485775 w 2447925"/>
              <a:gd name="csY8-92" fmla="*/ 95250 h 2667000"/>
              <a:gd name="csX9-93" fmla="*/ 1781175 w 2447925"/>
              <a:gd name="csY9-94" fmla="*/ 114300 h 2667000"/>
              <a:gd name="csX10-95" fmla="*/ 2236470 w 2447925"/>
              <a:gd name="csY10-96" fmla="*/ 76200 h 2667000"/>
              <a:gd name="csX11-97" fmla="*/ 2447925 w 2447925"/>
              <a:gd name="csY11-98" fmla="*/ 2604135 h 2667000"/>
              <a:gd name="csX0-99" fmla="*/ 2447925 w 2447925"/>
              <a:gd name="csY0-100" fmla="*/ 2634615 h 2697480"/>
              <a:gd name="csX1-101" fmla="*/ 923925 w 2447925"/>
              <a:gd name="csY1-102" fmla="*/ 2668905 h 2697480"/>
              <a:gd name="csX2-103" fmla="*/ 561975 w 2447925"/>
              <a:gd name="csY2-104" fmla="*/ 2697480 h 2697480"/>
              <a:gd name="csX3-105" fmla="*/ 428625 w 2447925"/>
              <a:gd name="csY3-106" fmla="*/ 1849755 h 2697480"/>
              <a:gd name="csX4-107" fmla="*/ 142875 w 2447925"/>
              <a:gd name="csY4-108" fmla="*/ 1021080 h 2697480"/>
              <a:gd name="csX5-109" fmla="*/ 9525 w 2447925"/>
              <a:gd name="csY5-110" fmla="*/ 601980 h 2697480"/>
              <a:gd name="csX6-111" fmla="*/ 0 w 2447925"/>
              <a:gd name="csY6-112" fmla="*/ 354330 h 2697480"/>
              <a:gd name="csX7-113" fmla="*/ 43815 w 2447925"/>
              <a:gd name="csY7-114" fmla="*/ 0 h 2697480"/>
              <a:gd name="csX8-115" fmla="*/ 485775 w 2447925"/>
              <a:gd name="csY8-116" fmla="*/ 125730 h 2697480"/>
              <a:gd name="csX9-117" fmla="*/ 1781175 w 2447925"/>
              <a:gd name="csY9-118" fmla="*/ 144780 h 2697480"/>
              <a:gd name="csX10-119" fmla="*/ 2236470 w 2447925"/>
              <a:gd name="csY10-120" fmla="*/ 106680 h 2697480"/>
              <a:gd name="csX11-121" fmla="*/ 2447925 w 2447925"/>
              <a:gd name="csY11-122" fmla="*/ 2634615 h 2697480"/>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 ang="0">
                <a:pos x="csX10-21" y="csY10-22"/>
              </a:cxn>
              <a:cxn ang="0">
                <a:pos x="csX11-23" y="csY11-24"/>
              </a:cxn>
            </a:cxnLst>
            <a:rect l="l" t="t" r="r" b="b"/>
            <a:pathLst>
              <a:path w="2447925" h="2697480">
                <a:moveTo>
                  <a:pt x="2447925" y="2634615"/>
                </a:moveTo>
                <a:lnTo>
                  <a:pt x="923925" y="2668905"/>
                </a:lnTo>
                <a:cubicBezTo>
                  <a:pt x="622300" y="2676843"/>
                  <a:pt x="592137" y="2687161"/>
                  <a:pt x="561975" y="2697480"/>
                </a:cubicBezTo>
                <a:lnTo>
                  <a:pt x="428625" y="1849755"/>
                </a:lnTo>
                <a:lnTo>
                  <a:pt x="142875" y="1021080"/>
                </a:lnTo>
                <a:lnTo>
                  <a:pt x="9525" y="601980"/>
                </a:lnTo>
                <a:lnTo>
                  <a:pt x="0" y="354330"/>
                </a:lnTo>
                <a:lnTo>
                  <a:pt x="43815" y="0"/>
                </a:lnTo>
                <a:lnTo>
                  <a:pt x="485775" y="125730"/>
                </a:lnTo>
                <a:lnTo>
                  <a:pt x="1781175" y="144780"/>
                </a:lnTo>
                <a:lnTo>
                  <a:pt x="2236470" y="106680"/>
                </a:lnTo>
                <a:lnTo>
                  <a:pt x="2447925" y="2634615"/>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7708477" y="4766507"/>
            <a:ext cx="3367617" cy="3171904"/>
            <a:chOff x="7708477" y="4766507"/>
            <a:chExt cx="3367617" cy="3171904"/>
          </a:xfrm>
        </p:grpSpPr>
        <p:sp>
          <p:nvSpPr>
            <p:cNvPr id="20" name="文本框 19"/>
            <p:cNvSpPr txBox="1"/>
            <p:nvPr/>
          </p:nvSpPr>
          <p:spPr>
            <a:xfrm rot="20196119">
              <a:off x="10682076" y="5130641"/>
              <a:ext cx="394018" cy="830997"/>
            </a:xfrm>
            <a:prstGeom prst="rect">
              <a:avLst/>
            </a:prstGeom>
            <a:noFill/>
          </p:spPr>
          <p:txBody>
            <a:bodyPr wrap="square">
              <a:spAutoFit/>
            </a:bodyPr>
            <a:lstStyle/>
            <a:p>
              <a:r>
                <a:rPr lang="zh-CN" altLang="en-US" sz="1600" dirty="0">
                  <a:latin typeface="+mj-ea"/>
                  <a:ea typeface="+mj-ea"/>
                </a:rPr>
                <a:t>大运河</a:t>
              </a:r>
              <a:endParaRPr lang="zh-CN" altLang="en-US" sz="1600" dirty="0"/>
            </a:p>
          </p:txBody>
        </p:sp>
        <p:sp>
          <p:nvSpPr>
            <p:cNvPr id="21" name="文本框 20"/>
            <p:cNvSpPr txBox="1"/>
            <p:nvPr/>
          </p:nvSpPr>
          <p:spPr>
            <a:xfrm rot="332404">
              <a:off x="9332507" y="7599857"/>
              <a:ext cx="816231" cy="338554"/>
            </a:xfrm>
            <a:prstGeom prst="rect">
              <a:avLst/>
            </a:prstGeom>
            <a:noFill/>
          </p:spPr>
          <p:txBody>
            <a:bodyPr wrap="square">
              <a:spAutoFit/>
            </a:bodyPr>
            <a:lstStyle/>
            <a:p>
              <a:r>
                <a:rPr lang="zh-CN" altLang="en-US" sz="1600" dirty="0">
                  <a:latin typeface="+mj-ea"/>
                  <a:ea typeface="+mj-ea"/>
                </a:rPr>
                <a:t>香草河</a:t>
              </a:r>
              <a:endParaRPr lang="zh-CN" altLang="en-US" sz="1600" dirty="0"/>
            </a:p>
          </p:txBody>
        </p:sp>
        <p:sp>
          <p:nvSpPr>
            <p:cNvPr id="22" name="文本框 21"/>
            <p:cNvSpPr txBox="1"/>
            <p:nvPr/>
          </p:nvSpPr>
          <p:spPr>
            <a:xfrm rot="19274000">
              <a:off x="7708477" y="6310390"/>
              <a:ext cx="394018" cy="830997"/>
            </a:xfrm>
            <a:prstGeom prst="rect">
              <a:avLst/>
            </a:prstGeom>
            <a:noFill/>
          </p:spPr>
          <p:txBody>
            <a:bodyPr wrap="square">
              <a:spAutoFit/>
            </a:bodyPr>
            <a:lstStyle/>
            <a:p>
              <a:r>
                <a:rPr lang="zh-CN" altLang="en-US" sz="1600" dirty="0">
                  <a:latin typeface="+mj-ea"/>
                  <a:ea typeface="+mj-ea"/>
                </a:rPr>
                <a:t>西环路</a:t>
              </a:r>
              <a:endParaRPr lang="zh-CN" altLang="en-US" sz="1600" dirty="0"/>
            </a:p>
          </p:txBody>
        </p:sp>
        <p:sp>
          <p:nvSpPr>
            <p:cNvPr id="23" name="文本框 22"/>
            <p:cNvSpPr txBox="1"/>
            <p:nvPr/>
          </p:nvSpPr>
          <p:spPr>
            <a:xfrm rot="332404">
              <a:off x="8692958" y="4766507"/>
              <a:ext cx="816231" cy="338554"/>
            </a:xfrm>
            <a:prstGeom prst="rect">
              <a:avLst/>
            </a:prstGeom>
            <a:noFill/>
          </p:spPr>
          <p:txBody>
            <a:bodyPr wrap="square">
              <a:spAutoFit/>
            </a:bodyPr>
            <a:lstStyle/>
            <a:p>
              <a:r>
                <a:rPr lang="zh-CN" altLang="en-US" sz="1600" dirty="0">
                  <a:latin typeface="+mj-ea"/>
                  <a:ea typeface="+mj-ea"/>
                </a:rPr>
                <a:t>北环路</a:t>
              </a:r>
              <a:endParaRPr lang="zh-CN" altLang="en-US" sz="1600" dirty="0"/>
            </a:p>
          </p:txBody>
        </p:sp>
      </p:grpSp>
      <p:sp>
        <p:nvSpPr>
          <p:cNvPr id="24" name="文本框 23"/>
          <p:cNvSpPr txBox="1"/>
          <p:nvPr/>
        </p:nvSpPr>
        <p:spPr>
          <a:xfrm rot="332404">
            <a:off x="8893527" y="4157642"/>
            <a:ext cx="816231" cy="338554"/>
          </a:xfrm>
          <a:prstGeom prst="rect">
            <a:avLst/>
          </a:prstGeom>
          <a:noFill/>
        </p:spPr>
        <p:txBody>
          <a:bodyPr wrap="square">
            <a:spAutoFit/>
          </a:bodyPr>
          <a:lstStyle/>
          <a:p>
            <a:r>
              <a:rPr lang="zh-CN" altLang="en-US" sz="1600" b="1" dirty="0">
                <a:latin typeface="+mj-ea"/>
                <a:ea typeface="+mj-ea"/>
              </a:rPr>
              <a:t>北二环</a:t>
            </a:r>
            <a:endParaRPr lang="zh-CN" altLang="en-US" sz="1600" b="1" dirty="0"/>
          </a:p>
        </p:txBody>
      </p:sp>
      <p:sp>
        <p:nvSpPr>
          <p:cNvPr id="25" name="文本框 24"/>
          <p:cNvSpPr txBox="1"/>
          <p:nvPr/>
        </p:nvSpPr>
        <p:spPr>
          <a:xfrm rot="20903324">
            <a:off x="6897529" y="6167119"/>
            <a:ext cx="394018" cy="1323439"/>
          </a:xfrm>
          <a:prstGeom prst="rect">
            <a:avLst/>
          </a:prstGeom>
          <a:noFill/>
        </p:spPr>
        <p:txBody>
          <a:bodyPr wrap="square">
            <a:spAutoFit/>
          </a:bodyPr>
          <a:lstStyle/>
          <a:p>
            <a:r>
              <a:rPr lang="en-US" altLang="zh-CN" sz="1600" b="1" dirty="0">
                <a:latin typeface="+mj-ea"/>
                <a:ea typeface="+mj-ea"/>
              </a:rPr>
              <a:t>241</a:t>
            </a:r>
            <a:r>
              <a:rPr lang="zh-CN" altLang="en-US" sz="1600" b="1" dirty="0">
                <a:latin typeface="+mj-ea"/>
                <a:ea typeface="+mj-ea"/>
              </a:rPr>
              <a:t>省道</a:t>
            </a:r>
            <a:endParaRPr lang="zh-CN" altLang="en-US" sz="1600" b="1" dirty="0"/>
          </a:p>
        </p:txBody>
      </p:sp>
      <p:sp>
        <p:nvSpPr>
          <p:cNvPr id="26" name="文本框 25"/>
          <p:cNvSpPr txBox="1"/>
          <p:nvPr/>
        </p:nvSpPr>
        <p:spPr>
          <a:xfrm rot="332404">
            <a:off x="9332507" y="9354955"/>
            <a:ext cx="816231" cy="338554"/>
          </a:xfrm>
          <a:prstGeom prst="rect">
            <a:avLst/>
          </a:prstGeom>
          <a:noFill/>
        </p:spPr>
        <p:txBody>
          <a:bodyPr wrap="square">
            <a:spAutoFit/>
          </a:bodyPr>
          <a:lstStyle/>
          <a:p>
            <a:r>
              <a:rPr lang="zh-CN" altLang="en-US" sz="1600" b="1" dirty="0">
                <a:latin typeface="+mj-ea"/>
                <a:ea typeface="+mj-ea"/>
              </a:rPr>
              <a:t>振兴路</a:t>
            </a:r>
            <a:endParaRPr lang="zh-CN" altLang="en-US" sz="1600" b="1" dirty="0"/>
          </a:p>
        </p:txBody>
      </p:sp>
      <p:sp>
        <p:nvSpPr>
          <p:cNvPr id="27" name="文本框 26"/>
          <p:cNvSpPr txBox="1"/>
          <p:nvPr/>
        </p:nvSpPr>
        <p:spPr>
          <a:xfrm rot="21066539">
            <a:off x="13912691" y="6872907"/>
            <a:ext cx="394018" cy="830997"/>
          </a:xfrm>
          <a:prstGeom prst="rect">
            <a:avLst/>
          </a:prstGeom>
          <a:noFill/>
        </p:spPr>
        <p:txBody>
          <a:bodyPr wrap="square">
            <a:spAutoFit/>
          </a:bodyPr>
          <a:lstStyle/>
          <a:p>
            <a:r>
              <a:rPr lang="zh-CN" altLang="en-US" sz="1600" b="1" dirty="0">
                <a:latin typeface="+mj-ea"/>
                <a:ea typeface="+mj-ea"/>
              </a:rPr>
              <a:t>齐梁路</a:t>
            </a:r>
            <a:endParaRPr lang="zh-CN" altLang="en-US" sz="1600" b="1" dirty="0"/>
          </a:p>
        </p:txBody>
      </p:sp>
      <p:sp>
        <p:nvSpPr>
          <p:cNvPr id="28" name="文本框 27"/>
          <p:cNvSpPr txBox="1"/>
          <p:nvPr/>
        </p:nvSpPr>
        <p:spPr>
          <a:xfrm rot="21396593">
            <a:off x="12277278" y="3601102"/>
            <a:ext cx="816231" cy="338554"/>
          </a:xfrm>
          <a:prstGeom prst="rect">
            <a:avLst/>
          </a:prstGeom>
          <a:noFill/>
        </p:spPr>
        <p:txBody>
          <a:bodyPr wrap="square">
            <a:spAutoFit/>
          </a:bodyPr>
          <a:lstStyle/>
          <a:p>
            <a:r>
              <a:rPr lang="zh-CN" altLang="en-US" sz="1600" b="1" dirty="0">
                <a:latin typeface="+mj-ea"/>
                <a:ea typeface="+mj-ea"/>
              </a:rPr>
              <a:t>丹桂路</a:t>
            </a:r>
            <a:endParaRPr lang="zh-CN" altLang="en-US" sz="1600" b="1" dirty="0"/>
          </a:p>
        </p:txBody>
      </p:sp>
      <p:grpSp>
        <p:nvGrpSpPr>
          <p:cNvPr id="34" name="组合 33"/>
          <p:cNvGrpSpPr/>
          <p:nvPr/>
        </p:nvGrpSpPr>
        <p:grpSpPr>
          <a:xfrm>
            <a:off x="11166861" y="4079330"/>
            <a:ext cx="1981405" cy="2754251"/>
            <a:chOff x="11166861" y="4079330"/>
            <a:chExt cx="1981405" cy="2754251"/>
          </a:xfrm>
        </p:grpSpPr>
        <p:sp>
          <p:nvSpPr>
            <p:cNvPr id="29" name="文本框 28"/>
            <p:cNvSpPr txBox="1"/>
            <p:nvPr/>
          </p:nvSpPr>
          <p:spPr>
            <a:xfrm>
              <a:off x="12332035" y="6495027"/>
              <a:ext cx="816231" cy="338554"/>
            </a:xfrm>
            <a:prstGeom prst="rect">
              <a:avLst/>
            </a:prstGeom>
            <a:noFill/>
          </p:spPr>
          <p:txBody>
            <a:bodyPr wrap="square">
              <a:spAutoFit/>
            </a:bodyPr>
            <a:lstStyle/>
            <a:p>
              <a:r>
                <a:rPr lang="zh-CN" altLang="en-US" sz="1600" dirty="0">
                  <a:latin typeface="+mj-ea"/>
                  <a:ea typeface="+mj-ea"/>
                </a:rPr>
                <a:t>九曲河</a:t>
              </a:r>
              <a:endParaRPr lang="zh-CN" altLang="en-US" sz="1600" dirty="0"/>
            </a:p>
          </p:txBody>
        </p:sp>
        <p:sp>
          <p:nvSpPr>
            <p:cNvPr id="31" name="文本框 30"/>
            <p:cNvSpPr txBox="1"/>
            <p:nvPr/>
          </p:nvSpPr>
          <p:spPr>
            <a:xfrm rot="21066539">
              <a:off x="11900088" y="5537829"/>
              <a:ext cx="394018" cy="830997"/>
            </a:xfrm>
            <a:prstGeom prst="rect">
              <a:avLst/>
            </a:prstGeom>
            <a:noFill/>
          </p:spPr>
          <p:txBody>
            <a:bodyPr wrap="square">
              <a:spAutoFit/>
            </a:bodyPr>
            <a:lstStyle/>
            <a:p>
              <a:r>
                <a:rPr lang="zh-CN" altLang="en-US" sz="1600" dirty="0">
                  <a:latin typeface="+mj-ea"/>
                  <a:ea typeface="+mj-ea"/>
                </a:rPr>
                <a:t>东方路</a:t>
              </a:r>
              <a:endParaRPr lang="zh-CN" altLang="en-US" sz="1600" dirty="0"/>
            </a:p>
          </p:txBody>
        </p:sp>
        <p:sp>
          <p:nvSpPr>
            <p:cNvPr id="32" name="文本框 31"/>
            <p:cNvSpPr txBox="1"/>
            <p:nvPr/>
          </p:nvSpPr>
          <p:spPr>
            <a:xfrm rot="21066539">
              <a:off x="11166861" y="4079330"/>
              <a:ext cx="394018" cy="830997"/>
            </a:xfrm>
            <a:prstGeom prst="rect">
              <a:avLst/>
            </a:prstGeom>
            <a:noFill/>
          </p:spPr>
          <p:txBody>
            <a:bodyPr wrap="square">
              <a:spAutoFit/>
            </a:bodyPr>
            <a:lstStyle/>
            <a:p>
              <a:r>
                <a:rPr lang="zh-CN" altLang="en-US" sz="1600" dirty="0">
                  <a:latin typeface="+mj-ea"/>
                  <a:ea typeface="+mj-ea"/>
                </a:rPr>
                <a:t>迎宾路</a:t>
              </a:r>
              <a:endParaRPr lang="zh-CN" altLang="en-US" sz="1600" dirty="0"/>
            </a:p>
          </p:txBody>
        </p:sp>
      </p:grpSp>
      <p:graphicFrame>
        <p:nvGraphicFramePr>
          <p:cNvPr id="36" name="表格 35"/>
          <p:cNvGraphicFramePr>
            <a:graphicFrameLocks noGrp="1"/>
          </p:cNvGraphicFramePr>
          <p:nvPr/>
        </p:nvGraphicFramePr>
        <p:xfrm>
          <a:off x="6072187" y="21600"/>
          <a:ext cx="9047161" cy="3444464"/>
        </p:xfrm>
        <a:graphic>
          <a:graphicData uri="http://schemas.openxmlformats.org/drawingml/2006/table">
            <a:tbl>
              <a:tblPr firstRow="1" firstCol="1" bandRow="1">
                <a:tableStyleId>{93296810-A885-4BE3-A3E7-6D5BEEA58F35}</a:tableStyleId>
              </a:tblPr>
              <a:tblGrid>
                <a:gridCol w="1679055"/>
                <a:gridCol w="1679055"/>
                <a:gridCol w="1679055"/>
                <a:gridCol w="1679055"/>
                <a:gridCol w="2330941"/>
              </a:tblGrid>
              <a:tr h="639349">
                <a:tc rowSpan="2">
                  <a:txBody>
                    <a:bodyPr/>
                    <a:lstStyle/>
                    <a:p>
                      <a:pPr algn="ctr">
                        <a:buNone/>
                      </a:pPr>
                      <a:endParaRPr lang="zh-CN" altLang="en-US" sz="1400" b="1"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b="1" kern="100" dirty="0">
                          <a:solidFill>
                            <a:schemeClr val="bg1"/>
                          </a:solidFill>
                          <a:effectLst/>
                          <a:latin typeface="+mn-lt"/>
                          <a:ea typeface="+mn-ea"/>
                          <a:cs typeface="+mn-cs"/>
                        </a:rPr>
                        <a:t>类别</a:t>
                      </a:r>
                      <a:endParaRPr lang="zh-CN" altLang="en-US" sz="1400" b="1"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b="1" kern="100" dirty="0">
                          <a:solidFill>
                            <a:schemeClr val="bg1"/>
                          </a:solidFill>
                          <a:effectLst/>
                          <a:latin typeface="+mn-lt"/>
                          <a:ea typeface="+mn-ea"/>
                          <a:cs typeface="+mn-cs"/>
                        </a:rPr>
                        <a:t>类型</a:t>
                      </a:r>
                      <a:endParaRPr lang="zh-CN" altLang="en-US" sz="1400" b="1" kern="100" dirty="0">
                        <a:solidFill>
                          <a:schemeClr val="bg1"/>
                        </a:solidFill>
                        <a:effectLst/>
                        <a:latin typeface="+mn-lt"/>
                        <a:ea typeface="+mn-ea"/>
                        <a:cs typeface="+mn-cs"/>
                      </a:endParaRPr>
                    </a:p>
                  </a:txBody>
                  <a:tcPr marL="68580" marR="68580" marT="0" marB="0" anchor="ctr"/>
                </a:tc>
                <a:tc gridSpan="2">
                  <a:txBody>
                    <a:bodyPr/>
                    <a:lstStyle/>
                    <a:p>
                      <a:pPr algn="ctr">
                        <a:buNone/>
                      </a:pPr>
                      <a:r>
                        <a:rPr lang="zh-CN" altLang="en-US" sz="1400" b="1" kern="100" dirty="0">
                          <a:solidFill>
                            <a:schemeClr val="bg1"/>
                          </a:solidFill>
                          <a:effectLst/>
                          <a:latin typeface="+mn-lt"/>
                          <a:ea typeface="+mn-ea"/>
                          <a:cs typeface="+mn-cs"/>
                        </a:rPr>
                        <a:t>计时收费标准（元）</a:t>
                      </a:r>
                      <a:endParaRPr lang="zh-CN" altLang="en-US" sz="1400" b="1" kern="100" dirty="0">
                        <a:solidFill>
                          <a:schemeClr val="bg1"/>
                        </a:solidFill>
                        <a:effectLst/>
                        <a:latin typeface="+mn-lt"/>
                        <a:ea typeface="+mn-ea"/>
                        <a:cs typeface="+mn-cs"/>
                      </a:endParaRPr>
                    </a:p>
                  </a:txBody>
                  <a:tcPr marL="68580" marR="68580" marT="0" marB="0" anchor="ctr"/>
                </a:tc>
                <a:tc hMerge="1">
                  <a:tcPr/>
                </a:tc>
              </a:tr>
              <a:tr h="411407">
                <a:tc vMerge="1">
                  <a:tcPr marL="68580" marR="68580" marT="0" marB="0" anchor="ctr"/>
                </a:tc>
                <a:tc vMerge="1">
                  <a:tcPr marL="68580" marR="68580" marT="0" marB="0" anchor="ctr"/>
                </a:tc>
                <a:tc vMerge="1">
                  <a:tcPr marL="68580" marR="68580" marT="0" marB="0" anchor="ctr"/>
                </a:tc>
                <a:tc>
                  <a:txBody>
                    <a:bodyPr/>
                    <a:lstStyle/>
                    <a:p>
                      <a:pPr algn="ctr">
                        <a:lnSpc>
                          <a:spcPts val="2500"/>
                        </a:lnSpc>
                        <a:buNone/>
                      </a:pPr>
                      <a:r>
                        <a:rPr lang="zh-CN" altLang="en-US" sz="1400" kern="100" dirty="0">
                          <a:solidFill>
                            <a:schemeClr val="dk1"/>
                          </a:solidFill>
                          <a:effectLst/>
                        </a:rPr>
                        <a:t>首小时内</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首小时后每半小时</a:t>
                      </a:r>
                      <a:endParaRPr lang="zh-CN" altLang="en-US" sz="1400" kern="100" dirty="0">
                        <a:solidFill>
                          <a:schemeClr val="dk1"/>
                        </a:solidFill>
                        <a:effectLst/>
                        <a:latin typeface="+mn-lt"/>
                        <a:ea typeface="+mn-ea"/>
                        <a:cs typeface="+mn-cs"/>
                      </a:endParaRPr>
                    </a:p>
                  </a:txBody>
                  <a:tcPr marL="68580" marR="68580" marT="0" marB="0" anchor="ctr"/>
                </a:tc>
              </a:tr>
              <a:tr h="299923">
                <a:tc rowSpan="6">
                  <a:txBody>
                    <a:bodyPr/>
                    <a:lstStyle/>
                    <a:p>
                      <a:pPr marL="0" marR="0" lvl="0" indent="0" algn="ctr" defTabSz="1475105" rtl="0" eaLnBrk="1" fontAlgn="auto" latinLnBrk="0" hangingPunct="1">
                        <a:lnSpc>
                          <a:spcPts val="2500"/>
                        </a:lnSpc>
                        <a:spcBef>
                          <a:spcPts val="0"/>
                        </a:spcBef>
                        <a:spcAft>
                          <a:spcPts val="0"/>
                        </a:spcAft>
                        <a:buClrTx/>
                        <a:buSzTx/>
                        <a:buFontTx/>
                        <a:buNone/>
                        <a:defRPr/>
                      </a:pPr>
                      <a:r>
                        <a:rPr lang="zh-CN" altLang="zh-CN" sz="1400" kern="100" dirty="0">
                          <a:solidFill>
                            <a:schemeClr val="bg1"/>
                          </a:solidFill>
                          <a:effectLst/>
                        </a:rPr>
                        <a:t>道路停车泊位</a:t>
                      </a:r>
                      <a:endParaRPr lang="zh-CN" altLang="zh-CN" sz="1400" kern="100" dirty="0">
                        <a:solidFill>
                          <a:schemeClr val="bg1"/>
                        </a:solidFill>
                        <a:effectLst/>
                      </a:endParaRPr>
                    </a:p>
                    <a:p>
                      <a:pPr algn="ctr">
                        <a:lnSpc>
                          <a:spcPts val="2500"/>
                        </a:lnSpc>
                        <a:buNone/>
                      </a:pPr>
                      <a:endParaRPr lang="zh-CN" altLang="en-US" sz="1400"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kern="100" dirty="0">
                          <a:solidFill>
                            <a:schemeClr val="dk1"/>
                          </a:solidFill>
                          <a:effectLst/>
                        </a:rPr>
                        <a:t>一类</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a:solidFill>
                            <a:schemeClr val="dk1"/>
                          </a:solidFill>
                          <a:effectLst/>
                        </a:rPr>
                        <a:t>4</a:t>
                      </a:r>
                      <a:endParaRPr lang="zh-CN" altLang="en-US" sz="1400" kern="10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2</a:t>
                      </a:r>
                      <a:endParaRPr lang="zh-CN" altLang="en-US" sz="1400" kern="100" dirty="0">
                        <a:solidFill>
                          <a:schemeClr val="dk1"/>
                        </a:solidFill>
                        <a:effectLst/>
                        <a:latin typeface="+mn-lt"/>
                        <a:ea typeface="+mn-ea"/>
                        <a:cs typeface="+mn-cs"/>
                      </a:endParaRPr>
                    </a:p>
                  </a:txBody>
                  <a:tcPr marL="68580" marR="68580" marT="0" marB="0" anchor="ctr"/>
                </a:tc>
              </a:tr>
              <a:tr h="299923">
                <a:tc vMerge="1">
                  <a:tcPr/>
                </a:tc>
                <a:tc vMerge="1">
                  <a:tcP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a:solidFill>
                            <a:schemeClr val="dk1"/>
                          </a:solidFill>
                          <a:effectLst/>
                        </a:rPr>
                        <a:t>8</a:t>
                      </a:r>
                      <a:endParaRPr lang="zh-CN" altLang="en-US" sz="1400" kern="10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5</a:t>
                      </a:r>
                      <a:endParaRPr lang="zh-CN" altLang="en-US" sz="1400" kern="100" dirty="0">
                        <a:solidFill>
                          <a:schemeClr val="dk1"/>
                        </a:solidFill>
                        <a:effectLst/>
                        <a:latin typeface="+mn-lt"/>
                        <a:ea typeface="+mn-ea"/>
                        <a:cs typeface="+mn-cs"/>
                      </a:endParaRPr>
                    </a:p>
                  </a:txBody>
                  <a:tcPr marL="68580" marR="68580" marT="0" marB="0" anchor="ctr"/>
                </a:tc>
              </a:tr>
              <a:tr h="299923">
                <a:tc vMerge="1">
                  <a:tcPr marL="68580" marR="68580" marT="0" marB="0" anchor="ctr"/>
                </a:tc>
                <a:tc rowSpan="2">
                  <a:txBody>
                    <a:bodyPr/>
                    <a:lstStyle/>
                    <a:p>
                      <a:pPr algn="ctr">
                        <a:lnSpc>
                          <a:spcPts val="2500"/>
                        </a:lnSpc>
                        <a:buNone/>
                      </a:pPr>
                      <a:r>
                        <a:rPr lang="zh-CN" altLang="en-US" sz="1400" kern="100" dirty="0">
                          <a:solidFill>
                            <a:schemeClr val="dk1"/>
                          </a:solidFill>
                          <a:effectLst/>
                        </a:rPr>
                        <a:t>二类</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3</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1.5</a:t>
                      </a:r>
                      <a:endParaRPr lang="zh-CN" altLang="en-US" sz="1400" kern="100" dirty="0">
                        <a:solidFill>
                          <a:schemeClr val="dk1"/>
                        </a:solidFill>
                        <a:effectLst/>
                        <a:latin typeface="+mn-lt"/>
                        <a:ea typeface="+mn-ea"/>
                        <a:cs typeface="+mn-cs"/>
                      </a:endParaRPr>
                    </a:p>
                  </a:txBody>
                  <a:tcPr marL="68580" marR="68580" marT="0" marB="0" anchor="ctr"/>
                </a:tc>
              </a:tr>
              <a:tr h="299923">
                <a:tc vMerge="1">
                  <a:tcPr/>
                </a:tc>
                <a:tc vMerge="1">
                  <a:tcP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a:solidFill>
                            <a:schemeClr val="dk1"/>
                          </a:solidFill>
                          <a:effectLst/>
                        </a:rPr>
                        <a:t>6</a:t>
                      </a:r>
                      <a:endParaRPr lang="zh-CN" altLang="en-US" sz="1400" kern="10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3</a:t>
                      </a:r>
                      <a:endParaRPr lang="zh-CN" altLang="en-US" sz="1400" kern="100" dirty="0">
                        <a:solidFill>
                          <a:schemeClr val="dk1"/>
                        </a:solidFill>
                        <a:effectLst/>
                        <a:latin typeface="+mn-lt"/>
                        <a:ea typeface="+mn-ea"/>
                        <a:cs typeface="+mn-cs"/>
                      </a:endParaRPr>
                    </a:p>
                  </a:txBody>
                  <a:tcPr marL="68580" marR="68580" marT="0" marB="0" anchor="ctr"/>
                </a:tc>
              </a:tr>
              <a:tr h="299923">
                <a:tc vMerge="1">
                  <a:tcPr marL="68580" marR="68580" marT="0" marB="0" anchor="ctr"/>
                </a:tc>
                <a:tc rowSpan="2">
                  <a:txBody>
                    <a:bodyPr/>
                    <a:lstStyle/>
                    <a:p>
                      <a:pPr algn="ctr">
                        <a:lnSpc>
                          <a:spcPts val="2500"/>
                        </a:lnSpc>
                        <a:buNone/>
                      </a:pPr>
                      <a:r>
                        <a:rPr lang="zh-CN" altLang="en-US" sz="1400" kern="100" dirty="0">
                          <a:solidFill>
                            <a:schemeClr val="dk1"/>
                          </a:solidFill>
                          <a:effectLst/>
                        </a:rPr>
                        <a:t>三类</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2</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1</a:t>
                      </a:r>
                      <a:endParaRPr lang="zh-CN" altLang="en-US" sz="1400" kern="100" dirty="0">
                        <a:solidFill>
                          <a:schemeClr val="dk1"/>
                        </a:solidFill>
                        <a:effectLst/>
                        <a:latin typeface="+mn-lt"/>
                        <a:ea typeface="+mn-ea"/>
                        <a:cs typeface="+mn-cs"/>
                      </a:endParaRPr>
                    </a:p>
                  </a:txBody>
                  <a:tcPr marL="68580" marR="68580" marT="0" marB="0" anchor="ctr"/>
                </a:tc>
              </a:tr>
              <a:tr h="299923">
                <a:tc vMerge="1">
                  <a:tcPr/>
                </a:tc>
                <a:tc vMerge="1">
                  <a:tcP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4</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2</a:t>
                      </a:r>
                      <a:endParaRPr lang="zh-CN" altLang="en-US" sz="1400" kern="100" dirty="0">
                        <a:solidFill>
                          <a:schemeClr val="dk1"/>
                        </a:solidFill>
                        <a:effectLst/>
                        <a:latin typeface="+mn-lt"/>
                        <a:ea typeface="+mn-ea"/>
                        <a:cs typeface="+mn-cs"/>
                      </a:endParaRPr>
                    </a:p>
                  </a:txBody>
                  <a:tcPr marL="68580" marR="68580" marT="0" marB="0" anchor="ctr"/>
                </a:tc>
              </a:tr>
              <a:tr h="297872">
                <a:tc>
                  <a:txBody>
                    <a:bodyPr/>
                    <a:lstStyle/>
                    <a:p>
                      <a:pPr algn="ctr">
                        <a:lnSpc>
                          <a:spcPts val="2500"/>
                        </a:lnSpc>
                        <a:buNone/>
                      </a:pPr>
                      <a:r>
                        <a:rPr lang="zh-CN" altLang="en-US" sz="1400" kern="100" dirty="0">
                          <a:solidFill>
                            <a:schemeClr val="bg1"/>
                          </a:solidFill>
                          <a:effectLst/>
                          <a:latin typeface="+mn-lt"/>
                          <a:ea typeface="+mn-ea"/>
                          <a:cs typeface="+mn-cs"/>
                        </a:rPr>
                        <a:t>计费限额</a:t>
                      </a:r>
                      <a:endParaRPr lang="zh-CN" altLang="en-US" sz="1400" kern="100" dirty="0">
                        <a:solidFill>
                          <a:schemeClr val="bg1"/>
                        </a:solidFill>
                        <a:effectLst/>
                        <a:latin typeface="+mn-lt"/>
                        <a:ea typeface="+mn-ea"/>
                        <a:cs typeface="+mn-cs"/>
                      </a:endParaRPr>
                    </a:p>
                  </a:txBody>
                  <a:tcPr marL="68580" marR="68580" marT="0" marB="0" anchor="ctr"/>
                </a:tc>
                <a:tc gridSpan="4">
                  <a:txBody>
                    <a:bodyPr/>
                    <a:lstStyle/>
                    <a:p>
                      <a:pPr algn="ctr">
                        <a:lnSpc>
                          <a:spcPts val="2500"/>
                        </a:lnSpc>
                        <a:buNone/>
                      </a:pPr>
                      <a:r>
                        <a:rPr lang="en-US" altLang="zh-CN" sz="1400" kern="100" dirty="0">
                          <a:solidFill>
                            <a:schemeClr val="dk1"/>
                          </a:solidFill>
                          <a:effectLst/>
                          <a:latin typeface="+mn-lt"/>
                          <a:ea typeface="+mn-ea"/>
                          <a:cs typeface="+mn-cs"/>
                        </a:rPr>
                        <a:t>30</a:t>
                      </a:r>
                      <a:r>
                        <a:rPr lang="zh-CN" altLang="en-US" sz="1400" kern="100" dirty="0">
                          <a:solidFill>
                            <a:schemeClr val="dk1"/>
                          </a:solidFill>
                          <a:effectLst/>
                          <a:latin typeface="+mn-lt"/>
                          <a:ea typeface="+mn-ea"/>
                          <a:cs typeface="+mn-cs"/>
                        </a:rPr>
                        <a:t>分钟内（含）免费；收费时段</a:t>
                      </a:r>
                      <a:r>
                        <a:rPr lang="en-US" altLang="zh-CN" sz="1400" kern="100" dirty="0">
                          <a:solidFill>
                            <a:schemeClr val="dk1"/>
                          </a:solidFill>
                          <a:effectLst/>
                          <a:latin typeface="+mn-lt"/>
                          <a:ea typeface="+mn-ea"/>
                          <a:cs typeface="+mn-cs"/>
                        </a:rPr>
                        <a:t>8</a:t>
                      </a:r>
                      <a:r>
                        <a:rPr lang="zh-CN" altLang="en-US" sz="1400" kern="100" dirty="0">
                          <a:solidFill>
                            <a:schemeClr val="dk1"/>
                          </a:solidFill>
                          <a:effectLst/>
                          <a:latin typeface="+mn-lt"/>
                          <a:ea typeface="+mn-ea"/>
                          <a:cs typeface="+mn-cs"/>
                        </a:rPr>
                        <a:t>：</a:t>
                      </a:r>
                      <a:r>
                        <a:rPr lang="en-US" altLang="zh-CN" sz="1400" kern="100" dirty="0">
                          <a:solidFill>
                            <a:schemeClr val="dk1"/>
                          </a:solidFill>
                          <a:effectLst/>
                          <a:latin typeface="+mn-lt"/>
                          <a:ea typeface="+mn-ea"/>
                          <a:cs typeface="+mn-cs"/>
                        </a:rPr>
                        <a:t>00-20</a:t>
                      </a:r>
                      <a:r>
                        <a:rPr lang="zh-CN" altLang="en-US" sz="1400" kern="100" dirty="0">
                          <a:solidFill>
                            <a:schemeClr val="dk1"/>
                          </a:solidFill>
                          <a:effectLst/>
                          <a:latin typeface="+mn-lt"/>
                          <a:ea typeface="+mn-ea"/>
                          <a:cs typeface="+mn-cs"/>
                        </a:rPr>
                        <a:t>：</a:t>
                      </a:r>
                      <a:r>
                        <a:rPr lang="en-US" altLang="zh-CN" sz="1400" kern="100" dirty="0">
                          <a:solidFill>
                            <a:schemeClr val="dk1"/>
                          </a:solidFill>
                          <a:effectLst/>
                          <a:latin typeface="+mn-lt"/>
                          <a:ea typeface="+mn-ea"/>
                          <a:cs typeface="+mn-cs"/>
                        </a:rPr>
                        <a:t>00</a:t>
                      </a:r>
                      <a:r>
                        <a:rPr lang="zh-CN" altLang="en-US" sz="1400" kern="100" dirty="0">
                          <a:solidFill>
                            <a:schemeClr val="dk1"/>
                          </a:solidFill>
                          <a:effectLst/>
                          <a:latin typeface="+mn-lt"/>
                          <a:ea typeface="+mn-ea"/>
                          <a:cs typeface="+mn-cs"/>
                        </a:rPr>
                        <a:t>，连续停放</a:t>
                      </a:r>
                      <a:r>
                        <a:rPr lang="en-US" altLang="zh-CN" sz="1400" kern="100" dirty="0">
                          <a:solidFill>
                            <a:schemeClr val="dk1"/>
                          </a:solidFill>
                          <a:effectLst/>
                          <a:latin typeface="+mn-lt"/>
                          <a:ea typeface="+mn-ea"/>
                          <a:cs typeface="+mn-cs"/>
                        </a:rPr>
                        <a:t>24</a:t>
                      </a:r>
                      <a:r>
                        <a:rPr lang="zh-CN" altLang="en-US" sz="1400" kern="100" dirty="0">
                          <a:solidFill>
                            <a:schemeClr val="dk1"/>
                          </a:solidFill>
                          <a:effectLst/>
                          <a:latin typeface="+mn-lt"/>
                          <a:ea typeface="+mn-ea"/>
                          <a:cs typeface="+mn-cs"/>
                        </a:rPr>
                        <a:t>小时</a:t>
                      </a:r>
                      <a:r>
                        <a:rPr lang="en-US" altLang="zh-CN" sz="1400" kern="100" dirty="0">
                          <a:solidFill>
                            <a:schemeClr val="dk1"/>
                          </a:solidFill>
                          <a:effectLst/>
                          <a:latin typeface="+mn-lt"/>
                          <a:ea typeface="+mn-ea"/>
                          <a:cs typeface="+mn-cs"/>
                        </a:rPr>
                        <a:t>(</a:t>
                      </a:r>
                      <a:r>
                        <a:rPr lang="zh-CN" altLang="en-US" sz="1400" kern="100" dirty="0">
                          <a:solidFill>
                            <a:schemeClr val="dk1"/>
                          </a:solidFill>
                          <a:effectLst/>
                          <a:latin typeface="+mn-lt"/>
                          <a:ea typeface="+mn-ea"/>
                          <a:cs typeface="+mn-cs"/>
                        </a:rPr>
                        <a:t>含）最高收费</a:t>
                      </a:r>
                      <a:r>
                        <a:rPr lang="en-US" altLang="zh-CN" sz="1400" kern="100" dirty="0">
                          <a:solidFill>
                            <a:schemeClr val="dk1"/>
                          </a:solidFill>
                          <a:effectLst/>
                          <a:latin typeface="+mn-lt"/>
                          <a:ea typeface="+mn-ea"/>
                          <a:cs typeface="+mn-cs"/>
                        </a:rPr>
                        <a:t>30</a:t>
                      </a:r>
                      <a:r>
                        <a:rPr lang="zh-CN" altLang="en-US" sz="1400" kern="100" dirty="0">
                          <a:solidFill>
                            <a:schemeClr val="dk1"/>
                          </a:solidFill>
                          <a:effectLst/>
                          <a:latin typeface="+mn-lt"/>
                          <a:ea typeface="+mn-ea"/>
                          <a:cs typeface="+mn-cs"/>
                        </a:rPr>
                        <a:t>元</a:t>
                      </a:r>
                      <a:r>
                        <a:rPr lang="en-US" altLang="zh-CN" sz="1400" kern="100" dirty="0">
                          <a:solidFill>
                            <a:schemeClr val="dk1"/>
                          </a:solidFill>
                          <a:effectLst/>
                          <a:latin typeface="+mn-lt"/>
                          <a:ea typeface="+mn-ea"/>
                          <a:cs typeface="+mn-cs"/>
                        </a:rPr>
                        <a:t>/</a:t>
                      </a:r>
                      <a:r>
                        <a:rPr lang="zh-CN" altLang="en-US" sz="1400" kern="100" dirty="0">
                          <a:solidFill>
                            <a:schemeClr val="dk1"/>
                          </a:solidFill>
                          <a:effectLst/>
                          <a:latin typeface="+mn-lt"/>
                          <a:ea typeface="+mn-ea"/>
                          <a:cs typeface="+mn-cs"/>
                        </a:rPr>
                        <a:t>辆，连续停放</a:t>
                      </a:r>
                      <a:r>
                        <a:rPr lang="en-US" altLang="zh-CN" sz="1400" kern="100" dirty="0">
                          <a:solidFill>
                            <a:schemeClr val="dk1"/>
                          </a:solidFill>
                          <a:effectLst/>
                          <a:latin typeface="+mn-lt"/>
                          <a:ea typeface="+mn-ea"/>
                          <a:cs typeface="+mn-cs"/>
                        </a:rPr>
                        <a:t>24</a:t>
                      </a:r>
                      <a:r>
                        <a:rPr lang="zh-CN" altLang="en-US" sz="1400" kern="100" dirty="0">
                          <a:solidFill>
                            <a:schemeClr val="dk1"/>
                          </a:solidFill>
                          <a:effectLst/>
                          <a:latin typeface="+mn-lt"/>
                          <a:ea typeface="+mn-ea"/>
                          <a:cs typeface="+mn-cs"/>
                        </a:rPr>
                        <a:t>小时后，按上述收费标准重新累计计费</a:t>
                      </a:r>
                      <a:endParaRPr lang="zh-CN" altLang="en-US" sz="1400" kern="100" dirty="0">
                        <a:solidFill>
                          <a:schemeClr val="dk1"/>
                        </a:solidFill>
                        <a:effectLst/>
                        <a:latin typeface="+mn-lt"/>
                        <a:ea typeface="+mn-ea"/>
                        <a:cs typeface="+mn-cs"/>
                      </a:endParaRPr>
                    </a:p>
                  </a:txBody>
                  <a:tcPr marL="68580" marR="68580" marT="0" marB="0" anchor="ctr"/>
                </a:tc>
                <a:tc hMerge="1">
                  <a:tcPr marL="68580" marR="68580" marT="0" marB="0" anchor="ctr"/>
                </a:tc>
                <a:tc hMerge="1">
                  <a:tcPr marL="68580" marR="68580" marT="0" marB="0" anchor="ctr"/>
                </a:tc>
                <a:tc hMerge="1">
                  <a:tcPr marL="68580" marR="68580" marT="0" marB="0" anchor="ctr"/>
                </a:tc>
              </a:tr>
            </a:tbl>
          </a:graphicData>
        </a:graphic>
      </p:graphicFrame>
      <p:sp>
        <p:nvSpPr>
          <p:cNvPr id="37" name="文本框 17 11"/>
          <p:cNvSpPr txBox="1">
            <a:spLocks noChangeArrowheads="1"/>
          </p:cNvSpPr>
          <p:nvPr/>
        </p:nvSpPr>
        <p:spPr bwMode="auto">
          <a:xfrm>
            <a:off x="6297613" y="3979863"/>
            <a:ext cx="571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000" tIns="10800" rIns="18000" bIns="10800" numCol="1" anchor="t" anchorCtr="0" compatLnSpc="1"/>
          <a:lstStyle/>
          <a:p>
            <a:endParaRPr lang="zh-CN" altLang="en-US"/>
          </a:p>
        </p:txBody>
      </p:sp>
      <p:sp>
        <p:nvSpPr>
          <p:cNvPr id="38" name="文本框 9 14"/>
          <p:cNvSpPr txBox="1">
            <a:spLocks noChangeArrowheads="1"/>
          </p:cNvSpPr>
          <p:nvPr/>
        </p:nvSpPr>
        <p:spPr bwMode="auto">
          <a:xfrm>
            <a:off x="4841875" y="3981450"/>
            <a:ext cx="80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000" tIns="10800" rIns="18000" bIns="10800" numCol="1" anchor="t" anchorCtr="0" compatLnSpc="1"/>
          <a:lstStyle/>
          <a:p>
            <a:endParaRPr lang="zh-CN" altLang="en-US"/>
          </a:p>
        </p:txBody>
      </p:sp>
      <p:sp>
        <p:nvSpPr>
          <p:cNvPr id="43" name="文本框 42"/>
          <p:cNvSpPr txBox="1"/>
          <p:nvPr/>
        </p:nvSpPr>
        <p:spPr>
          <a:xfrm>
            <a:off x="8387221" y="6046985"/>
            <a:ext cx="1438933" cy="461665"/>
          </a:xfrm>
          <a:prstGeom prst="rect">
            <a:avLst/>
          </a:prstGeom>
          <a:noFill/>
        </p:spPr>
        <p:txBody>
          <a:bodyPr wrap="square">
            <a:spAutoFit/>
          </a:bodyPr>
          <a:lstStyle/>
          <a:p>
            <a:r>
              <a:rPr lang="en-US" altLang="zh-CN" b="1" dirty="0"/>
              <a:t>5.69km</a:t>
            </a:r>
            <a:r>
              <a:rPr lang="en-US" altLang="zh-CN" b="1" baseline="30000" dirty="0"/>
              <a:t>2</a:t>
            </a:r>
            <a:endParaRPr lang="zh-CN" altLang="en-US" b="1" baseline="30000" dirty="0"/>
          </a:p>
        </p:txBody>
      </p:sp>
      <p:sp>
        <p:nvSpPr>
          <p:cNvPr id="44" name="文本框 43"/>
          <p:cNvSpPr txBox="1"/>
          <p:nvPr/>
        </p:nvSpPr>
        <p:spPr>
          <a:xfrm>
            <a:off x="12155170" y="4890979"/>
            <a:ext cx="1438933" cy="461665"/>
          </a:xfrm>
          <a:prstGeom prst="rect">
            <a:avLst/>
          </a:prstGeom>
          <a:noFill/>
        </p:spPr>
        <p:txBody>
          <a:bodyPr wrap="square">
            <a:spAutoFit/>
          </a:bodyPr>
          <a:lstStyle/>
          <a:p>
            <a:r>
              <a:rPr lang="en-US" altLang="zh-CN" b="1" dirty="0"/>
              <a:t>3.9km</a:t>
            </a:r>
            <a:r>
              <a:rPr lang="en-US" altLang="zh-CN" b="1" baseline="30000" dirty="0"/>
              <a:t>2</a:t>
            </a:r>
            <a:endParaRPr lang="zh-CN" altLang="en-US" b="1" baseline="30000" dirty="0"/>
          </a:p>
        </p:txBody>
      </p:sp>
      <p:sp>
        <p:nvSpPr>
          <p:cNvPr id="45" name="文本框 44"/>
          <p:cNvSpPr txBox="1"/>
          <p:nvPr/>
        </p:nvSpPr>
        <p:spPr>
          <a:xfrm>
            <a:off x="11548515" y="8035531"/>
            <a:ext cx="1554290" cy="461665"/>
          </a:xfrm>
          <a:prstGeom prst="rect">
            <a:avLst/>
          </a:prstGeom>
          <a:noFill/>
        </p:spPr>
        <p:txBody>
          <a:bodyPr wrap="square">
            <a:spAutoFit/>
          </a:bodyPr>
          <a:lstStyle/>
          <a:p>
            <a:r>
              <a:rPr lang="en-US" altLang="zh-CN" b="1" dirty="0"/>
              <a:t>18.84km</a:t>
            </a:r>
            <a:r>
              <a:rPr lang="en-US" altLang="zh-CN" b="1" baseline="30000" dirty="0"/>
              <a:t>2</a:t>
            </a:r>
            <a:endParaRPr lang="zh-CN" altLang="en-US" b="1" baseline="30000" dirty="0"/>
          </a:p>
        </p:txBody>
      </p:sp>
      <p:pic>
        <p:nvPicPr>
          <p:cNvPr id="205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436" y="5143671"/>
            <a:ext cx="5628854" cy="5505723"/>
          </a:xfrm>
          <a:prstGeom prst="rect">
            <a:avLst/>
          </a:prstGeom>
          <a:noFill/>
          <a:extLst>
            <a:ext uri="{909E8E84-426E-40DD-AFC4-6F175D3DCCD1}">
              <a14:hiddenFill xmlns:a14="http://schemas.microsoft.com/office/drawing/2010/main">
                <a:solidFill>
                  <a:srgbClr val="FFFFFF"/>
                </a:solidFill>
              </a14:hiddenFill>
            </a:ext>
          </a:extLst>
        </p:spPr>
      </p:pic>
      <p:sp>
        <p:nvSpPr>
          <p:cNvPr id="47" name="文本框 46"/>
          <p:cNvSpPr txBox="1"/>
          <p:nvPr/>
        </p:nvSpPr>
        <p:spPr>
          <a:xfrm>
            <a:off x="349435" y="5110959"/>
            <a:ext cx="3395160"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丹阳市中心城区空间结构</a:t>
            </a:r>
            <a:endParaRPr lang="zh-CN" altLang="en-US" sz="1800" dirty="0">
              <a:latin typeface="微软雅黑" panose="020B0503020204020204" pitchFamily="34" charset="-122"/>
              <a:ea typeface="微软雅黑" panose="020B0503020204020204" pitchFamily="34" charset="-122"/>
            </a:endParaRPr>
          </a:p>
        </p:txBody>
      </p:sp>
      <p:sp>
        <p:nvSpPr>
          <p:cNvPr id="48" name="文本框 47"/>
          <p:cNvSpPr txBox="1"/>
          <p:nvPr/>
        </p:nvSpPr>
        <p:spPr>
          <a:xfrm>
            <a:off x="6072187" y="3238766"/>
            <a:ext cx="3395160"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丹阳市停车分区划定</a:t>
            </a:r>
            <a:endParaRPr lang="zh-CN" altLang="en-US" sz="18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grpSp>
        <p:nvGrpSpPr>
          <p:cNvPr id="10" name="组合 9"/>
          <p:cNvGrpSpPr/>
          <p:nvPr/>
        </p:nvGrpSpPr>
        <p:grpSpPr>
          <a:xfrm>
            <a:off x="6140046" y="9693261"/>
            <a:ext cx="1833690" cy="976952"/>
            <a:chOff x="15773400" y="6098124"/>
            <a:chExt cx="1833690" cy="976952"/>
          </a:xfrm>
        </p:grpSpPr>
        <p:sp>
          <p:nvSpPr>
            <p:cNvPr id="5" name="矩形 4"/>
            <p:cNvSpPr/>
            <p:nvPr/>
          </p:nvSpPr>
          <p:spPr>
            <a:xfrm>
              <a:off x="15773400" y="6141008"/>
              <a:ext cx="771525" cy="354019"/>
            </a:xfrm>
            <a:prstGeom prst="rect">
              <a:avLst/>
            </a:pr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6790859" y="6098124"/>
              <a:ext cx="816231" cy="338554"/>
            </a:xfrm>
            <a:prstGeom prst="rect">
              <a:avLst/>
            </a:prstGeom>
            <a:noFill/>
          </p:spPr>
          <p:txBody>
            <a:bodyPr wrap="square">
              <a:spAutoFit/>
            </a:bodyPr>
            <a:lstStyle/>
            <a:p>
              <a:r>
                <a:rPr lang="zh-CN" altLang="en-US" sz="1600" b="1" dirty="0">
                  <a:latin typeface="+mj-ea"/>
                  <a:ea typeface="+mj-ea"/>
                </a:rPr>
                <a:t>一类区</a:t>
              </a:r>
              <a:endParaRPr lang="zh-CN" altLang="en-US" sz="1600" b="1" dirty="0"/>
            </a:p>
          </p:txBody>
        </p:sp>
        <p:sp>
          <p:nvSpPr>
            <p:cNvPr id="8" name="矩形 7"/>
            <p:cNvSpPr/>
            <p:nvPr/>
          </p:nvSpPr>
          <p:spPr>
            <a:xfrm>
              <a:off x="15773400" y="6721057"/>
              <a:ext cx="771525" cy="354019"/>
            </a:xfrm>
            <a:prstGeom prst="rect">
              <a:avLst/>
            </a:pr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6790859" y="6678173"/>
              <a:ext cx="816231" cy="338554"/>
            </a:xfrm>
            <a:prstGeom prst="rect">
              <a:avLst/>
            </a:prstGeom>
            <a:noFill/>
          </p:spPr>
          <p:txBody>
            <a:bodyPr wrap="square">
              <a:spAutoFit/>
            </a:bodyPr>
            <a:lstStyle/>
            <a:p>
              <a:r>
                <a:rPr lang="zh-CN" altLang="en-US" sz="1600" b="1" dirty="0">
                  <a:latin typeface="+mj-ea"/>
                  <a:ea typeface="+mj-ea"/>
                </a:rPr>
                <a:t>二类区</a:t>
              </a:r>
              <a:endParaRPr lang="zh-CN" altLang="en-US" sz="1600" b="1" dirty="0"/>
            </a:p>
          </p:txBody>
        </p:sp>
      </p:gr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6074813" y="3049964"/>
            <a:ext cx="9007689" cy="7802471"/>
            <a:chOff x="6530986" y="3409311"/>
            <a:chExt cx="8437759" cy="7308797"/>
          </a:xfrm>
        </p:grpSpPr>
        <p:pic>
          <p:nvPicPr>
            <p:cNvPr id="9" name="图片 8"/>
            <p:cNvPicPr>
              <a:picLocks noChangeAspect="1"/>
            </p:cNvPicPr>
            <p:nvPr/>
          </p:nvPicPr>
          <p:blipFill>
            <a:blip r:embed="rId1"/>
            <a:srcRect t="9348"/>
            <a:stretch>
              <a:fillRect/>
            </a:stretch>
          </p:blipFill>
          <p:spPr>
            <a:xfrm>
              <a:off x="6530986" y="3409311"/>
              <a:ext cx="8437758" cy="7273252"/>
            </a:xfrm>
            <a:prstGeom prst="rect">
              <a:avLst/>
            </a:prstGeom>
          </p:spPr>
        </p:pic>
        <p:sp>
          <p:nvSpPr>
            <p:cNvPr id="46" name="矩形 45"/>
            <p:cNvSpPr/>
            <p:nvPr/>
          </p:nvSpPr>
          <p:spPr>
            <a:xfrm>
              <a:off x="6530987" y="3444856"/>
              <a:ext cx="8437758" cy="7273252"/>
            </a:xfrm>
            <a:prstGeom prst="rect">
              <a:avLst/>
            </a:prstGeom>
            <a:solidFill>
              <a:schemeClr val="bg1">
                <a:alpha val="4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rot="638452">
              <a:off x="10669059" y="4223025"/>
              <a:ext cx="1027568" cy="338554"/>
            </a:xfrm>
            <a:prstGeom prst="rect">
              <a:avLst/>
            </a:prstGeom>
            <a:noFill/>
          </p:spPr>
          <p:txBody>
            <a:bodyPr wrap="square">
              <a:spAutoFit/>
            </a:bodyPr>
            <a:lstStyle/>
            <a:p>
              <a:r>
                <a:rPr lang="zh-CN" altLang="en-US" sz="1600" b="1" dirty="0">
                  <a:latin typeface="+mj-ea"/>
                  <a:ea typeface="+mj-ea"/>
                </a:rPr>
                <a:t>环城北路</a:t>
              </a:r>
              <a:endParaRPr lang="zh-CN" altLang="en-US" sz="1600" b="1" dirty="0"/>
            </a:p>
          </p:txBody>
        </p:sp>
        <p:sp>
          <p:nvSpPr>
            <p:cNvPr id="19" name="任意多边形: 形状 18"/>
            <p:cNvSpPr/>
            <p:nvPr/>
          </p:nvSpPr>
          <p:spPr>
            <a:xfrm>
              <a:off x="7867650" y="4191000"/>
              <a:ext cx="6324600" cy="6191250"/>
            </a:xfrm>
            <a:custGeom>
              <a:avLst/>
              <a:gdLst>
                <a:gd name="csX0" fmla="*/ 1066800 w 6324600"/>
                <a:gd name="csY0" fmla="*/ 285750 h 6191250"/>
                <a:gd name="csX1" fmla="*/ 19050 w 6324600"/>
                <a:gd name="csY1" fmla="*/ 914400 h 6191250"/>
                <a:gd name="csX2" fmla="*/ 647700 w 6324600"/>
                <a:gd name="csY2" fmla="*/ 2895600 h 6191250"/>
                <a:gd name="csX3" fmla="*/ 438150 w 6324600"/>
                <a:gd name="csY3" fmla="*/ 4381500 h 6191250"/>
                <a:gd name="csX4" fmla="*/ 1847850 w 6324600"/>
                <a:gd name="csY4" fmla="*/ 4419600 h 6191250"/>
                <a:gd name="csX5" fmla="*/ 3429000 w 6324600"/>
                <a:gd name="csY5" fmla="*/ 4991100 h 6191250"/>
                <a:gd name="csX6" fmla="*/ 5219700 w 6324600"/>
                <a:gd name="csY6" fmla="*/ 6115050 h 6191250"/>
                <a:gd name="csX7" fmla="*/ 6134100 w 6324600"/>
                <a:gd name="csY7" fmla="*/ 6191250 h 6191250"/>
                <a:gd name="csX8" fmla="*/ 6324600 w 6324600"/>
                <a:gd name="csY8" fmla="*/ 6153150 h 6191250"/>
                <a:gd name="csX9" fmla="*/ 5715000 w 6324600"/>
                <a:gd name="csY9" fmla="*/ 3409950 h 6191250"/>
                <a:gd name="csX10" fmla="*/ 4838700 w 6324600"/>
                <a:gd name="csY10" fmla="*/ 857250 h 6191250"/>
                <a:gd name="csX11" fmla="*/ 4248150 w 6324600"/>
                <a:gd name="csY11" fmla="*/ 609600 h 6191250"/>
                <a:gd name="csX12" fmla="*/ 1809750 w 6324600"/>
                <a:gd name="csY12" fmla="*/ 0 h 6191250"/>
                <a:gd name="csX13" fmla="*/ 0 w 6324600"/>
                <a:gd name="csY13" fmla="*/ 933450 h 6191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324600" h="6191250">
                  <a:moveTo>
                    <a:pt x="1066800" y="285750"/>
                  </a:moveTo>
                  <a:lnTo>
                    <a:pt x="19050" y="914400"/>
                  </a:lnTo>
                  <a:lnTo>
                    <a:pt x="647700" y="2895600"/>
                  </a:lnTo>
                  <a:lnTo>
                    <a:pt x="438150" y="4381500"/>
                  </a:lnTo>
                  <a:lnTo>
                    <a:pt x="1847850" y="4419600"/>
                  </a:lnTo>
                  <a:lnTo>
                    <a:pt x="3429000" y="4991100"/>
                  </a:lnTo>
                  <a:lnTo>
                    <a:pt x="5219700" y="6115050"/>
                  </a:lnTo>
                  <a:lnTo>
                    <a:pt x="6134100" y="6191250"/>
                  </a:lnTo>
                  <a:lnTo>
                    <a:pt x="6324600" y="6153150"/>
                  </a:lnTo>
                  <a:lnTo>
                    <a:pt x="5715000" y="3409950"/>
                  </a:lnTo>
                  <a:lnTo>
                    <a:pt x="4838700" y="857250"/>
                  </a:lnTo>
                  <a:lnTo>
                    <a:pt x="4248150" y="609600"/>
                  </a:lnTo>
                  <a:lnTo>
                    <a:pt x="1809750" y="0"/>
                  </a:lnTo>
                  <a:lnTo>
                    <a:pt x="0" y="933450"/>
                  </a:lnTo>
                </a:path>
              </a:pathLst>
            </a:custGeom>
            <a:solidFill>
              <a:schemeClr val="accent2">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p:cNvSpPr/>
            <p:nvPr/>
          </p:nvSpPr>
          <p:spPr>
            <a:xfrm>
              <a:off x="8953500" y="4191000"/>
              <a:ext cx="4572000" cy="3505200"/>
            </a:xfrm>
            <a:custGeom>
              <a:avLst/>
              <a:gdLst>
                <a:gd name="csX0" fmla="*/ 0 w 4572000"/>
                <a:gd name="csY0" fmla="*/ 304800 h 3505200"/>
                <a:gd name="csX1" fmla="*/ 742950 w 4572000"/>
                <a:gd name="csY1" fmla="*/ 2495550 h 3505200"/>
                <a:gd name="csX2" fmla="*/ 742950 w 4572000"/>
                <a:gd name="csY2" fmla="*/ 3505200 h 3505200"/>
                <a:gd name="csX3" fmla="*/ 4572000 w 4572000"/>
                <a:gd name="csY3" fmla="*/ 3371850 h 3505200"/>
                <a:gd name="csX4" fmla="*/ 3733800 w 4572000"/>
                <a:gd name="csY4" fmla="*/ 990600 h 3505200"/>
                <a:gd name="csX5" fmla="*/ 3695700 w 4572000"/>
                <a:gd name="csY5" fmla="*/ 857250 h 3505200"/>
                <a:gd name="csX6" fmla="*/ 3162300 w 4572000"/>
                <a:gd name="csY6" fmla="*/ 571500 h 3505200"/>
                <a:gd name="csX7" fmla="*/ 628650 w 4572000"/>
                <a:gd name="csY7" fmla="*/ 0 h 3505200"/>
                <a:gd name="csX8" fmla="*/ 0 w 4572000"/>
                <a:gd name="csY8" fmla="*/ 304800 h 3505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72000" h="3505200">
                  <a:moveTo>
                    <a:pt x="0" y="304800"/>
                  </a:moveTo>
                  <a:lnTo>
                    <a:pt x="742950" y="2495550"/>
                  </a:lnTo>
                  <a:lnTo>
                    <a:pt x="742950" y="3505200"/>
                  </a:lnTo>
                  <a:lnTo>
                    <a:pt x="4572000" y="3371850"/>
                  </a:lnTo>
                  <a:lnTo>
                    <a:pt x="3733800" y="990600"/>
                  </a:lnTo>
                  <a:lnTo>
                    <a:pt x="3695700" y="857250"/>
                  </a:lnTo>
                  <a:lnTo>
                    <a:pt x="3162300" y="571500"/>
                  </a:lnTo>
                  <a:lnTo>
                    <a:pt x="628650" y="0"/>
                  </a:lnTo>
                  <a:lnTo>
                    <a:pt x="0" y="304800"/>
                  </a:lnTo>
                  <a:close/>
                </a:path>
              </a:pathLst>
            </a:custGeom>
            <a:solidFill>
              <a:schemeClr val="accent5">
                <a:alpha val="66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p:cNvSpPr/>
            <p:nvPr/>
          </p:nvSpPr>
          <p:spPr>
            <a:xfrm>
              <a:off x="11049726" y="5138057"/>
              <a:ext cx="1606731" cy="1596572"/>
            </a:xfrm>
            <a:custGeom>
              <a:avLst/>
              <a:gdLst>
                <a:gd name="csX0" fmla="*/ 464457 w 1698171"/>
                <a:gd name="csY0" fmla="*/ 0 h 1596572"/>
                <a:gd name="csX1" fmla="*/ 1204685 w 1698171"/>
                <a:gd name="csY1" fmla="*/ 290286 h 1596572"/>
                <a:gd name="csX2" fmla="*/ 1103085 w 1698171"/>
                <a:gd name="csY2" fmla="*/ 508000 h 1596572"/>
                <a:gd name="csX3" fmla="*/ 1349828 w 1698171"/>
                <a:gd name="csY3" fmla="*/ 609600 h 1596572"/>
                <a:gd name="csX4" fmla="*/ 1698171 w 1698171"/>
                <a:gd name="csY4" fmla="*/ 1335314 h 1596572"/>
                <a:gd name="csX5" fmla="*/ 1567543 w 1698171"/>
                <a:gd name="csY5" fmla="*/ 1451429 h 1596572"/>
                <a:gd name="csX6" fmla="*/ 1262743 w 1698171"/>
                <a:gd name="csY6" fmla="*/ 1538514 h 1596572"/>
                <a:gd name="csX7" fmla="*/ 1175657 w 1698171"/>
                <a:gd name="csY7" fmla="*/ 1596572 h 1596572"/>
                <a:gd name="csX8" fmla="*/ 609600 w 1698171"/>
                <a:gd name="csY8" fmla="*/ 1509486 h 1596572"/>
                <a:gd name="csX9" fmla="*/ 0 w 1698171"/>
                <a:gd name="csY9" fmla="*/ 1480457 h 1596572"/>
                <a:gd name="csX10" fmla="*/ 101600 w 1698171"/>
                <a:gd name="csY10" fmla="*/ 595086 h 1596572"/>
                <a:gd name="csX11" fmla="*/ 464457 w 1698171"/>
                <a:gd name="csY11" fmla="*/ 0 h 1596572"/>
                <a:gd name="csX0-1" fmla="*/ 373017 w 1606731"/>
                <a:gd name="csY0-2" fmla="*/ 0 h 1596572"/>
                <a:gd name="csX1-3" fmla="*/ 1113245 w 1606731"/>
                <a:gd name="csY1-4" fmla="*/ 290286 h 1596572"/>
                <a:gd name="csX2-5" fmla="*/ 1011645 w 1606731"/>
                <a:gd name="csY2-6" fmla="*/ 508000 h 1596572"/>
                <a:gd name="csX3-7" fmla="*/ 1258388 w 1606731"/>
                <a:gd name="csY3-8" fmla="*/ 609600 h 1596572"/>
                <a:gd name="csX4-9" fmla="*/ 1606731 w 1606731"/>
                <a:gd name="csY4-10" fmla="*/ 1335314 h 1596572"/>
                <a:gd name="csX5-11" fmla="*/ 1476103 w 1606731"/>
                <a:gd name="csY5-12" fmla="*/ 1451429 h 1596572"/>
                <a:gd name="csX6-13" fmla="*/ 1171303 w 1606731"/>
                <a:gd name="csY6-14" fmla="*/ 1538514 h 1596572"/>
                <a:gd name="csX7-15" fmla="*/ 1084217 w 1606731"/>
                <a:gd name="csY7-16" fmla="*/ 1596572 h 1596572"/>
                <a:gd name="csX8-17" fmla="*/ 518160 w 1606731"/>
                <a:gd name="csY8-18" fmla="*/ 1509486 h 1596572"/>
                <a:gd name="csX9-19" fmla="*/ 0 w 1606731"/>
                <a:gd name="csY9-20" fmla="*/ 1480457 h 1596572"/>
                <a:gd name="csX10-21" fmla="*/ 10160 w 1606731"/>
                <a:gd name="csY10-22" fmla="*/ 595086 h 1596572"/>
                <a:gd name="csX11-23" fmla="*/ 373017 w 1606731"/>
                <a:gd name="csY11-24" fmla="*/ 0 h 1596572"/>
                <a:gd name="csX0-25" fmla="*/ 373017 w 1606731"/>
                <a:gd name="csY0-26" fmla="*/ 0 h 1596572"/>
                <a:gd name="csX1-27" fmla="*/ 1113245 w 1606731"/>
                <a:gd name="csY1-28" fmla="*/ 290286 h 1596572"/>
                <a:gd name="csX2-29" fmla="*/ 1011645 w 1606731"/>
                <a:gd name="csY2-30" fmla="*/ 508000 h 1596572"/>
                <a:gd name="csX3-31" fmla="*/ 1258388 w 1606731"/>
                <a:gd name="csY3-32" fmla="*/ 609600 h 1596572"/>
                <a:gd name="csX4-33" fmla="*/ 1606731 w 1606731"/>
                <a:gd name="csY4-34" fmla="*/ 1335314 h 1596572"/>
                <a:gd name="csX5-35" fmla="*/ 1476103 w 1606731"/>
                <a:gd name="csY5-36" fmla="*/ 1451429 h 1596572"/>
                <a:gd name="csX6-37" fmla="*/ 1171303 w 1606731"/>
                <a:gd name="csY6-38" fmla="*/ 1538514 h 1596572"/>
                <a:gd name="csX7-39" fmla="*/ 1084217 w 1606731"/>
                <a:gd name="csY7-40" fmla="*/ 1596572 h 1596572"/>
                <a:gd name="csX8-41" fmla="*/ 518160 w 1606731"/>
                <a:gd name="csY8-42" fmla="*/ 1509486 h 1596572"/>
                <a:gd name="csX9-43" fmla="*/ 0 w 1606731"/>
                <a:gd name="csY9-44" fmla="*/ 1480457 h 1596572"/>
                <a:gd name="csX10-45" fmla="*/ 48260 w 1606731"/>
                <a:gd name="csY10-46" fmla="*/ 648426 h 1596572"/>
                <a:gd name="csX11-47" fmla="*/ 373017 w 1606731"/>
                <a:gd name="csY11-48" fmla="*/ 0 h 1596572"/>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 ang="0">
                  <a:pos x="csX10-21" y="csY10-22"/>
                </a:cxn>
                <a:cxn ang="0">
                  <a:pos x="csX11-23" y="csY11-24"/>
                </a:cxn>
              </a:cxnLst>
              <a:rect l="l" t="t" r="r" b="b"/>
              <a:pathLst>
                <a:path w="1606731" h="1596572">
                  <a:moveTo>
                    <a:pt x="373017" y="0"/>
                  </a:moveTo>
                  <a:lnTo>
                    <a:pt x="1113245" y="290286"/>
                  </a:lnTo>
                  <a:lnTo>
                    <a:pt x="1011645" y="508000"/>
                  </a:lnTo>
                  <a:lnTo>
                    <a:pt x="1258388" y="609600"/>
                  </a:lnTo>
                  <a:lnTo>
                    <a:pt x="1606731" y="1335314"/>
                  </a:lnTo>
                  <a:lnTo>
                    <a:pt x="1476103" y="1451429"/>
                  </a:lnTo>
                  <a:lnTo>
                    <a:pt x="1171303" y="1538514"/>
                  </a:lnTo>
                  <a:lnTo>
                    <a:pt x="1084217" y="1596572"/>
                  </a:lnTo>
                  <a:lnTo>
                    <a:pt x="518160" y="1509486"/>
                  </a:lnTo>
                  <a:lnTo>
                    <a:pt x="0" y="1480457"/>
                  </a:lnTo>
                  <a:lnTo>
                    <a:pt x="48260" y="648426"/>
                  </a:lnTo>
                  <a:lnTo>
                    <a:pt x="373017" y="0"/>
                  </a:lnTo>
                  <a:close/>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形状 41"/>
            <p:cNvSpPr/>
            <p:nvPr/>
          </p:nvSpPr>
          <p:spPr>
            <a:xfrm>
              <a:off x="11494770" y="5480291"/>
              <a:ext cx="946150" cy="593725"/>
            </a:xfrm>
            <a:custGeom>
              <a:avLst/>
              <a:gdLst>
                <a:gd name="csX0" fmla="*/ 203200 w 1397000"/>
                <a:gd name="csY0" fmla="*/ 0 h 698500"/>
                <a:gd name="csX1" fmla="*/ 1244600 w 1397000"/>
                <a:gd name="csY1" fmla="*/ 355600 h 698500"/>
                <a:gd name="csX2" fmla="*/ 1397000 w 1397000"/>
                <a:gd name="csY2" fmla="*/ 584200 h 698500"/>
                <a:gd name="csX3" fmla="*/ 1079500 w 1397000"/>
                <a:gd name="csY3" fmla="*/ 698500 h 698500"/>
                <a:gd name="csX4" fmla="*/ 0 w 1397000"/>
                <a:gd name="csY4" fmla="*/ 419100 h 698500"/>
                <a:gd name="csX5" fmla="*/ 25400 w 1397000"/>
                <a:gd name="csY5" fmla="*/ 304800 h 698500"/>
                <a:gd name="csX6" fmla="*/ 190500 w 1397000"/>
                <a:gd name="csY6" fmla="*/ 76200 h 698500"/>
                <a:gd name="csX0-1" fmla="*/ 203200 w 1397000"/>
                <a:gd name="csY0-2" fmla="*/ 0 h 698500"/>
                <a:gd name="csX1-3" fmla="*/ 1244600 w 1397000"/>
                <a:gd name="csY1-4" fmla="*/ 355600 h 698500"/>
                <a:gd name="csX2-5" fmla="*/ 1397000 w 1397000"/>
                <a:gd name="csY2-6" fmla="*/ 584200 h 698500"/>
                <a:gd name="csX3-7" fmla="*/ 1079500 w 1397000"/>
                <a:gd name="csY3-8" fmla="*/ 698500 h 698500"/>
                <a:gd name="csX4-9" fmla="*/ 0 w 1397000"/>
                <a:gd name="csY4-10" fmla="*/ 419100 h 698500"/>
                <a:gd name="csX5-11" fmla="*/ 63500 w 1397000"/>
                <a:gd name="csY5-12" fmla="*/ 279400 h 698500"/>
                <a:gd name="csX6-13" fmla="*/ 190500 w 1397000"/>
                <a:gd name="csY6-14" fmla="*/ 76200 h 698500"/>
                <a:gd name="csX0-15" fmla="*/ 203200 w 1397000"/>
                <a:gd name="csY0-16" fmla="*/ 6350 h 704850"/>
                <a:gd name="csX1-17" fmla="*/ 1244600 w 1397000"/>
                <a:gd name="csY1-18" fmla="*/ 361950 h 704850"/>
                <a:gd name="csX2-19" fmla="*/ 1397000 w 1397000"/>
                <a:gd name="csY2-20" fmla="*/ 590550 h 704850"/>
                <a:gd name="csX3-21" fmla="*/ 1079500 w 1397000"/>
                <a:gd name="csY3-22" fmla="*/ 704850 h 704850"/>
                <a:gd name="csX4-23" fmla="*/ 0 w 1397000"/>
                <a:gd name="csY4-24" fmla="*/ 425450 h 704850"/>
                <a:gd name="csX5-25" fmla="*/ 63500 w 1397000"/>
                <a:gd name="csY5-26" fmla="*/ 285750 h 704850"/>
                <a:gd name="csX6-27" fmla="*/ 196850 w 1397000"/>
                <a:gd name="csY6-28" fmla="*/ 0 h 704850"/>
                <a:gd name="csX0-29" fmla="*/ 139700 w 1333500"/>
                <a:gd name="csY0-30" fmla="*/ 6350 h 704850"/>
                <a:gd name="csX1-31" fmla="*/ 1181100 w 1333500"/>
                <a:gd name="csY1-32" fmla="*/ 361950 h 704850"/>
                <a:gd name="csX2-33" fmla="*/ 1333500 w 1333500"/>
                <a:gd name="csY2-34" fmla="*/ 590550 h 704850"/>
                <a:gd name="csX3-35" fmla="*/ 1016000 w 1333500"/>
                <a:gd name="csY3-36" fmla="*/ 704850 h 704850"/>
                <a:gd name="csX4-37" fmla="*/ 387350 w 1333500"/>
                <a:gd name="csY4-38" fmla="*/ 504825 h 704850"/>
                <a:gd name="csX5-39" fmla="*/ 0 w 1333500"/>
                <a:gd name="csY5-40" fmla="*/ 285750 h 704850"/>
                <a:gd name="csX6-41" fmla="*/ 133350 w 1333500"/>
                <a:gd name="csY6-42" fmla="*/ 0 h 704850"/>
                <a:gd name="csX0-43" fmla="*/ 139700 w 1333500"/>
                <a:gd name="csY0-44" fmla="*/ 0 h 698500"/>
                <a:gd name="csX1-45" fmla="*/ 1181100 w 1333500"/>
                <a:gd name="csY1-46" fmla="*/ 355600 h 698500"/>
                <a:gd name="csX2-47" fmla="*/ 1333500 w 1333500"/>
                <a:gd name="csY2-48" fmla="*/ 584200 h 698500"/>
                <a:gd name="csX3-49" fmla="*/ 1016000 w 1333500"/>
                <a:gd name="csY3-50" fmla="*/ 698500 h 698500"/>
                <a:gd name="csX4-51" fmla="*/ 387350 w 1333500"/>
                <a:gd name="csY4-52" fmla="*/ 498475 h 698500"/>
                <a:gd name="csX5-53" fmla="*/ 0 w 1333500"/>
                <a:gd name="csY5-54" fmla="*/ 279400 h 698500"/>
                <a:gd name="csX0-55" fmla="*/ 485775 w 1333500"/>
                <a:gd name="csY0-56" fmla="*/ 0 h 593725"/>
                <a:gd name="csX1-57" fmla="*/ 1181100 w 1333500"/>
                <a:gd name="csY1-58" fmla="*/ 250825 h 593725"/>
                <a:gd name="csX2-59" fmla="*/ 1333500 w 1333500"/>
                <a:gd name="csY2-60" fmla="*/ 479425 h 593725"/>
                <a:gd name="csX3-61" fmla="*/ 1016000 w 1333500"/>
                <a:gd name="csY3-62" fmla="*/ 593725 h 593725"/>
                <a:gd name="csX4-63" fmla="*/ 387350 w 1333500"/>
                <a:gd name="csY4-64" fmla="*/ 393700 h 593725"/>
                <a:gd name="csX5-65" fmla="*/ 0 w 1333500"/>
                <a:gd name="csY5-66" fmla="*/ 174625 h 593725"/>
                <a:gd name="csX0-67" fmla="*/ 98425 w 946150"/>
                <a:gd name="csY0-68" fmla="*/ 0 h 593725"/>
                <a:gd name="csX1-69" fmla="*/ 793750 w 946150"/>
                <a:gd name="csY1-70" fmla="*/ 250825 h 593725"/>
                <a:gd name="csX2-71" fmla="*/ 946150 w 946150"/>
                <a:gd name="csY2-72" fmla="*/ 479425 h 593725"/>
                <a:gd name="csX3-73" fmla="*/ 628650 w 946150"/>
                <a:gd name="csY3-74" fmla="*/ 593725 h 593725"/>
                <a:gd name="csX4-75" fmla="*/ 0 w 946150"/>
                <a:gd name="csY4-76" fmla="*/ 393700 h 593725"/>
                <a:gd name="csX5-77" fmla="*/ 111125 w 946150"/>
                <a:gd name="csY5-78" fmla="*/ 34925 h 593725"/>
              </a:gdLst>
              <a:ahLst/>
              <a:cxnLst>
                <a:cxn ang="0">
                  <a:pos x="csX0-1" y="csY0-2"/>
                </a:cxn>
                <a:cxn ang="0">
                  <a:pos x="csX1-3" y="csY1-4"/>
                </a:cxn>
                <a:cxn ang="0">
                  <a:pos x="csX2-5" y="csY2-6"/>
                </a:cxn>
                <a:cxn ang="0">
                  <a:pos x="csX3-7" y="csY3-8"/>
                </a:cxn>
                <a:cxn ang="0">
                  <a:pos x="csX4-9" y="csY4-10"/>
                </a:cxn>
                <a:cxn ang="0">
                  <a:pos x="csX5-11" y="csY5-12"/>
                </a:cxn>
              </a:cxnLst>
              <a:rect l="l" t="t" r="r" b="b"/>
              <a:pathLst>
                <a:path w="946150" h="593725">
                  <a:moveTo>
                    <a:pt x="98425" y="0"/>
                  </a:moveTo>
                  <a:lnTo>
                    <a:pt x="793750" y="250825"/>
                  </a:lnTo>
                  <a:lnTo>
                    <a:pt x="946150" y="479425"/>
                  </a:lnTo>
                  <a:lnTo>
                    <a:pt x="628650" y="593725"/>
                  </a:lnTo>
                  <a:lnTo>
                    <a:pt x="0" y="393700"/>
                  </a:lnTo>
                  <a:lnTo>
                    <a:pt x="111125" y="34925"/>
                  </a:lnTo>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rot="20494352">
              <a:off x="13035970" y="5572524"/>
              <a:ext cx="430887" cy="1122789"/>
            </a:xfrm>
            <a:prstGeom prst="rect">
              <a:avLst/>
            </a:prstGeom>
            <a:noFill/>
          </p:spPr>
          <p:txBody>
            <a:bodyPr vert="eaVert" wrap="square">
              <a:spAutoFit/>
            </a:bodyPr>
            <a:lstStyle/>
            <a:p>
              <a:r>
                <a:rPr lang="zh-CN" altLang="en-US" sz="1600" b="1" dirty="0">
                  <a:latin typeface="+mj-ea"/>
                  <a:ea typeface="+mj-ea"/>
                </a:rPr>
                <a:t>扬中大道</a:t>
              </a:r>
              <a:endParaRPr lang="zh-CN" altLang="en-US" sz="1600" b="1" dirty="0"/>
            </a:p>
          </p:txBody>
        </p:sp>
        <p:sp>
          <p:nvSpPr>
            <p:cNvPr id="50" name="文本框 49"/>
            <p:cNvSpPr txBox="1"/>
            <p:nvPr/>
          </p:nvSpPr>
          <p:spPr>
            <a:xfrm>
              <a:off x="10646636" y="5657432"/>
              <a:ext cx="430887" cy="784266"/>
            </a:xfrm>
            <a:prstGeom prst="rect">
              <a:avLst/>
            </a:prstGeom>
            <a:noFill/>
          </p:spPr>
          <p:txBody>
            <a:bodyPr vert="eaVert" wrap="square">
              <a:spAutoFit/>
            </a:bodyPr>
            <a:lstStyle/>
            <a:p>
              <a:r>
                <a:rPr lang="zh-CN" altLang="en-US" sz="1600" b="1" dirty="0">
                  <a:latin typeface="+mj-ea"/>
                  <a:ea typeface="+mj-ea"/>
                </a:rPr>
                <a:t>翠竹路</a:t>
              </a:r>
              <a:endParaRPr lang="zh-CN" altLang="en-US" sz="1600" b="1" dirty="0"/>
            </a:p>
          </p:txBody>
        </p:sp>
        <p:sp>
          <p:nvSpPr>
            <p:cNvPr id="52" name="文本框 51"/>
            <p:cNvSpPr txBox="1"/>
            <p:nvPr/>
          </p:nvSpPr>
          <p:spPr>
            <a:xfrm rot="375848">
              <a:off x="11097048" y="6701386"/>
              <a:ext cx="1027568" cy="338554"/>
            </a:xfrm>
            <a:prstGeom prst="rect">
              <a:avLst/>
            </a:prstGeom>
            <a:noFill/>
          </p:spPr>
          <p:txBody>
            <a:bodyPr wrap="square">
              <a:spAutoFit/>
            </a:bodyPr>
            <a:lstStyle/>
            <a:p>
              <a:r>
                <a:rPr lang="zh-CN" altLang="en-US" sz="1600" b="1" dirty="0">
                  <a:latin typeface="+mj-ea"/>
                  <a:ea typeface="+mj-ea"/>
                </a:rPr>
                <a:t>环城南路</a:t>
              </a:r>
              <a:endParaRPr lang="zh-CN" altLang="en-US" sz="1600" b="1" dirty="0"/>
            </a:p>
          </p:txBody>
        </p:sp>
        <p:sp>
          <p:nvSpPr>
            <p:cNvPr id="53" name="文本框 52"/>
            <p:cNvSpPr txBox="1"/>
            <p:nvPr/>
          </p:nvSpPr>
          <p:spPr>
            <a:xfrm rot="20540087">
              <a:off x="12460148" y="5602628"/>
              <a:ext cx="430887" cy="1052746"/>
            </a:xfrm>
            <a:prstGeom prst="rect">
              <a:avLst/>
            </a:prstGeom>
            <a:noFill/>
          </p:spPr>
          <p:txBody>
            <a:bodyPr vert="eaVert" wrap="square">
              <a:spAutoFit/>
            </a:bodyPr>
            <a:lstStyle/>
            <a:p>
              <a:r>
                <a:rPr lang="zh-CN" altLang="en-US" sz="1600" b="1" dirty="0">
                  <a:latin typeface="+mj-ea"/>
                  <a:ea typeface="+mj-ea"/>
                </a:rPr>
                <a:t>江州南路</a:t>
              </a:r>
              <a:endParaRPr lang="zh-CN" altLang="en-US" sz="1600" b="1" dirty="0"/>
            </a:p>
          </p:txBody>
        </p:sp>
        <p:sp>
          <p:nvSpPr>
            <p:cNvPr id="54" name="文本框 53"/>
            <p:cNvSpPr txBox="1"/>
            <p:nvPr/>
          </p:nvSpPr>
          <p:spPr>
            <a:xfrm rot="1159707">
              <a:off x="11410293" y="5005961"/>
              <a:ext cx="1027568" cy="338554"/>
            </a:xfrm>
            <a:prstGeom prst="rect">
              <a:avLst/>
            </a:prstGeom>
            <a:noFill/>
          </p:spPr>
          <p:txBody>
            <a:bodyPr wrap="square">
              <a:spAutoFit/>
            </a:bodyPr>
            <a:lstStyle/>
            <a:p>
              <a:r>
                <a:rPr lang="zh-CN" altLang="en-US" sz="1600" b="1" dirty="0">
                  <a:latin typeface="+mj-ea"/>
                  <a:ea typeface="+mj-ea"/>
                </a:rPr>
                <a:t>工会路</a:t>
              </a:r>
              <a:endParaRPr lang="zh-CN" altLang="en-US" sz="1600" b="1" dirty="0"/>
            </a:p>
          </p:txBody>
        </p:sp>
      </p:grpSp>
      <p:pic>
        <p:nvPicPr>
          <p:cNvPr id="14" name="图片 13"/>
          <p:cNvPicPr>
            <a:picLocks noChangeAspect="1"/>
          </p:cNvPicPr>
          <p:nvPr/>
        </p:nvPicPr>
        <p:blipFill>
          <a:blip r:embed="rId2"/>
          <a:srcRect l="8729" t="6909" b="1568"/>
          <a:stretch>
            <a:fillRect/>
          </a:stretch>
        </p:blipFill>
        <p:spPr>
          <a:xfrm>
            <a:off x="-271462" y="10916512"/>
            <a:ext cx="9047162" cy="7490076"/>
          </a:xfrm>
          <a:prstGeom prst="rect">
            <a:avLst/>
          </a:prstGeom>
        </p:spPr>
      </p:pic>
      <p:sp>
        <p:nvSpPr>
          <p:cNvPr id="16" name="矩形 15"/>
          <p:cNvSpPr/>
          <p:nvPr/>
        </p:nvSpPr>
        <p:spPr>
          <a:xfrm>
            <a:off x="-271462" y="10916512"/>
            <a:ext cx="9047161" cy="7519665"/>
          </a:xfrm>
          <a:prstGeom prst="rect">
            <a:avLst/>
          </a:prstGeom>
          <a:solidFill>
            <a:schemeClr val="bg1">
              <a:alpha val="4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案例借鉴</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lang="zh-CN" altLang="en-US" b="1" dirty="0">
                <a:solidFill>
                  <a:srgbClr val="000000"/>
                </a:solidFill>
                <a:latin typeface="微软雅黑" panose="020B0503020204020204" pitchFamily="34" charset="-122"/>
                <a:ea typeface="微软雅黑" panose="020B0503020204020204" pitchFamily="34" charset="-122"/>
              </a:rPr>
              <a:t>镇江</a:t>
            </a:r>
            <a:r>
              <a:rPr lang="en-US" altLang="zh-CN" b="1" dirty="0">
                <a:solidFill>
                  <a:srgbClr val="000000"/>
                </a:solidFill>
                <a:latin typeface="微软雅黑" panose="020B0503020204020204" pitchFamily="34" charset="-122"/>
                <a:ea typeface="微软雅黑" panose="020B0503020204020204" pitchFamily="34" charset="-122"/>
              </a:rPr>
              <a:t>·</a:t>
            </a:r>
            <a:r>
              <a:rPr lang="zh-CN" altLang="en-US" b="1" dirty="0">
                <a:solidFill>
                  <a:srgbClr val="000000"/>
                </a:solidFill>
                <a:latin typeface="微软雅黑" panose="020B0503020204020204" pitchFamily="34" charset="-122"/>
                <a:ea typeface="微软雅黑" panose="020B0503020204020204" pitchFamily="34" charset="-122"/>
              </a:rPr>
              <a:t>扬中</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Text Box 7"/>
          <p:cNvSpPr txBox="1">
            <a:spLocks noChangeArrowheads="1"/>
          </p:cNvSpPr>
          <p:nvPr/>
        </p:nvSpPr>
        <p:spPr bwMode="auto">
          <a:xfrm>
            <a:off x="583526" y="1749208"/>
            <a:ext cx="5488662" cy="3269599"/>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城市空间结构</a:t>
            </a:r>
            <a:r>
              <a:rPr lang="en-US" altLang="zh-CN" dirty="0"/>
              <a:t>: </a:t>
            </a:r>
            <a:r>
              <a:rPr lang="zh-CN" altLang="en-US" dirty="0"/>
              <a:t>一核、两轴、三片</a:t>
            </a:r>
            <a:endParaRPr lang="en-US" altLang="zh-CN" dirty="0"/>
          </a:p>
          <a:p>
            <a:pPr>
              <a:spcBef>
                <a:spcPts val="0"/>
              </a:spcBef>
              <a:buFont typeface="Wingdings" panose="05000000000000000000" pitchFamily="2" charset="2"/>
              <a:buChar char="Ø"/>
            </a:pPr>
            <a:r>
              <a:rPr lang="zh-CN" altLang="en-US" dirty="0"/>
              <a:t>停车分区：四类区</a:t>
            </a:r>
            <a:endParaRPr lang="en-US" altLang="zh-CN" dirty="0"/>
          </a:p>
          <a:p>
            <a:pPr marL="0" indent="0">
              <a:spcBef>
                <a:spcPts val="0"/>
              </a:spcBef>
              <a:buNone/>
            </a:pPr>
            <a:r>
              <a:rPr lang="zh-CN" altLang="en-US" dirty="0"/>
              <a:t>一类区：老城核心商业区（</a:t>
            </a:r>
            <a:r>
              <a:rPr lang="en-US" altLang="zh-CN" dirty="0"/>
              <a:t>31</a:t>
            </a:r>
            <a:r>
              <a:rPr lang="zh-CN" altLang="en-US" dirty="0"/>
              <a:t>公顷）</a:t>
            </a:r>
            <a:endParaRPr lang="en-US" altLang="zh-CN" dirty="0"/>
          </a:p>
          <a:p>
            <a:pPr marL="0" indent="0">
              <a:spcBef>
                <a:spcPts val="0"/>
              </a:spcBef>
              <a:buNone/>
            </a:pPr>
            <a:r>
              <a:rPr lang="zh-CN" altLang="en-US" dirty="0"/>
              <a:t>二类区：老城核心区（</a:t>
            </a:r>
            <a:r>
              <a:rPr lang="en-US" altLang="zh-CN" dirty="0"/>
              <a:t>1.2km</a:t>
            </a:r>
            <a:r>
              <a:rPr lang="en-US" altLang="zh-CN" baseline="30000" dirty="0"/>
              <a:t>2</a:t>
            </a:r>
            <a:r>
              <a:rPr lang="zh-CN" altLang="en-US" dirty="0"/>
              <a:t>）</a:t>
            </a:r>
            <a:endParaRPr lang="en-US" altLang="zh-CN" dirty="0"/>
          </a:p>
          <a:p>
            <a:pPr marL="0" indent="0">
              <a:spcBef>
                <a:spcPts val="0"/>
              </a:spcBef>
              <a:buNone/>
            </a:pPr>
            <a:r>
              <a:rPr lang="zh-CN" altLang="en-US" dirty="0"/>
              <a:t>三类区（</a:t>
            </a:r>
            <a:r>
              <a:rPr lang="en-US" altLang="zh-CN" dirty="0"/>
              <a:t>A</a:t>
            </a:r>
            <a:r>
              <a:rPr lang="zh-CN" altLang="en-US" dirty="0"/>
              <a:t>区）：老城区（</a:t>
            </a:r>
            <a:r>
              <a:rPr lang="en-US" altLang="zh-CN" dirty="0"/>
              <a:t>5.3km</a:t>
            </a:r>
            <a:r>
              <a:rPr lang="en-US" altLang="zh-CN" baseline="30000" dirty="0"/>
              <a:t>2</a:t>
            </a:r>
            <a:r>
              <a:rPr lang="zh-CN" altLang="en-US" dirty="0"/>
              <a:t>）</a:t>
            </a:r>
            <a:endParaRPr lang="en-US" altLang="zh-CN" dirty="0"/>
          </a:p>
          <a:p>
            <a:pPr marL="0" indent="0">
              <a:spcBef>
                <a:spcPts val="0"/>
              </a:spcBef>
              <a:buNone/>
            </a:pPr>
            <a:r>
              <a:rPr lang="zh-CN" altLang="en-US" dirty="0"/>
              <a:t>三类区（</a:t>
            </a:r>
            <a:r>
              <a:rPr lang="en-US" altLang="zh-CN" dirty="0"/>
              <a:t>B</a:t>
            </a:r>
            <a:r>
              <a:rPr lang="zh-CN" altLang="en-US" dirty="0"/>
              <a:t>区）：新城区（</a:t>
            </a:r>
            <a:r>
              <a:rPr lang="en-US" altLang="zh-CN" dirty="0"/>
              <a:t>4.4km</a:t>
            </a:r>
            <a:r>
              <a:rPr lang="en-US" altLang="zh-CN" baseline="30000" dirty="0"/>
              <a:t>2</a:t>
            </a:r>
            <a:r>
              <a:rPr lang="zh-CN" altLang="en-US" dirty="0"/>
              <a:t>）</a:t>
            </a:r>
            <a:endParaRPr lang="en-US" altLang="zh-CN" dirty="0"/>
          </a:p>
          <a:p>
            <a:pPr marL="0" indent="0">
              <a:spcBef>
                <a:spcPts val="0"/>
              </a:spcBef>
              <a:buNone/>
            </a:pPr>
            <a:r>
              <a:rPr lang="zh-CN" altLang="en-US" dirty="0"/>
              <a:t>四类区：建制镇和集镇建成区范围内的区域</a:t>
            </a:r>
            <a:endParaRPr lang="zh-CN" altLang="en-US" dirty="0"/>
          </a:p>
        </p:txBody>
      </p:sp>
      <p:sp>
        <p:nvSpPr>
          <p:cNvPr id="15" name="任意多边形: 形状 14"/>
          <p:cNvSpPr/>
          <p:nvPr/>
        </p:nvSpPr>
        <p:spPr>
          <a:xfrm>
            <a:off x="285750" y="11384410"/>
            <a:ext cx="7480300" cy="6744365"/>
          </a:xfrm>
          <a:custGeom>
            <a:avLst/>
            <a:gdLst>
              <a:gd name="csX0" fmla="*/ 0 w 7480300"/>
              <a:gd name="csY0" fmla="*/ 191165 h 6744365"/>
              <a:gd name="csX1" fmla="*/ 419100 w 7480300"/>
              <a:gd name="csY1" fmla="*/ 38765 h 6744365"/>
              <a:gd name="csX2" fmla="*/ 850900 w 7480300"/>
              <a:gd name="csY2" fmla="*/ 51465 h 6744365"/>
              <a:gd name="csX3" fmla="*/ 1790700 w 7480300"/>
              <a:gd name="csY3" fmla="*/ 597565 h 6744365"/>
              <a:gd name="csX4" fmla="*/ 2514600 w 7480300"/>
              <a:gd name="csY4" fmla="*/ 864265 h 6744365"/>
              <a:gd name="csX5" fmla="*/ 3213100 w 7480300"/>
              <a:gd name="csY5" fmla="*/ 775365 h 6744365"/>
              <a:gd name="csX6" fmla="*/ 4546600 w 7480300"/>
              <a:gd name="csY6" fmla="*/ 191165 h 6744365"/>
              <a:gd name="csX7" fmla="*/ 4800600 w 7480300"/>
              <a:gd name="csY7" fmla="*/ 178465 h 6744365"/>
              <a:gd name="csX8" fmla="*/ 5410200 w 7480300"/>
              <a:gd name="csY8" fmla="*/ 305465 h 6744365"/>
              <a:gd name="csX9" fmla="*/ 6553200 w 7480300"/>
              <a:gd name="csY9" fmla="*/ 318165 h 6744365"/>
              <a:gd name="csX10" fmla="*/ 7073900 w 7480300"/>
              <a:gd name="csY10" fmla="*/ 318165 h 6744365"/>
              <a:gd name="csX11" fmla="*/ 7391400 w 7480300"/>
              <a:gd name="csY11" fmla="*/ 4090065 h 6744365"/>
              <a:gd name="csX12" fmla="*/ 7480300 w 7480300"/>
              <a:gd name="csY12" fmla="*/ 4940965 h 6744365"/>
              <a:gd name="csX13" fmla="*/ 7429500 w 7480300"/>
              <a:gd name="csY13" fmla="*/ 5474365 h 6744365"/>
              <a:gd name="csX14" fmla="*/ 6972300 w 7480300"/>
              <a:gd name="csY14" fmla="*/ 6744365 h 6744365"/>
              <a:gd name="csX15" fmla="*/ 6477000 w 7480300"/>
              <a:gd name="csY15" fmla="*/ 6655465 h 6744365"/>
              <a:gd name="csX16" fmla="*/ 5854700 w 7480300"/>
              <a:gd name="csY16" fmla="*/ 6376065 h 6744365"/>
              <a:gd name="csX17" fmla="*/ 3873500 w 7480300"/>
              <a:gd name="csY17" fmla="*/ 6071265 h 6744365"/>
              <a:gd name="csX18" fmla="*/ 1308100 w 7480300"/>
              <a:gd name="csY18" fmla="*/ 5918865 h 6744365"/>
              <a:gd name="csX19" fmla="*/ 1079500 w 7480300"/>
              <a:gd name="csY19" fmla="*/ 5487065 h 6744365"/>
              <a:gd name="csX20" fmla="*/ 914400 w 7480300"/>
              <a:gd name="csY20" fmla="*/ 4839365 h 6744365"/>
              <a:gd name="csX21" fmla="*/ 495300 w 7480300"/>
              <a:gd name="csY21" fmla="*/ 2439065 h 6744365"/>
              <a:gd name="csX22" fmla="*/ 393700 w 7480300"/>
              <a:gd name="csY22" fmla="*/ 1118265 h 6744365"/>
              <a:gd name="csX23" fmla="*/ 0 w 7480300"/>
              <a:gd name="csY23" fmla="*/ 191165 h 6744365"/>
              <a:gd name="csX0-1" fmla="*/ 0 w 7480300"/>
              <a:gd name="csY0-2" fmla="*/ 191165 h 6744365"/>
              <a:gd name="csX1-3" fmla="*/ 419100 w 7480300"/>
              <a:gd name="csY1-4" fmla="*/ 38765 h 6744365"/>
              <a:gd name="csX2-5" fmla="*/ 850900 w 7480300"/>
              <a:gd name="csY2-6" fmla="*/ 51465 h 6744365"/>
              <a:gd name="csX3-7" fmla="*/ 1790700 w 7480300"/>
              <a:gd name="csY3-8" fmla="*/ 597565 h 6744365"/>
              <a:gd name="csX4-9" fmla="*/ 2514600 w 7480300"/>
              <a:gd name="csY4-10" fmla="*/ 864265 h 6744365"/>
              <a:gd name="csX5-11" fmla="*/ 3213100 w 7480300"/>
              <a:gd name="csY5-12" fmla="*/ 775365 h 6744365"/>
              <a:gd name="csX6-13" fmla="*/ 4546600 w 7480300"/>
              <a:gd name="csY6-14" fmla="*/ 191165 h 6744365"/>
              <a:gd name="csX7-15" fmla="*/ 4800600 w 7480300"/>
              <a:gd name="csY7-16" fmla="*/ 178465 h 6744365"/>
              <a:gd name="csX8-17" fmla="*/ 5410200 w 7480300"/>
              <a:gd name="csY8-18" fmla="*/ 305465 h 6744365"/>
              <a:gd name="csX9-19" fmla="*/ 6553200 w 7480300"/>
              <a:gd name="csY9-20" fmla="*/ 318165 h 6744365"/>
              <a:gd name="csX10-21" fmla="*/ 7073900 w 7480300"/>
              <a:gd name="csY10-22" fmla="*/ 318165 h 6744365"/>
              <a:gd name="csX11-23" fmla="*/ 7391400 w 7480300"/>
              <a:gd name="csY11-24" fmla="*/ 4090065 h 6744365"/>
              <a:gd name="csX12-25" fmla="*/ 7480300 w 7480300"/>
              <a:gd name="csY12-26" fmla="*/ 4940965 h 6744365"/>
              <a:gd name="csX13-27" fmla="*/ 7429500 w 7480300"/>
              <a:gd name="csY13-28" fmla="*/ 5474365 h 6744365"/>
              <a:gd name="csX14-29" fmla="*/ 6972300 w 7480300"/>
              <a:gd name="csY14-30" fmla="*/ 6744365 h 6744365"/>
              <a:gd name="csX15-31" fmla="*/ 6477000 w 7480300"/>
              <a:gd name="csY15-32" fmla="*/ 6655465 h 6744365"/>
              <a:gd name="csX16-33" fmla="*/ 5854700 w 7480300"/>
              <a:gd name="csY16-34" fmla="*/ 6376065 h 6744365"/>
              <a:gd name="csX17-35" fmla="*/ 3873500 w 7480300"/>
              <a:gd name="csY17-36" fmla="*/ 6071265 h 6744365"/>
              <a:gd name="csX18-37" fmla="*/ 1308100 w 7480300"/>
              <a:gd name="csY18-38" fmla="*/ 5918865 h 6744365"/>
              <a:gd name="csX19-39" fmla="*/ 1079500 w 7480300"/>
              <a:gd name="csY19-40" fmla="*/ 5487065 h 6744365"/>
              <a:gd name="csX20-41" fmla="*/ 914400 w 7480300"/>
              <a:gd name="csY20-42" fmla="*/ 4839365 h 6744365"/>
              <a:gd name="csX21-43" fmla="*/ 495300 w 7480300"/>
              <a:gd name="csY21-44" fmla="*/ 2439065 h 6744365"/>
              <a:gd name="csX22-45" fmla="*/ 393700 w 7480300"/>
              <a:gd name="csY22-46" fmla="*/ 1118265 h 6744365"/>
              <a:gd name="csX23-47" fmla="*/ 0 w 7480300"/>
              <a:gd name="csY23-48" fmla="*/ 191165 h 6744365"/>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 ang="0">
                <a:pos x="csX10-21" y="csY10-22"/>
              </a:cxn>
              <a:cxn ang="0">
                <a:pos x="csX11-23" y="csY11-24"/>
              </a:cxn>
              <a:cxn ang="0">
                <a:pos x="csX12-25" y="csY12-26"/>
              </a:cxn>
              <a:cxn ang="0">
                <a:pos x="csX13-27" y="csY13-28"/>
              </a:cxn>
              <a:cxn ang="0">
                <a:pos x="csX14-29" y="csY14-30"/>
              </a:cxn>
              <a:cxn ang="0">
                <a:pos x="csX15-31" y="csY15-32"/>
              </a:cxn>
              <a:cxn ang="0">
                <a:pos x="csX16-33" y="csY16-34"/>
              </a:cxn>
              <a:cxn ang="0">
                <a:pos x="csX17-35" y="csY17-36"/>
              </a:cxn>
              <a:cxn ang="0">
                <a:pos x="csX18-37" y="csY18-38"/>
              </a:cxn>
              <a:cxn ang="0">
                <a:pos x="csX19-39" y="csY19-40"/>
              </a:cxn>
              <a:cxn ang="0">
                <a:pos x="csX20-41" y="csY20-42"/>
              </a:cxn>
              <a:cxn ang="0">
                <a:pos x="csX21-43" y="csY21-44"/>
              </a:cxn>
              <a:cxn ang="0">
                <a:pos x="csX22-45" y="csY22-46"/>
              </a:cxn>
              <a:cxn ang="0">
                <a:pos x="csX23-47" y="csY23-48"/>
              </a:cxn>
            </a:cxnLst>
            <a:rect l="l" t="t" r="r" b="b"/>
            <a:pathLst>
              <a:path w="7480300" h="6744365">
                <a:moveTo>
                  <a:pt x="0" y="191165"/>
                </a:moveTo>
                <a:cubicBezTo>
                  <a:pt x="138641" y="126606"/>
                  <a:pt x="277283" y="62048"/>
                  <a:pt x="419100" y="38765"/>
                </a:cubicBezTo>
                <a:cubicBezTo>
                  <a:pt x="560917" y="15482"/>
                  <a:pt x="622300" y="-41668"/>
                  <a:pt x="850900" y="51465"/>
                </a:cubicBezTo>
                <a:cubicBezTo>
                  <a:pt x="1079500" y="144598"/>
                  <a:pt x="1513417" y="462098"/>
                  <a:pt x="1790700" y="597565"/>
                </a:cubicBezTo>
                <a:cubicBezTo>
                  <a:pt x="2067983" y="733032"/>
                  <a:pt x="2277533" y="834632"/>
                  <a:pt x="2514600" y="864265"/>
                </a:cubicBezTo>
                <a:cubicBezTo>
                  <a:pt x="2751667" y="893898"/>
                  <a:pt x="2874433" y="887548"/>
                  <a:pt x="3213100" y="775365"/>
                </a:cubicBezTo>
                <a:cubicBezTo>
                  <a:pt x="3551767" y="663182"/>
                  <a:pt x="4282017" y="290648"/>
                  <a:pt x="4546600" y="191165"/>
                </a:cubicBezTo>
                <a:cubicBezTo>
                  <a:pt x="4811183" y="91682"/>
                  <a:pt x="4656667" y="159415"/>
                  <a:pt x="4800600" y="178465"/>
                </a:cubicBezTo>
                <a:cubicBezTo>
                  <a:pt x="4944533" y="197515"/>
                  <a:pt x="5118100" y="282182"/>
                  <a:pt x="5410200" y="305465"/>
                </a:cubicBezTo>
                <a:cubicBezTo>
                  <a:pt x="5702300" y="328748"/>
                  <a:pt x="6553200" y="318165"/>
                  <a:pt x="6553200" y="318165"/>
                </a:cubicBezTo>
                <a:cubicBezTo>
                  <a:pt x="6830483" y="320282"/>
                  <a:pt x="6982883" y="284298"/>
                  <a:pt x="7073900" y="318165"/>
                </a:cubicBezTo>
                <a:lnTo>
                  <a:pt x="7391400" y="4090065"/>
                </a:lnTo>
                <a:lnTo>
                  <a:pt x="7480300" y="4940965"/>
                </a:lnTo>
                <a:lnTo>
                  <a:pt x="7429500" y="5474365"/>
                </a:lnTo>
                <a:lnTo>
                  <a:pt x="6972300" y="6744365"/>
                </a:lnTo>
                <a:lnTo>
                  <a:pt x="6477000" y="6655465"/>
                </a:lnTo>
                <a:lnTo>
                  <a:pt x="5854700" y="6376065"/>
                </a:lnTo>
                <a:lnTo>
                  <a:pt x="3873500" y="6071265"/>
                </a:lnTo>
                <a:lnTo>
                  <a:pt x="1308100" y="5918865"/>
                </a:lnTo>
                <a:lnTo>
                  <a:pt x="1079500" y="5487065"/>
                </a:lnTo>
                <a:lnTo>
                  <a:pt x="914400" y="4839365"/>
                </a:lnTo>
                <a:lnTo>
                  <a:pt x="495300" y="2439065"/>
                </a:lnTo>
                <a:lnTo>
                  <a:pt x="393700" y="1118265"/>
                </a:lnTo>
                <a:lnTo>
                  <a:pt x="0" y="191165"/>
                </a:lnTo>
                <a:close/>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形状 16"/>
          <p:cNvSpPr/>
          <p:nvPr/>
        </p:nvSpPr>
        <p:spPr>
          <a:xfrm>
            <a:off x="1216025" y="12472262"/>
            <a:ext cx="3665220" cy="2872740"/>
          </a:xfrm>
          <a:custGeom>
            <a:avLst/>
            <a:gdLst>
              <a:gd name="csX0" fmla="*/ 419100 w 3665220"/>
              <a:gd name="csY0" fmla="*/ 0 h 2872740"/>
              <a:gd name="csX1" fmla="*/ 1303020 w 3665220"/>
              <a:gd name="csY1" fmla="*/ 327660 h 2872740"/>
              <a:gd name="csX2" fmla="*/ 1905000 w 3665220"/>
              <a:gd name="csY2" fmla="*/ 388620 h 2872740"/>
              <a:gd name="csX3" fmla="*/ 2933700 w 3665220"/>
              <a:gd name="csY3" fmla="*/ 182880 h 2872740"/>
              <a:gd name="csX4" fmla="*/ 3665220 w 3665220"/>
              <a:gd name="csY4" fmla="*/ 1920240 h 2872740"/>
              <a:gd name="csX5" fmla="*/ 3345180 w 3665220"/>
              <a:gd name="csY5" fmla="*/ 2301240 h 2872740"/>
              <a:gd name="csX6" fmla="*/ 3101340 w 3665220"/>
              <a:gd name="csY6" fmla="*/ 2712720 h 2872740"/>
              <a:gd name="csX7" fmla="*/ 2903220 w 3665220"/>
              <a:gd name="csY7" fmla="*/ 2849880 h 2872740"/>
              <a:gd name="csX8" fmla="*/ 2727960 w 3665220"/>
              <a:gd name="csY8" fmla="*/ 2872740 h 2872740"/>
              <a:gd name="csX9" fmla="*/ 1402080 w 3665220"/>
              <a:gd name="csY9" fmla="*/ 2735580 h 2872740"/>
              <a:gd name="csX10" fmla="*/ 1188720 w 3665220"/>
              <a:gd name="csY10" fmla="*/ 2522220 h 2872740"/>
              <a:gd name="csX11" fmla="*/ 396240 w 3665220"/>
              <a:gd name="csY11" fmla="*/ 1638300 h 2872740"/>
              <a:gd name="csX12" fmla="*/ 60960 w 3665220"/>
              <a:gd name="csY12" fmla="*/ 1287780 h 2872740"/>
              <a:gd name="csX13" fmla="*/ 0 w 3665220"/>
              <a:gd name="csY13" fmla="*/ 1203960 h 2872740"/>
              <a:gd name="csX14" fmla="*/ 60960 w 3665220"/>
              <a:gd name="csY14" fmla="*/ 830580 h 2872740"/>
              <a:gd name="csX15" fmla="*/ 167640 w 3665220"/>
              <a:gd name="csY15" fmla="*/ 533400 h 2872740"/>
              <a:gd name="csX16" fmla="*/ 419100 w 3665220"/>
              <a:gd name="csY16" fmla="*/ 0 h 28727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665220" h="2872740">
                <a:moveTo>
                  <a:pt x="419100" y="0"/>
                </a:moveTo>
                <a:cubicBezTo>
                  <a:pt x="744220" y="130810"/>
                  <a:pt x="1069340" y="261620"/>
                  <a:pt x="1303020" y="327660"/>
                </a:cubicBezTo>
                <a:lnTo>
                  <a:pt x="1905000" y="388620"/>
                </a:lnTo>
                <a:lnTo>
                  <a:pt x="2933700" y="182880"/>
                </a:lnTo>
                <a:lnTo>
                  <a:pt x="3665220" y="1920240"/>
                </a:lnTo>
                <a:lnTo>
                  <a:pt x="3345180" y="2301240"/>
                </a:lnTo>
                <a:lnTo>
                  <a:pt x="3101340" y="2712720"/>
                </a:lnTo>
                <a:lnTo>
                  <a:pt x="2903220" y="2849880"/>
                </a:lnTo>
                <a:lnTo>
                  <a:pt x="2727960" y="2872740"/>
                </a:lnTo>
                <a:lnTo>
                  <a:pt x="1402080" y="2735580"/>
                </a:lnTo>
                <a:lnTo>
                  <a:pt x="1188720" y="2522220"/>
                </a:lnTo>
                <a:lnTo>
                  <a:pt x="396240" y="1638300"/>
                </a:lnTo>
                <a:lnTo>
                  <a:pt x="60960" y="1287780"/>
                </a:lnTo>
                <a:lnTo>
                  <a:pt x="0" y="1203960"/>
                </a:lnTo>
                <a:lnTo>
                  <a:pt x="60960" y="830580"/>
                </a:lnTo>
                <a:lnTo>
                  <a:pt x="167640" y="533400"/>
                </a:lnTo>
                <a:lnTo>
                  <a:pt x="419100" y="0"/>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p:cNvSpPr/>
          <p:nvPr/>
        </p:nvSpPr>
        <p:spPr>
          <a:xfrm>
            <a:off x="5117782" y="11585899"/>
            <a:ext cx="2447925" cy="2697480"/>
          </a:xfrm>
          <a:custGeom>
            <a:avLst/>
            <a:gdLst>
              <a:gd name="csX0" fmla="*/ 2371725 w 2371725"/>
              <a:gd name="csY0" fmla="*/ 2619375 h 2667000"/>
              <a:gd name="csX1" fmla="*/ 923925 w 2371725"/>
              <a:gd name="csY1" fmla="*/ 2638425 h 2667000"/>
              <a:gd name="csX2" fmla="*/ 561975 w 2371725"/>
              <a:gd name="csY2" fmla="*/ 2667000 h 2667000"/>
              <a:gd name="csX3" fmla="*/ 428625 w 2371725"/>
              <a:gd name="csY3" fmla="*/ 1819275 h 2667000"/>
              <a:gd name="csX4" fmla="*/ 142875 w 2371725"/>
              <a:gd name="csY4" fmla="*/ 990600 h 2667000"/>
              <a:gd name="csX5" fmla="*/ 9525 w 2371725"/>
              <a:gd name="csY5" fmla="*/ 571500 h 2667000"/>
              <a:gd name="csX6" fmla="*/ 0 w 2371725"/>
              <a:gd name="csY6" fmla="*/ 323850 h 2667000"/>
              <a:gd name="csX7" fmla="*/ 66675 w 2371725"/>
              <a:gd name="csY7" fmla="*/ 0 h 2667000"/>
              <a:gd name="csX8" fmla="*/ 523875 w 2371725"/>
              <a:gd name="csY8" fmla="*/ 133350 h 2667000"/>
              <a:gd name="csX9" fmla="*/ 885825 w 2371725"/>
              <a:gd name="csY9" fmla="*/ 133350 h 2667000"/>
              <a:gd name="csX10" fmla="*/ 1781175 w 2371725"/>
              <a:gd name="csY10" fmla="*/ 114300 h 2667000"/>
              <a:gd name="csX11" fmla="*/ 2190750 w 2371725"/>
              <a:gd name="csY11" fmla="*/ 114300 h 2667000"/>
              <a:gd name="csX12" fmla="*/ 2371725 w 2371725"/>
              <a:gd name="csY12" fmla="*/ 2619375 h 2667000"/>
              <a:gd name="csX0-1" fmla="*/ 2371725 w 2371725"/>
              <a:gd name="csY0-2" fmla="*/ 2619375 h 2667000"/>
              <a:gd name="csX1-3" fmla="*/ 923925 w 2371725"/>
              <a:gd name="csY1-4" fmla="*/ 2638425 h 2667000"/>
              <a:gd name="csX2-5" fmla="*/ 561975 w 2371725"/>
              <a:gd name="csY2-6" fmla="*/ 2667000 h 2667000"/>
              <a:gd name="csX3-7" fmla="*/ 428625 w 2371725"/>
              <a:gd name="csY3-8" fmla="*/ 1819275 h 2667000"/>
              <a:gd name="csX4-9" fmla="*/ 142875 w 2371725"/>
              <a:gd name="csY4-10" fmla="*/ 990600 h 2667000"/>
              <a:gd name="csX5-11" fmla="*/ 9525 w 2371725"/>
              <a:gd name="csY5-12" fmla="*/ 571500 h 2667000"/>
              <a:gd name="csX6-13" fmla="*/ 0 w 2371725"/>
              <a:gd name="csY6-14" fmla="*/ 323850 h 2667000"/>
              <a:gd name="csX7-15" fmla="*/ 66675 w 2371725"/>
              <a:gd name="csY7-16" fmla="*/ 0 h 2667000"/>
              <a:gd name="csX8-17" fmla="*/ 485775 w 2371725"/>
              <a:gd name="csY8-18" fmla="*/ 95250 h 2667000"/>
              <a:gd name="csX9-19" fmla="*/ 885825 w 2371725"/>
              <a:gd name="csY9-20" fmla="*/ 133350 h 2667000"/>
              <a:gd name="csX10-21" fmla="*/ 1781175 w 2371725"/>
              <a:gd name="csY10-22" fmla="*/ 114300 h 2667000"/>
              <a:gd name="csX11-23" fmla="*/ 2190750 w 2371725"/>
              <a:gd name="csY11-24" fmla="*/ 114300 h 2667000"/>
              <a:gd name="csX12-25" fmla="*/ 2371725 w 2371725"/>
              <a:gd name="csY12-26" fmla="*/ 2619375 h 2667000"/>
              <a:gd name="csX0-27" fmla="*/ 2371725 w 2371725"/>
              <a:gd name="csY0-28" fmla="*/ 2619375 h 2667000"/>
              <a:gd name="csX1-29" fmla="*/ 923925 w 2371725"/>
              <a:gd name="csY1-30" fmla="*/ 2638425 h 2667000"/>
              <a:gd name="csX2-31" fmla="*/ 561975 w 2371725"/>
              <a:gd name="csY2-32" fmla="*/ 2667000 h 2667000"/>
              <a:gd name="csX3-33" fmla="*/ 428625 w 2371725"/>
              <a:gd name="csY3-34" fmla="*/ 1819275 h 2667000"/>
              <a:gd name="csX4-35" fmla="*/ 142875 w 2371725"/>
              <a:gd name="csY4-36" fmla="*/ 990600 h 2667000"/>
              <a:gd name="csX5-37" fmla="*/ 9525 w 2371725"/>
              <a:gd name="csY5-38" fmla="*/ 571500 h 2667000"/>
              <a:gd name="csX6-39" fmla="*/ 0 w 2371725"/>
              <a:gd name="csY6-40" fmla="*/ 323850 h 2667000"/>
              <a:gd name="csX7-41" fmla="*/ 66675 w 2371725"/>
              <a:gd name="csY7-42" fmla="*/ 0 h 2667000"/>
              <a:gd name="csX8-43" fmla="*/ 485775 w 2371725"/>
              <a:gd name="csY8-44" fmla="*/ 95250 h 2667000"/>
              <a:gd name="csX9-45" fmla="*/ 1781175 w 2371725"/>
              <a:gd name="csY9-46" fmla="*/ 114300 h 2667000"/>
              <a:gd name="csX10-47" fmla="*/ 2190750 w 2371725"/>
              <a:gd name="csY10-48" fmla="*/ 114300 h 2667000"/>
              <a:gd name="csX11-49" fmla="*/ 2371725 w 2371725"/>
              <a:gd name="csY11-50" fmla="*/ 2619375 h 2667000"/>
              <a:gd name="csX0-51" fmla="*/ 2371725 w 2371725"/>
              <a:gd name="csY0-52" fmla="*/ 2619375 h 2667000"/>
              <a:gd name="csX1-53" fmla="*/ 923925 w 2371725"/>
              <a:gd name="csY1-54" fmla="*/ 2638425 h 2667000"/>
              <a:gd name="csX2-55" fmla="*/ 561975 w 2371725"/>
              <a:gd name="csY2-56" fmla="*/ 2667000 h 2667000"/>
              <a:gd name="csX3-57" fmla="*/ 428625 w 2371725"/>
              <a:gd name="csY3-58" fmla="*/ 1819275 h 2667000"/>
              <a:gd name="csX4-59" fmla="*/ 142875 w 2371725"/>
              <a:gd name="csY4-60" fmla="*/ 990600 h 2667000"/>
              <a:gd name="csX5-61" fmla="*/ 9525 w 2371725"/>
              <a:gd name="csY5-62" fmla="*/ 571500 h 2667000"/>
              <a:gd name="csX6-63" fmla="*/ 0 w 2371725"/>
              <a:gd name="csY6-64" fmla="*/ 323850 h 2667000"/>
              <a:gd name="csX7-65" fmla="*/ 66675 w 2371725"/>
              <a:gd name="csY7-66" fmla="*/ 0 h 2667000"/>
              <a:gd name="csX8-67" fmla="*/ 485775 w 2371725"/>
              <a:gd name="csY8-68" fmla="*/ 95250 h 2667000"/>
              <a:gd name="csX9-69" fmla="*/ 1781175 w 2371725"/>
              <a:gd name="csY9-70" fmla="*/ 114300 h 2667000"/>
              <a:gd name="csX10-71" fmla="*/ 2236470 w 2371725"/>
              <a:gd name="csY10-72" fmla="*/ 76200 h 2667000"/>
              <a:gd name="csX11-73" fmla="*/ 2371725 w 2371725"/>
              <a:gd name="csY11-74" fmla="*/ 2619375 h 2667000"/>
              <a:gd name="csX0-75" fmla="*/ 2447925 w 2447925"/>
              <a:gd name="csY0-76" fmla="*/ 2604135 h 2667000"/>
              <a:gd name="csX1-77" fmla="*/ 923925 w 2447925"/>
              <a:gd name="csY1-78" fmla="*/ 2638425 h 2667000"/>
              <a:gd name="csX2-79" fmla="*/ 561975 w 2447925"/>
              <a:gd name="csY2-80" fmla="*/ 2667000 h 2667000"/>
              <a:gd name="csX3-81" fmla="*/ 428625 w 2447925"/>
              <a:gd name="csY3-82" fmla="*/ 1819275 h 2667000"/>
              <a:gd name="csX4-83" fmla="*/ 142875 w 2447925"/>
              <a:gd name="csY4-84" fmla="*/ 990600 h 2667000"/>
              <a:gd name="csX5-85" fmla="*/ 9525 w 2447925"/>
              <a:gd name="csY5-86" fmla="*/ 571500 h 2667000"/>
              <a:gd name="csX6-87" fmla="*/ 0 w 2447925"/>
              <a:gd name="csY6-88" fmla="*/ 323850 h 2667000"/>
              <a:gd name="csX7-89" fmla="*/ 66675 w 2447925"/>
              <a:gd name="csY7-90" fmla="*/ 0 h 2667000"/>
              <a:gd name="csX8-91" fmla="*/ 485775 w 2447925"/>
              <a:gd name="csY8-92" fmla="*/ 95250 h 2667000"/>
              <a:gd name="csX9-93" fmla="*/ 1781175 w 2447925"/>
              <a:gd name="csY9-94" fmla="*/ 114300 h 2667000"/>
              <a:gd name="csX10-95" fmla="*/ 2236470 w 2447925"/>
              <a:gd name="csY10-96" fmla="*/ 76200 h 2667000"/>
              <a:gd name="csX11-97" fmla="*/ 2447925 w 2447925"/>
              <a:gd name="csY11-98" fmla="*/ 2604135 h 2667000"/>
              <a:gd name="csX0-99" fmla="*/ 2447925 w 2447925"/>
              <a:gd name="csY0-100" fmla="*/ 2634615 h 2697480"/>
              <a:gd name="csX1-101" fmla="*/ 923925 w 2447925"/>
              <a:gd name="csY1-102" fmla="*/ 2668905 h 2697480"/>
              <a:gd name="csX2-103" fmla="*/ 561975 w 2447925"/>
              <a:gd name="csY2-104" fmla="*/ 2697480 h 2697480"/>
              <a:gd name="csX3-105" fmla="*/ 428625 w 2447925"/>
              <a:gd name="csY3-106" fmla="*/ 1849755 h 2697480"/>
              <a:gd name="csX4-107" fmla="*/ 142875 w 2447925"/>
              <a:gd name="csY4-108" fmla="*/ 1021080 h 2697480"/>
              <a:gd name="csX5-109" fmla="*/ 9525 w 2447925"/>
              <a:gd name="csY5-110" fmla="*/ 601980 h 2697480"/>
              <a:gd name="csX6-111" fmla="*/ 0 w 2447925"/>
              <a:gd name="csY6-112" fmla="*/ 354330 h 2697480"/>
              <a:gd name="csX7-113" fmla="*/ 43815 w 2447925"/>
              <a:gd name="csY7-114" fmla="*/ 0 h 2697480"/>
              <a:gd name="csX8-115" fmla="*/ 485775 w 2447925"/>
              <a:gd name="csY8-116" fmla="*/ 125730 h 2697480"/>
              <a:gd name="csX9-117" fmla="*/ 1781175 w 2447925"/>
              <a:gd name="csY9-118" fmla="*/ 144780 h 2697480"/>
              <a:gd name="csX10-119" fmla="*/ 2236470 w 2447925"/>
              <a:gd name="csY10-120" fmla="*/ 106680 h 2697480"/>
              <a:gd name="csX11-121" fmla="*/ 2447925 w 2447925"/>
              <a:gd name="csY11-122" fmla="*/ 2634615 h 2697480"/>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 ang="0">
                <a:pos x="csX10-21" y="csY10-22"/>
              </a:cxn>
              <a:cxn ang="0">
                <a:pos x="csX11-23" y="csY11-24"/>
              </a:cxn>
            </a:cxnLst>
            <a:rect l="l" t="t" r="r" b="b"/>
            <a:pathLst>
              <a:path w="2447925" h="2697480">
                <a:moveTo>
                  <a:pt x="2447925" y="2634615"/>
                </a:moveTo>
                <a:lnTo>
                  <a:pt x="923925" y="2668905"/>
                </a:lnTo>
                <a:cubicBezTo>
                  <a:pt x="622300" y="2676843"/>
                  <a:pt x="592137" y="2687161"/>
                  <a:pt x="561975" y="2697480"/>
                </a:cubicBezTo>
                <a:lnTo>
                  <a:pt x="428625" y="1849755"/>
                </a:lnTo>
                <a:lnTo>
                  <a:pt x="142875" y="1021080"/>
                </a:lnTo>
                <a:lnTo>
                  <a:pt x="9525" y="601980"/>
                </a:lnTo>
                <a:lnTo>
                  <a:pt x="0" y="354330"/>
                </a:lnTo>
                <a:lnTo>
                  <a:pt x="43815" y="0"/>
                </a:lnTo>
                <a:lnTo>
                  <a:pt x="485775" y="125730"/>
                </a:lnTo>
                <a:lnTo>
                  <a:pt x="1781175" y="144780"/>
                </a:lnTo>
                <a:lnTo>
                  <a:pt x="2236470" y="106680"/>
                </a:lnTo>
                <a:lnTo>
                  <a:pt x="2447925" y="2634615"/>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364827" y="12481282"/>
            <a:ext cx="3367617" cy="3171904"/>
            <a:chOff x="7708477" y="4766507"/>
            <a:chExt cx="3367617" cy="3171904"/>
          </a:xfrm>
        </p:grpSpPr>
        <p:sp>
          <p:nvSpPr>
            <p:cNvPr id="20" name="文本框 19"/>
            <p:cNvSpPr txBox="1"/>
            <p:nvPr/>
          </p:nvSpPr>
          <p:spPr>
            <a:xfrm rot="20196119">
              <a:off x="10682076" y="5130641"/>
              <a:ext cx="394018" cy="830997"/>
            </a:xfrm>
            <a:prstGeom prst="rect">
              <a:avLst/>
            </a:prstGeom>
            <a:noFill/>
          </p:spPr>
          <p:txBody>
            <a:bodyPr wrap="square">
              <a:spAutoFit/>
            </a:bodyPr>
            <a:lstStyle/>
            <a:p>
              <a:r>
                <a:rPr lang="zh-CN" altLang="en-US" sz="1600" dirty="0">
                  <a:latin typeface="+mj-ea"/>
                  <a:ea typeface="+mj-ea"/>
                </a:rPr>
                <a:t>大运河</a:t>
              </a:r>
              <a:endParaRPr lang="zh-CN" altLang="en-US" sz="1600" dirty="0"/>
            </a:p>
          </p:txBody>
        </p:sp>
        <p:sp>
          <p:nvSpPr>
            <p:cNvPr id="21" name="文本框 20"/>
            <p:cNvSpPr txBox="1"/>
            <p:nvPr/>
          </p:nvSpPr>
          <p:spPr>
            <a:xfrm rot="332404">
              <a:off x="9332507" y="7599857"/>
              <a:ext cx="816231" cy="338554"/>
            </a:xfrm>
            <a:prstGeom prst="rect">
              <a:avLst/>
            </a:prstGeom>
            <a:noFill/>
          </p:spPr>
          <p:txBody>
            <a:bodyPr wrap="square">
              <a:spAutoFit/>
            </a:bodyPr>
            <a:lstStyle/>
            <a:p>
              <a:r>
                <a:rPr lang="zh-CN" altLang="en-US" sz="1600" dirty="0">
                  <a:latin typeface="+mj-ea"/>
                  <a:ea typeface="+mj-ea"/>
                </a:rPr>
                <a:t>香草河</a:t>
              </a:r>
              <a:endParaRPr lang="zh-CN" altLang="en-US" sz="1600" dirty="0"/>
            </a:p>
          </p:txBody>
        </p:sp>
        <p:sp>
          <p:nvSpPr>
            <p:cNvPr id="22" name="文本框 21"/>
            <p:cNvSpPr txBox="1"/>
            <p:nvPr/>
          </p:nvSpPr>
          <p:spPr>
            <a:xfrm rot="19274000">
              <a:off x="7708477" y="6310390"/>
              <a:ext cx="394018" cy="830997"/>
            </a:xfrm>
            <a:prstGeom prst="rect">
              <a:avLst/>
            </a:prstGeom>
            <a:noFill/>
          </p:spPr>
          <p:txBody>
            <a:bodyPr wrap="square">
              <a:spAutoFit/>
            </a:bodyPr>
            <a:lstStyle/>
            <a:p>
              <a:r>
                <a:rPr lang="zh-CN" altLang="en-US" sz="1600" dirty="0">
                  <a:latin typeface="+mj-ea"/>
                  <a:ea typeface="+mj-ea"/>
                </a:rPr>
                <a:t>西环路</a:t>
              </a:r>
              <a:endParaRPr lang="zh-CN" altLang="en-US" sz="1600" dirty="0"/>
            </a:p>
          </p:txBody>
        </p:sp>
        <p:sp>
          <p:nvSpPr>
            <p:cNvPr id="23" name="文本框 22"/>
            <p:cNvSpPr txBox="1"/>
            <p:nvPr/>
          </p:nvSpPr>
          <p:spPr>
            <a:xfrm rot="332404">
              <a:off x="8692958" y="4766507"/>
              <a:ext cx="816231" cy="338554"/>
            </a:xfrm>
            <a:prstGeom prst="rect">
              <a:avLst/>
            </a:prstGeom>
            <a:noFill/>
          </p:spPr>
          <p:txBody>
            <a:bodyPr wrap="square">
              <a:spAutoFit/>
            </a:bodyPr>
            <a:lstStyle/>
            <a:p>
              <a:r>
                <a:rPr lang="zh-CN" altLang="en-US" sz="1600" dirty="0">
                  <a:latin typeface="+mj-ea"/>
                  <a:ea typeface="+mj-ea"/>
                </a:rPr>
                <a:t>北环路</a:t>
              </a:r>
              <a:endParaRPr lang="zh-CN" altLang="en-US" sz="1600" dirty="0"/>
            </a:p>
          </p:txBody>
        </p:sp>
      </p:grpSp>
      <p:sp>
        <p:nvSpPr>
          <p:cNvPr id="24" name="文本框 23"/>
          <p:cNvSpPr txBox="1"/>
          <p:nvPr/>
        </p:nvSpPr>
        <p:spPr>
          <a:xfrm rot="332404">
            <a:off x="2549877" y="11872417"/>
            <a:ext cx="816231" cy="338554"/>
          </a:xfrm>
          <a:prstGeom prst="rect">
            <a:avLst/>
          </a:prstGeom>
          <a:noFill/>
        </p:spPr>
        <p:txBody>
          <a:bodyPr wrap="square">
            <a:spAutoFit/>
          </a:bodyPr>
          <a:lstStyle/>
          <a:p>
            <a:r>
              <a:rPr lang="zh-CN" altLang="en-US" sz="1600" b="1" dirty="0">
                <a:latin typeface="+mj-ea"/>
                <a:ea typeface="+mj-ea"/>
              </a:rPr>
              <a:t>北二环</a:t>
            </a:r>
            <a:endParaRPr lang="zh-CN" altLang="en-US" sz="1600" b="1" dirty="0"/>
          </a:p>
        </p:txBody>
      </p:sp>
      <p:sp>
        <p:nvSpPr>
          <p:cNvPr id="25" name="文本框 24"/>
          <p:cNvSpPr txBox="1"/>
          <p:nvPr/>
        </p:nvSpPr>
        <p:spPr>
          <a:xfrm rot="20903324">
            <a:off x="553879" y="13881894"/>
            <a:ext cx="394018" cy="1323439"/>
          </a:xfrm>
          <a:prstGeom prst="rect">
            <a:avLst/>
          </a:prstGeom>
          <a:noFill/>
        </p:spPr>
        <p:txBody>
          <a:bodyPr wrap="square">
            <a:spAutoFit/>
          </a:bodyPr>
          <a:lstStyle/>
          <a:p>
            <a:r>
              <a:rPr lang="en-US" altLang="zh-CN" sz="1600" b="1" dirty="0">
                <a:latin typeface="+mj-ea"/>
                <a:ea typeface="+mj-ea"/>
              </a:rPr>
              <a:t>241</a:t>
            </a:r>
            <a:r>
              <a:rPr lang="zh-CN" altLang="en-US" sz="1600" b="1" dirty="0">
                <a:latin typeface="+mj-ea"/>
                <a:ea typeface="+mj-ea"/>
              </a:rPr>
              <a:t>省道</a:t>
            </a:r>
            <a:endParaRPr lang="zh-CN" altLang="en-US" sz="1600" b="1" dirty="0"/>
          </a:p>
        </p:txBody>
      </p:sp>
      <p:sp>
        <p:nvSpPr>
          <p:cNvPr id="26" name="文本框 25"/>
          <p:cNvSpPr txBox="1"/>
          <p:nvPr/>
        </p:nvSpPr>
        <p:spPr>
          <a:xfrm rot="332404">
            <a:off x="2988857" y="17069730"/>
            <a:ext cx="816231" cy="338554"/>
          </a:xfrm>
          <a:prstGeom prst="rect">
            <a:avLst/>
          </a:prstGeom>
          <a:noFill/>
        </p:spPr>
        <p:txBody>
          <a:bodyPr wrap="square">
            <a:spAutoFit/>
          </a:bodyPr>
          <a:lstStyle/>
          <a:p>
            <a:r>
              <a:rPr lang="zh-CN" altLang="en-US" sz="1600" b="1" dirty="0">
                <a:latin typeface="+mj-ea"/>
                <a:ea typeface="+mj-ea"/>
              </a:rPr>
              <a:t>振兴路</a:t>
            </a:r>
            <a:endParaRPr lang="zh-CN" altLang="en-US" sz="1600" b="1" dirty="0"/>
          </a:p>
        </p:txBody>
      </p:sp>
      <p:sp>
        <p:nvSpPr>
          <p:cNvPr id="27" name="文本框 26"/>
          <p:cNvSpPr txBox="1"/>
          <p:nvPr/>
        </p:nvSpPr>
        <p:spPr>
          <a:xfrm rot="21066539">
            <a:off x="7569041" y="14587682"/>
            <a:ext cx="394018" cy="830997"/>
          </a:xfrm>
          <a:prstGeom prst="rect">
            <a:avLst/>
          </a:prstGeom>
          <a:noFill/>
        </p:spPr>
        <p:txBody>
          <a:bodyPr wrap="square">
            <a:spAutoFit/>
          </a:bodyPr>
          <a:lstStyle/>
          <a:p>
            <a:r>
              <a:rPr lang="zh-CN" altLang="en-US" sz="1600" b="1" dirty="0">
                <a:latin typeface="+mj-ea"/>
                <a:ea typeface="+mj-ea"/>
              </a:rPr>
              <a:t>齐梁路</a:t>
            </a:r>
            <a:endParaRPr lang="zh-CN" altLang="en-US" sz="1600" b="1" dirty="0"/>
          </a:p>
        </p:txBody>
      </p:sp>
      <p:grpSp>
        <p:nvGrpSpPr>
          <p:cNvPr id="34" name="组合 33"/>
          <p:cNvGrpSpPr/>
          <p:nvPr/>
        </p:nvGrpSpPr>
        <p:grpSpPr>
          <a:xfrm>
            <a:off x="4823211" y="11794105"/>
            <a:ext cx="1981405" cy="2754251"/>
            <a:chOff x="11166861" y="4079330"/>
            <a:chExt cx="1981405" cy="2754251"/>
          </a:xfrm>
        </p:grpSpPr>
        <p:sp>
          <p:nvSpPr>
            <p:cNvPr id="29" name="文本框 28"/>
            <p:cNvSpPr txBox="1"/>
            <p:nvPr/>
          </p:nvSpPr>
          <p:spPr>
            <a:xfrm>
              <a:off x="12332035" y="6495027"/>
              <a:ext cx="816231" cy="338554"/>
            </a:xfrm>
            <a:prstGeom prst="rect">
              <a:avLst/>
            </a:prstGeom>
            <a:noFill/>
          </p:spPr>
          <p:txBody>
            <a:bodyPr wrap="square">
              <a:spAutoFit/>
            </a:bodyPr>
            <a:lstStyle/>
            <a:p>
              <a:r>
                <a:rPr lang="zh-CN" altLang="en-US" sz="1600" dirty="0">
                  <a:latin typeface="+mj-ea"/>
                  <a:ea typeface="+mj-ea"/>
                </a:rPr>
                <a:t>九曲河</a:t>
              </a:r>
              <a:endParaRPr lang="zh-CN" altLang="en-US" sz="1600" dirty="0"/>
            </a:p>
          </p:txBody>
        </p:sp>
        <p:sp>
          <p:nvSpPr>
            <p:cNvPr id="31" name="文本框 30"/>
            <p:cNvSpPr txBox="1"/>
            <p:nvPr/>
          </p:nvSpPr>
          <p:spPr>
            <a:xfrm rot="21066539">
              <a:off x="11900088" y="5537829"/>
              <a:ext cx="394018" cy="830997"/>
            </a:xfrm>
            <a:prstGeom prst="rect">
              <a:avLst/>
            </a:prstGeom>
            <a:noFill/>
          </p:spPr>
          <p:txBody>
            <a:bodyPr wrap="square">
              <a:spAutoFit/>
            </a:bodyPr>
            <a:lstStyle/>
            <a:p>
              <a:r>
                <a:rPr lang="zh-CN" altLang="en-US" sz="1600" dirty="0">
                  <a:latin typeface="+mj-ea"/>
                  <a:ea typeface="+mj-ea"/>
                </a:rPr>
                <a:t>东方路</a:t>
              </a:r>
              <a:endParaRPr lang="zh-CN" altLang="en-US" sz="1600" dirty="0"/>
            </a:p>
          </p:txBody>
        </p:sp>
        <p:sp>
          <p:nvSpPr>
            <p:cNvPr id="32" name="文本框 31"/>
            <p:cNvSpPr txBox="1"/>
            <p:nvPr/>
          </p:nvSpPr>
          <p:spPr>
            <a:xfrm rot="21066539">
              <a:off x="11166861" y="4079330"/>
              <a:ext cx="394018" cy="830997"/>
            </a:xfrm>
            <a:prstGeom prst="rect">
              <a:avLst/>
            </a:prstGeom>
            <a:noFill/>
          </p:spPr>
          <p:txBody>
            <a:bodyPr wrap="square">
              <a:spAutoFit/>
            </a:bodyPr>
            <a:lstStyle/>
            <a:p>
              <a:r>
                <a:rPr lang="zh-CN" altLang="en-US" sz="1600" dirty="0">
                  <a:latin typeface="+mj-ea"/>
                  <a:ea typeface="+mj-ea"/>
                </a:rPr>
                <a:t>迎宾路</a:t>
              </a:r>
              <a:endParaRPr lang="zh-CN" altLang="en-US" sz="1600" dirty="0"/>
            </a:p>
          </p:txBody>
        </p:sp>
      </p:grpSp>
      <p:graphicFrame>
        <p:nvGraphicFramePr>
          <p:cNvPr id="36" name="表格 35"/>
          <p:cNvGraphicFramePr>
            <a:graphicFrameLocks noGrp="1"/>
          </p:cNvGraphicFramePr>
          <p:nvPr/>
        </p:nvGraphicFramePr>
        <p:xfrm>
          <a:off x="6072187" y="35170"/>
          <a:ext cx="9047160" cy="3518254"/>
        </p:xfrm>
        <a:graphic>
          <a:graphicData uri="http://schemas.openxmlformats.org/drawingml/2006/table">
            <a:tbl>
              <a:tblPr firstRow="1" firstCol="1" bandRow="1">
                <a:tableStyleId>{93296810-A885-4BE3-A3E7-6D5BEEA58F35}</a:tableStyleId>
              </a:tblPr>
              <a:tblGrid>
                <a:gridCol w="1335080"/>
                <a:gridCol w="1335080"/>
                <a:gridCol w="1335080"/>
                <a:gridCol w="1335080"/>
                <a:gridCol w="1853420"/>
                <a:gridCol w="1853420"/>
              </a:tblGrid>
              <a:tr h="593841">
                <a:tc rowSpan="2">
                  <a:txBody>
                    <a:bodyPr/>
                    <a:lstStyle/>
                    <a:p>
                      <a:pPr algn="ctr">
                        <a:buNone/>
                      </a:pPr>
                      <a:endParaRPr lang="zh-CN" altLang="en-US" sz="1400" b="1"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b="1" kern="100" dirty="0">
                          <a:solidFill>
                            <a:schemeClr val="bg1"/>
                          </a:solidFill>
                          <a:effectLst/>
                          <a:latin typeface="+mn-lt"/>
                          <a:ea typeface="+mn-ea"/>
                          <a:cs typeface="+mn-cs"/>
                        </a:rPr>
                        <a:t>类别</a:t>
                      </a:r>
                      <a:endParaRPr lang="zh-CN" altLang="en-US" sz="1400" b="1"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b="1" kern="100" dirty="0">
                          <a:solidFill>
                            <a:schemeClr val="bg1"/>
                          </a:solidFill>
                          <a:effectLst/>
                          <a:latin typeface="+mn-lt"/>
                          <a:ea typeface="+mn-ea"/>
                          <a:cs typeface="+mn-cs"/>
                        </a:rPr>
                        <a:t>类型</a:t>
                      </a:r>
                      <a:endParaRPr lang="zh-CN" altLang="en-US" sz="1400" b="1" kern="100" dirty="0">
                        <a:solidFill>
                          <a:schemeClr val="bg1"/>
                        </a:solidFill>
                        <a:effectLst/>
                        <a:latin typeface="+mn-lt"/>
                        <a:ea typeface="+mn-ea"/>
                        <a:cs typeface="+mn-cs"/>
                      </a:endParaRPr>
                    </a:p>
                  </a:txBody>
                  <a:tcPr marL="68580" marR="68580" marT="0" marB="0" anchor="ctr"/>
                </a:tc>
                <a:tc gridSpan="3">
                  <a:txBody>
                    <a:bodyPr/>
                    <a:lstStyle/>
                    <a:p>
                      <a:pPr algn="ctr">
                        <a:buNone/>
                      </a:pPr>
                      <a:r>
                        <a:rPr lang="zh-CN" altLang="en-US" sz="1400" b="1" kern="100" dirty="0">
                          <a:solidFill>
                            <a:schemeClr val="bg1"/>
                          </a:solidFill>
                          <a:effectLst/>
                          <a:latin typeface="+mn-lt"/>
                          <a:ea typeface="+mn-ea"/>
                          <a:cs typeface="+mn-cs"/>
                        </a:rPr>
                        <a:t>计时收费标准（元）</a:t>
                      </a:r>
                      <a:endParaRPr lang="zh-CN" altLang="en-US" sz="1400" b="1" kern="100" dirty="0">
                        <a:solidFill>
                          <a:schemeClr val="bg1"/>
                        </a:solidFill>
                        <a:effectLst/>
                        <a:latin typeface="+mn-lt"/>
                        <a:ea typeface="+mn-ea"/>
                        <a:cs typeface="+mn-cs"/>
                      </a:endParaRPr>
                    </a:p>
                  </a:txBody>
                  <a:tcPr marL="68580" marR="68580" marT="0" marB="0" anchor="ctr"/>
                </a:tc>
                <a:tc hMerge="1">
                  <a:tcPr/>
                </a:tc>
                <a:tc hMerge="1">
                  <a:tcPr marL="68580" marR="68580" marT="0" marB="0" anchor="ctr"/>
                </a:tc>
              </a:tr>
              <a:tr h="382123">
                <a:tc vMerge="1">
                  <a:tcPr marL="68580" marR="68580" marT="0" marB="0" anchor="ctr"/>
                </a:tc>
                <a:tc vMerge="1">
                  <a:tcPr marL="68580" marR="68580" marT="0" marB="0" anchor="ctr"/>
                </a:tc>
                <a:tc vMerge="1">
                  <a:tcPr marL="68580" marR="68580" marT="0" marB="0" anchor="ctr"/>
                </a:tc>
                <a:tc>
                  <a:txBody>
                    <a:bodyPr/>
                    <a:lstStyle/>
                    <a:p>
                      <a:pPr algn="ctr">
                        <a:lnSpc>
                          <a:spcPts val="2500"/>
                        </a:lnSpc>
                        <a:buNone/>
                      </a:pPr>
                      <a:r>
                        <a:rPr lang="zh-CN" altLang="en-US" sz="1400" kern="100" dirty="0">
                          <a:solidFill>
                            <a:schemeClr val="dk1"/>
                          </a:solidFill>
                          <a:effectLst/>
                        </a:rPr>
                        <a:t>首小时内</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首小时后每半小时</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latin typeface="+mn-lt"/>
                          <a:ea typeface="+mn-ea"/>
                          <a:cs typeface="+mn-cs"/>
                        </a:rPr>
                        <a:t>两小时后每半个小时</a:t>
                      </a:r>
                      <a:endParaRPr lang="zh-CN" altLang="en-US" sz="1400" kern="100" dirty="0">
                        <a:solidFill>
                          <a:schemeClr val="dk1"/>
                        </a:solidFill>
                        <a:effectLst/>
                        <a:latin typeface="+mn-lt"/>
                        <a:ea typeface="+mn-ea"/>
                        <a:cs typeface="+mn-cs"/>
                      </a:endParaRPr>
                    </a:p>
                  </a:txBody>
                  <a:tcPr marL="68580" marR="68580" marT="0" marB="0" anchor="ctr"/>
                </a:tc>
              </a:tr>
              <a:tr h="225774">
                <a:tc rowSpan="8">
                  <a:txBody>
                    <a:bodyPr/>
                    <a:lstStyle/>
                    <a:p>
                      <a:pPr marL="0" marR="0" lvl="0" indent="0" algn="ctr" defTabSz="1475105" rtl="0" eaLnBrk="1" fontAlgn="auto" latinLnBrk="0" hangingPunct="1">
                        <a:lnSpc>
                          <a:spcPts val="2500"/>
                        </a:lnSpc>
                        <a:spcBef>
                          <a:spcPts val="0"/>
                        </a:spcBef>
                        <a:spcAft>
                          <a:spcPts val="0"/>
                        </a:spcAft>
                        <a:buClrTx/>
                        <a:buSzTx/>
                        <a:buFontTx/>
                        <a:buNone/>
                        <a:defRPr/>
                      </a:pPr>
                      <a:r>
                        <a:rPr lang="zh-CN" altLang="zh-CN" sz="1400" kern="100" dirty="0">
                          <a:solidFill>
                            <a:schemeClr val="bg1"/>
                          </a:solidFill>
                          <a:effectLst/>
                        </a:rPr>
                        <a:t>道路停车泊位</a:t>
                      </a:r>
                      <a:endParaRPr lang="zh-CN" altLang="zh-CN" sz="1400" kern="100" dirty="0">
                        <a:solidFill>
                          <a:schemeClr val="bg1"/>
                        </a:solidFill>
                        <a:effectLst/>
                      </a:endParaRPr>
                    </a:p>
                    <a:p>
                      <a:pPr algn="ctr">
                        <a:lnSpc>
                          <a:spcPts val="2500"/>
                        </a:lnSpc>
                        <a:buNone/>
                      </a:pPr>
                      <a:endParaRPr lang="zh-CN" altLang="en-US" sz="1400"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kern="100" dirty="0">
                          <a:solidFill>
                            <a:schemeClr val="dk1"/>
                          </a:solidFill>
                          <a:effectLst/>
                        </a:rPr>
                        <a:t>一类</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a:solidFill>
                            <a:schemeClr val="dk1"/>
                          </a:solidFill>
                          <a:effectLst/>
                        </a:rPr>
                        <a:t>4</a:t>
                      </a:r>
                      <a:endParaRPr lang="zh-CN" altLang="en-US" sz="1400" kern="10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sz="1400" kern="100" dirty="0">
                          <a:solidFill>
                            <a:schemeClr val="dk1"/>
                          </a:solidFill>
                          <a:effectLst/>
                        </a:rPr>
                        <a:t>2</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3</a:t>
                      </a:r>
                      <a:endParaRPr lang="zh-CN" altLang="en-US" sz="1400" kern="100" dirty="0">
                        <a:solidFill>
                          <a:schemeClr val="dk1"/>
                        </a:solidFill>
                        <a:effectLst/>
                        <a:latin typeface="+mn-lt"/>
                        <a:ea typeface="+mn-ea"/>
                        <a:cs typeface="+mn-cs"/>
                      </a:endParaRPr>
                    </a:p>
                  </a:txBody>
                  <a:tcPr marL="68580" marR="68580" marT="0" marB="0" anchor="ctr"/>
                </a:tc>
              </a:tr>
              <a:tr h="225774">
                <a:tc vMerge="1">
                  <a:tcPr/>
                </a:tc>
                <a:tc vMerge="1">
                  <a:tcP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5</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3</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4</a:t>
                      </a:r>
                      <a:endParaRPr lang="zh-CN" altLang="en-US" sz="1400" kern="100" dirty="0">
                        <a:solidFill>
                          <a:schemeClr val="dk1"/>
                        </a:solidFill>
                        <a:effectLst/>
                        <a:latin typeface="+mn-lt"/>
                        <a:ea typeface="+mn-ea"/>
                        <a:cs typeface="+mn-cs"/>
                      </a:endParaRPr>
                    </a:p>
                  </a:txBody>
                  <a:tcPr marL="68580" marR="68580" marT="0" marB="0" anchor="ctr"/>
                </a:tc>
              </a:tr>
              <a:tr h="225774">
                <a:tc vMerge="1">
                  <a:tcPr marL="68580" marR="68580" marT="0" marB="0" anchor="ctr"/>
                </a:tc>
                <a:tc rowSpan="2">
                  <a:txBody>
                    <a:bodyPr/>
                    <a:lstStyle/>
                    <a:p>
                      <a:pPr algn="ctr">
                        <a:lnSpc>
                          <a:spcPts val="2500"/>
                        </a:lnSpc>
                        <a:buNone/>
                      </a:pPr>
                      <a:r>
                        <a:rPr lang="zh-CN" altLang="en-US" sz="1400" kern="100" dirty="0">
                          <a:solidFill>
                            <a:schemeClr val="dk1"/>
                          </a:solidFill>
                          <a:effectLst/>
                        </a:rPr>
                        <a:t>二类</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3</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1.5</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1.5</a:t>
                      </a:r>
                      <a:endParaRPr lang="zh-CN" altLang="en-US" sz="1400" kern="100" dirty="0">
                        <a:solidFill>
                          <a:schemeClr val="dk1"/>
                        </a:solidFill>
                        <a:effectLst/>
                        <a:latin typeface="+mn-lt"/>
                        <a:ea typeface="+mn-ea"/>
                        <a:cs typeface="+mn-cs"/>
                      </a:endParaRPr>
                    </a:p>
                  </a:txBody>
                  <a:tcPr marL="68580" marR="68580" marT="0" marB="0" anchor="ctr"/>
                </a:tc>
              </a:tr>
              <a:tr h="225774">
                <a:tc vMerge="1">
                  <a:tcPr/>
                </a:tc>
                <a:tc vMerge="1">
                  <a:tcP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4</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2</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2</a:t>
                      </a:r>
                      <a:endParaRPr lang="zh-CN" altLang="en-US" sz="1400" kern="100" dirty="0">
                        <a:solidFill>
                          <a:schemeClr val="dk1"/>
                        </a:solidFill>
                        <a:effectLst/>
                        <a:latin typeface="+mn-lt"/>
                        <a:ea typeface="+mn-ea"/>
                        <a:cs typeface="+mn-cs"/>
                      </a:endParaRPr>
                    </a:p>
                  </a:txBody>
                  <a:tcPr marL="68580" marR="68580" marT="0" marB="0" anchor="ctr"/>
                </a:tc>
              </a:tr>
              <a:tr h="225774">
                <a:tc vMerge="1">
                  <a:tcPr marL="68580" marR="68580" marT="0" marB="0" anchor="ctr"/>
                </a:tc>
                <a:tc rowSpan="2">
                  <a:txBody>
                    <a:bodyPr/>
                    <a:lstStyle/>
                    <a:p>
                      <a:pPr algn="ctr">
                        <a:lnSpc>
                          <a:spcPts val="2500"/>
                        </a:lnSpc>
                        <a:buNone/>
                      </a:pPr>
                      <a:r>
                        <a:rPr lang="zh-CN" altLang="en-US" sz="1400" kern="100" dirty="0">
                          <a:solidFill>
                            <a:schemeClr val="dk1"/>
                          </a:solidFill>
                          <a:effectLst/>
                        </a:rPr>
                        <a:t>三类（</a:t>
                      </a:r>
                      <a:r>
                        <a:rPr lang="en-US" altLang="zh-CN" sz="1400" kern="100" dirty="0">
                          <a:solidFill>
                            <a:schemeClr val="dk1"/>
                          </a:solidFill>
                          <a:effectLst/>
                        </a:rPr>
                        <a:t>A</a:t>
                      </a:r>
                      <a:r>
                        <a:rPr lang="zh-CN" altLang="en-US" sz="1400" kern="100" dirty="0">
                          <a:solidFill>
                            <a:schemeClr val="dk1"/>
                          </a:solidFill>
                          <a:effectLst/>
                        </a:rPr>
                        <a:t>类）</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2</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1</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1</a:t>
                      </a:r>
                      <a:endParaRPr lang="zh-CN" altLang="en-US" sz="1400" kern="100" dirty="0">
                        <a:solidFill>
                          <a:schemeClr val="dk1"/>
                        </a:solidFill>
                        <a:effectLst/>
                        <a:latin typeface="+mn-lt"/>
                        <a:ea typeface="+mn-ea"/>
                        <a:cs typeface="+mn-cs"/>
                      </a:endParaRPr>
                    </a:p>
                  </a:txBody>
                  <a:tcPr marL="68580" marR="68580" marT="0" marB="0" anchor="ctr"/>
                </a:tc>
              </a:tr>
              <a:tr h="225774">
                <a:tc vMerge="1">
                  <a:tcPr/>
                </a:tc>
                <a:tc vMerge="1">
                  <a:tcP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3</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1.5</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1.5</a:t>
                      </a:r>
                      <a:endParaRPr lang="zh-CN" altLang="en-US" sz="1400" kern="100" dirty="0">
                        <a:solidFill>
                          <a:schemeClr val="dk1"/>
                        </a:solidFill>
                        <a:effectLst/>
                        <a:latin typeface="+mn-lt"/>
                        <a:ea typeface="+mn-ea"/>
                        <a:cs typeface="+mn-cs"/>
                      </a:endParaRPr>
                    </a:p>
                  </a:txBody>
                  <a:tcPr marL="68580" marR="68580" marT="0" marB="0" anchor="ctr"/>
                </a:tc>
              </a:tr>
              <a:tr h="225774">
                <a:tc vMerge="1">
                  <a:tcPr marL="68580" marR="68580" marT="0" marB="0" anchor="ctr"/>
                </a:tc>
                <a:tc rowSpan="2">
                  <a:txBody>
                    <a:bodyPr/>
                    <a:lstStyle/>
                    <a:p>
                      <a:pPr algn="ctr">
                        <a:lnSpc>
                          <a:spcPts val="2500"/>
                        </a:lnSpc>
                        <a:buNone/>
                      </a:pPr>
                      <a:r>
                        <a:rPr lang="zh-CN" altLang="en-US" sz="1400" kern="100" dirty="0">
                          <a:solidFill>
                            <a:schemeClr val="dk1"/>
                          </a:solidFill>
                          <a:effectLst/>
                          <a:latin typeface="+mn-lt"/>
                          <a:ea typeface="+mn-ea"/>
                          <a:cs typeface="+mn-cs"/>
                        </a:rPr>
                        <a:t>三类（</a:t>
                      </a:r>
                      <a:r>
                        <a:rPr lang="en-US" altLang="zh-CN" sz="1400" kern="100" dirty="0">
                          <a:solidFill>
                            <a:schemeClr val="dk1"/>
                          </a:solidFill>
                          <a:effectLst/>
                          <a:latin typeface="+mn-lt"/>
                          <a:ea typeface="+mn-ea"/>
                          <a:cs typeface="+mn-cs"/>
                        </a:rPr>
                        <a:t>B </a:t>
                      </a:r>
                      <a:r>
                        <a:rPr lang="zh-CN" altLang="en-US" sz="1400" kern="100" dirty="0">
                          <a:solidFill>
                            <a:schemeClr val="dk1"/>
                          </a:solidFill>
                          <a:effectLst/>
                          <a:latin typeface="+mn-lt"/>
                          <a:ea typeface="+mn-ea"/>
                          <a:cs typeface="+mn-cs"/>
                        </a:rPr>
                        <a:t>类）</a:t>
                      </a:r>
                      <a:endParaRPr lang="en-US" altLang="zh-CN" sz="1400" kern="100" dirty="0">
                        <a:solidFill>
                          <a:schemeClr val="dk1"/>
                        </a:solidFill>
                        <a:effectLst/>
                        <a:latin typeface="+mn-lt"/>
                        <a:ea typeface="+mn-ea"/>
                        <a:cs typeface="+mn-cs"/>
                      </a:endParaRPr>
                    </a:p>
                    <a:p>
                      <a:pPr algn="ctr">
                        <a:lnSpc>
                          <a:spcPts val="2500"/>
                        </a:lnSpc>
                        <a:buNone/>
                      </a:pPr>
                      <a:r>
                        <a:rPr lang="zh-CN" altLang="en-US" sz="1400" kern="100" dirty="0">
                          <a:solidFill>
                            <a:schemeClr val="dk1"/>
                          </a:solidFill>
                          <a:effectLst/>
                          <a:latin typeface="+mn-lt"/>
                          <a:ea typeface="+mn-ea"/>
                          <a:cs typeface="+mn-cs"/>
                        </a:rPr>
                        <a:t>四类区</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endParaRPr lang="zh-CN" altLang="en-US" sz="1400" kern="100" dirty="0">
                        <a:solidFill>
                          <a:schemeClr val="dk1"/>
                        </a:solidFill>
                        <a:effectLst/>
                        <a:latin typeface="+mn-lt"/>
                        <a:ea typeface="+mn-ea"/>
                        <a:cs typeface="+mn-cs"/>
                      </a:endParaRPr>
                    </a:p>
                  </a:txBody>
                  <a:tcPr marL="68580" marR="68580" marT="0" marB="0" anchor="ctr"/>
                </a:tc>
              </a:tr>
              <a:tr h="225774">
                <a:tc vMerge="1">
                  <a:tcPr marL="68580" marR="68580" marT="0" marB="0" anchor="ctr"/>
                </a:tc>
                <a:tc vMerge="1">
                  <a:tcPr marL="68580" marR="68580" marT="0" marB="0" anchor="ct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endParaRPr lang="zh-CN" altLang="en-US" sz="1400" kern="100" dirty="0">
                        <a:solidFill>
                          <a:schemeClr val="dk1"/>
                        </a:solidFill>
                        <a:effectLst/>
                        <a:latin typeface="+mn-lt"/>
                        <a:ea typeface="+mn-ea"/>
                        <a:cs typeface="+mn-cs"/>
                      </a:endParaRPr>
                    </a:p>
                  </a:txBody>
                  <a:tcPr marL="68580" marR="68580" marT="0" marB="0" anchor="ctr"/>
                </a:tc>
              </a:tr>
              <a:tr h="225774">
                <a:tc>
                  <a:txBody>
                    <a:bodyPr/>
                    <a:lstStyle/>
                    <a:p>
                      <a:pPr algn="ctr">
                        <a:lnSpc>
                          <a:spcPts val="2500"/>
                        </a:lnSpc>
                        <a:buNone/>
                      </a:pPr>
                      <a:r>
                        <a:rPr lang="zh-CN" altLang="en-US" sz="1400" kern="100" dirty="0">
                          <a:solidFill>
                            <a:schemeClr val="bg1"/>
                          </a:solidFill>
                          <a:effectLst/>
                          <a:latin typeface="+mn-lt"/>
                          <a:ea typeface="+mn-ea"/>
                          <a:cs typeface="+mn-cs"/>
                        </a:rPr>
                        <a:t>计费限额</a:t>
                      </a:r>
                      <a:endParaRPr lang="zh-CN" altLang="en-US" sz="1400" kern="100" dirty="0">
                        <a:solidFill>
                          <a:schemeClr val="bg1"/>
                        </a:solidFill>
                        <a:effectLst/>
                        <a:latin typeface="+mn-lt"/>
                        <a:ea typeface="+mn-ea"/>
                        <a:cs typeface="+mn-cs"/>
                      </a:endParaRPr>
                    </a:p>
                  </a:txBody>
                  <a:tcPr marL="68580" marR="68580" marT="0" marB="0" anchor="ctr"/>
                </a:tc>
                <a:tc gridSpan="5">
                  <a:txBody>
                    <a:bodyPr/>
                    <a:lstStyle/>
                    <a:p>
                      <a:pPr algn="ctr">
                        <a:lnSpc>
                          <a:spcPts val="2500"/>
                        </a:lnSpc>
                        <a:buNone/>
                      </a:pPr>
                      <a:r>
                        <a:rPr lang="en-US" altLang="zh-CN" sz="1400" kern="100" dirty="0">
                          <a:solidFill>
                            <a:schemeClr val="dk1"/>
                          </a:solidFill>
                          <a:effectLst/>
                          <a:latin typeface="+mn-lt"/>
                          <a:ea typeface="+mn-ea"/>
                          <a:cs typeface="+mn-cs"/>
                        </a:rPr>
                        <a:t>30</a:t>
                      </a:r>
                      <a:r>
                        <a:rPr lang="zh-CN" altLang="en-US" sz="1400" kern="100" dirty="0">
                          <a:solidFill>
                            <a:schemeClr val="dk1"/>
                          </a:solidFill>
                          <a:effectLst/>
                          <a:latin typeface="+mn-lt"/>
                          <a:ea typeface="+mn-ea"/>
                          <a:cs typeface="+mn-cs"/>
                        </a:rPr>
                        <a:t>分钟内（含）免费；一类区收费时段</a:t>
                      </a:r>
                      <a:r>
                        <a:rPr lang="en-US" altLang="zh-CN" sz="1400" kern="100" dirty="0">
                          <a:solidFill>
                            <a:schemeClr val="dk1"/>
                          </a:solidFill>
                          <a:effectLst/>
                          <a:latin typeface="+mn-lt"/>
                          <a:ea typeface="+mn-ea"/>
                          <a:cs typeface="+mn-cs"/>
                        </a:rPr>
                        <a:t>8</a:t>
                      </a:r>
                      <a:r>
                        <a:rPr lang="zh-CN" altLang="en-US" sz="1400" kern="100" dirty="0">
                          <a:solidFill>
                            <a:schemeClr val="dk1"/>
                          </a:solidFill>
                          <a:effectLst/>
                          <a:latin typeface="+mn-lt"/>
                          <a:ea typeface="+mn-ea"/>
                          <a:cs typeface="+mn-cs"/>
                        </a:rPr>
                        <a:t>：</a:t>
                      </a:r>
                      <a:r>
                        <a:rPr lang="en-US" altLang="zh-CN" sz="1400" kern="100" dirty="0">
                          <a:solidFill>
                            <a:schemeClr val="dk1"/>
                          </a:solidFill>
                          <a:effectLst/>
                          <a:latin typeface="+mn-lt"/>
                          <a:ea typeface="+mn-ea"/>
                          <a:cs typeface="+mn-cs"/>
                        </a:rPr>
                        <a:t>00-20</a:t>
                      </a:r>
                      <a:r>
                        <a:rPr lang="zh-CN" altLang="en-US" sz="1400" kern="100" dirty="0">
                          <a:solidFill>
                            <a:schemeClr val="dk1"/>
                          </a:solidFill>
                          <a:effectLst/>
                          <a:latin typeface="+mn-lt"/>
                          <a:ea typeface="+mn-ea"/>
                          <a:cs typeface="+mn-cs"/>
                        </a:rPr>
                        <a:t>：</a:t>
                      </a:r>
                      <a:r>
                        <a:rPr lang="en-US" altLang="zh-CN" sz="1400" kern="100" dirty="0">
                          <a:solidFill>
                            <a:schemeClr val="dk1"/>
                          </a:solidFill>
                          <a:effectLst/>
                          <a:latin typeface="+mn-lt"/>
                          <a:ea typeface="+mn-ea"/>
                          <a:cs typeface="+mn-cs"/>
                        </a:rPr>
                        <a:t>00</a:t>
                      </a:r>
                      <a:r>
                        <a:rPr lang="zh-CN" altLang="en-US" sz="1400" kern="100" dirty="0">
                          <a:solidFill>
                            <a:schemeClr val="dk1"/>
                          </a:solidFill>
                          <a:effectLst/>
                          <a:latin typeface="+mn-lt"/>
                          <a:ea typeface="+mn-ea"/>
                          <a:cs typeface="+mn-cs"/>
                        </a:rPr>
                        <a:t>，二三类区收费</a:t>
                      </a:r>
                      <a:r>
                        <a:rPr lang="en-US" altLang="zh-CN" sz="1400" kern="100" dirty="0">
                          <a:solidFill>
                            <a:schemeClr val="dk1"/>
                          </a:solidFill>
                          <a:effectLst/>
                          <a:latin typeface="+mn-lt"/>
                          <a:ea typeface="+mn-ea"/>
                          <a:cs typeface="+mn-cs"/>
                        </a:rPr>
                        <a:t>8</a:t>
                      </a:r>
                      <a:r>
                        <a:rPr lang="zh-CN" altLang="en-US" sz="1400" kern="100" dirty="0">
                          <a:solidFill>
                            <a:schemeClr val="dk1"/>
                          </a:solidFill>
                          <a:effectLst/>
                          <a:latin typeface="+mn-lt"/>
                          <a:ea typeface="+mn-ea"/>
                          <a:cs typeface="+mn-cs"/>
                        </a:rPr>
                        <a:t>：</a:t>
                      </a:r>
                      <a:r>
                        <a:rPr lang="en-US" altLang="zh-CN" sz="1400" kern="100" dirty="0">
                          <a:solidFill>
                            <a:schemeClr val="dk1"/>
                          </a:solidFill>
                          <a:effectLst/>
                          <a:latin typeface="+mn-lt"/>
                          <a:ea typeface="+mn-ea"/>
                          <a:cs typeface="+mn-cs"/>
                        </a:rPr>
                        <a:t>00-18:00</a:t>
                      </a:r>
                      <a:endParaRPr lang="zh-CN" altLang="en-US" sz="1400" kern="100" dirty="0">
                        <a:solidFill>
                          <a:schemeClr val="dk1"/>
                        </a:solidFill>
                        <a:effectLst/>
                        <a:latin typeface="+mn-lt"/>
                        <a:ea typeface="+mn-ea"/>
                        <a:cs typeface="+mn-cs"/>
                      </a:endParaRPr>
                    </a:p>
                  </a:txBody>
                  <a:tcPr marL="68580" marR="68580" marT="0" marB="0" anchor="ctr"/>
                </a:tc>
                <a:tc hMerge="1">
                  <a:tcPr marL="68580" marR="68580" marT="0" marB="0" anchor="ctr"/>
                </a:tc>
                <a:tc hMerge="1">
                  <a:tcPr marL="68580" marR="68580" marT="0" marB="0" anchor="ctr"/>
                </a:tc>
                <a:tc hMerge="1">
                  <a:tcPr marL="68580" marR="68580" marT="0" marB="0" anchor="ctr"/>
                </a:tc>
                <a:tc hMerge="1">
                  <a:tcPr marL="68580" marR="68580" marT="0" marB="0" anchor="ctr"/>
                </a:tc>
              </a:tr>
            </a:tbl>
          </a:graphicData>
        </a:graphic>
      </p:graphicFrame>
      <p:sp>
        <p:nvSpPr>
          <p:cNvPr id="37" name="文本框 17 11"/>
          <p:cNvSpPr txBox="1">
            <a:spLocks noChangeArrowheads="1"/>
          </p:cNvSpPr>
          <p:nvPr/>
        </p:nvSpPr>
        <p:spPr bwMode="auto">
          <a:xfrm>
            <a:off x="-46037" y="11694638"/>
            <a:ext cx="571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000" tIns="10800" rIns="18000" bIns="10800" numCol="1" anchor="t" anchorCtr="0" compatLnSpc="1"/>
          <a:lstStyle/>
          <a:p>
            <a:endParaRPr lang="zh-CN" altLang="en-US"/>
          </a:p>
        </p:txBody>
      </p:sp>
      <p:sp>
        <p:nvSpPr>
          <p:cNvPr id="38" name="文本框 9 14"/>
          <p:cNvSpPr txBox="1">
            <a:spLocks noChangeArrowheads="1"/>
          </p:cNvSpPr>
          <p:nvPr/>
        </p:nvSpPr>
        <p:spPr bwMode="auto">
          <a:xfrm>
            <a:off x="4841875" y="3981450"/>
            <a:ext cx="8001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8000" tIns="10800" rIns="18000" bIns="10800" numCol="1" anchor="t" anchorCtr="0" compatLnSpc="1"/>
          <a:lstStyle/>
          <a:p>
            <a:endParaRPr lang="zh-CN" altLang="en-US"/>
          </a:p>
        </p:txBody>
      </p:sp>
      <p:sp>
        <p:nvSpPr>
          <p:cNvPr id="43" name="文本框 42"/>
          <p:cNvSpPr txBox="1"/>
          <p:nvPr/>
        </p:nvSpPr>
        <p:spPr>
          <a:xfrm>
            <a:off x="2043571" y="13761760"/>
            <a:ext cx="1438933" cy="461665"/>
          </a:xfrm>
          <a:prstGeom prst="rect">
            <a:avLst/>
          </a:prstGeom>
          <a:noFill/>
        </p:spPr>
        <p:txBody>
          <a:bodyPr wrap="square">
            <a:spAutoFit/>
          </a:bodyPr>
          <a:lstStyle/>
          <a:p>
            <a:r>
              <a:rPr lang="en-US" altLang="zh-CN" b="1" dirty="0"/>
              <a:t>5.69km</a:t>
            </a:r>
            <a:r>
              <a:rPr lang="en-US" altLang="zh-CN" b="1" baseline="30000" dirty="0"/>
              <a:t>2</a:t>
            </a:r>
            <a:endParaRPr lang="zh-CN" altLang="en-US" b="1" baseline="30000" dirty="0"/>
          </a:p>
        </p:txBody>
      </p:sp>
      <p:sp>
        <p:nvSpPr>
          <p:cNvPr id="44" name="文本框 43"/>
          <p:cNvSpPr txBox="1"/>
          <p:nvPr/>
        </p:nvSpPr>
        <p:spPr>
          <a:xfrm>
            <a:off x="5811520" y="12605754"/>
            <a:ext cx="1438933" cy="461665"/>
          </a:xfrm>
          <a:prstGeom prst="rect">
            <a:avLst/>
          </a:prstGeom>
          <a:noFill/>
        </p:spPr>
        <p:txBody>
          <a:bodyPr wrap="square">
            <a:spAutoFit/>
          </a:bodyPr>
          <a:lstStyle/>
          <a:p>
            <a:r>
              <a:rPr lang="en-US" altLang="zh-CN" b="1" dirty="0"/>
              <a:t>3.9km</a:t>
            </a:r>
            <a:r>
              <a:rPr lang="en-US" altLang="zh-CN" b="1" baseline="30000" dirty="0"/>
              <a:t>2</a:t>
            </a:r>
            <a:endParaRPr lang="zh-CN" altLang="en-US" b="1" baseline="30000" dirty="0"/>
          </a:p>
        </p:txBody>
      </p:sp>
      <p:sp>
        <p:nvSpPr>
          <p:cNvPr id="45" name="文本框 44"/>
          <p:cNvSpPr txBox="1"/>
          <p:nvPr/>
        </p:nvSpPr>
        <p:spPr>
          <a:xfrm>
            <a:off x="5204865" y="15750306"/>
            <a:ext cx="1554290" cy="461665"/>
          </a:xfrm>
          <a:prstGeom prst="rect">
            <a:avLst/>
          </a:prstGeom>
          <a:noFill/>
        </p:spPr>
        <p:txBody>
          <a:bodyPr wrap="square">
            <a:spAutoFit/>
          </a:bodyPr>
          <a:lstStyle/>
          <a:p>
            <a:r>
              <a:rPr lang="en-US" altLang="zh-CN" b="1" dirty="0"/>
              <a:t>18.84km</a:t>
            </a:r>
            <a:r>
              <a:rPr lang="en-US" altLang="zh-CN" b="1" baseline="30000" dirty="0"/>
              <a:t>2</a:t>
            </a:r>
            <a:endParaRPr lang="zh-CN" altLang="en-US" b="1" baseline="30000" dirty="0"/>
          </a:p>
        </p:txBody>
      </p:sp>
      <p:sp>
        <p:nvSpPr>
          <p:cNvPr id="48" name="文本框 47"/>
          <p:cNvSpPr txBox="1"/>
          <p:nvPr/>
        </p:nvSpPr>
        <p:spPr>
          <a:xfrm>
            <a:off x="-271463" y="10953541"/>
            <a:ext cx="3395160"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丹阳市停车分区划定</a:t>
            </a:r>
            <a:endParaRPr lang="zh-CN" altLang="en-US" sz="18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15977343" y="-8274621"/>
            <a:ext cx="7572374" cy="10003764"/>
          </a:xfrm>
          <a:prstGeom prst="rect">
            <a:avLst/>
          </a:prstGeom>
          <a:noFill/>
        </p:spPr>
        <p:txBody>
          <a:bodyPr wrap="square">
            <a:spAutoFit/>
          </a:bodyPr>
          <a:lstStyle/>
          <a:p>
            <a:pPr indent="299720" algn="just">
              <a:lnSpc>
                <a:spcPct val="150000"/>
              </a:lnSpc>
              <a:buNone/>
            </a:pPr>
            <a:r>
              <a:rPr lang="zh-CN" altLang="zh-CN" sz="2400" b="0" i="0" dirty="0">
                <a:solidFill>
                  <a:srgbClr val="333333"/>
                </a:solidFill>
                <a:effectLst/>
                <a:latin typeface="方正仿宋_GBK" panose="03000509000000000000" pitchFamily="65" charset="-122"/>
                <a:ea typeface="方正仿宋_GBK" panose="03000509000000000000" pitchFamily="65" charset="-122"/>
              </a:rPr>
              <a:t>一类区域范围为：美人鱼广场—扬子东路—扬子桥—扬子中路—文化路—江洲西路—三茅大桥—江洲东路—美人鱼广场，江洲南路（美人鱼广场—环城南路）、前进南路（扬子路—建设桥）、金苇路（文化小区东大门—港西南路）、翠竹中路（扬子路—江洲路）、工会路（友谊路—港西北路）。</a:t>
            </a:r>
            <a:endParaRPr lang="zh-CN" altLang="zh-CN" sz="3200" b="0" i="0" dirty="0">
              <a:solidFill>
                <a:srgbClr val="333333"/>
              </a:solidFill>
              <a:effectLst/>
              <a:latin typeface="Times New Roman" panose="02020603050405020304" pitchFamily="18" charset="0"/>
            </a:endParaRPr>
          </a:p>
          <a:p>
            <a:pPr indent="299720" algn="just">
              <a:lnSpc>
                <a:spcPct val="150000"/>
              </a:lnSpc>
              <a:buNone/>
            </a:pPr>
            <a:r>
              <a:rPr lang="zh-CN" altLang="zh-CN" sz="2400" b="0" i="0" dirty="0">
                <a:solidFill>
                  <a:srgbClr val="333333"/>
                </a:solidFill>
                <a:effectLst/>
                <a:latin typeface="方正仿宋_GBK" panose="03000509000000000000" pitchFamily="65" charset="-122"/>
                <a:ea typeface="方正仿宋_GBK" panose="03000509000000000000" pitchFamily="65" charset="-122"/>
              </a:rPr>
              <a:t>二类区域范围为（不构成闭合区域）：美人鱼广场—江洲南路—健康路—环城南路—翠竹桥—翠竹南路—翠竹北路—工人路—港西北路—工会桥—港东北路—三茅大桥。</a:t>
            </a:r>
            <a:endParaRPr lang="zh-CN" altLang="zh-CN" sz="3200" b="0" i="0" dirty="0">
              <a:solidFill>
                <a:srgbClr val="333333"/>
              </a:solidFill>
              <a:effectLst/>
              <a:latin typeface="Times New Roman" panose="02020603050405020304" pitchFamily="18" charset="0"/>
            </a:endParaRPr>
          </a:p>
          <a:p>
            <a:pPr indent="299720" algn="just">
              <a:lnSpc>
                <a:spcPct val="150000"/>
              </a:lnSpc>
              <a:buNone/>
            </a:pPr>
            <a:r>
              <a:rPr lang="zh-CN" altLang="zh-CN" sz="2400" b="0" i="0" dirty="0">
                <a:solidFill>
                  <a:srgbClr val="333333"/>
                </a:solidFill>
                <a:effectLst/>
                <a:latin typeface="方正仿宋_GBK" panose="03000509000000000000" pitchFamily="65" charset="-122"/>
                <a:ea typeface="方正仿宋_GBK" panose="03000509000000000000" pitchFamily="65" charset="-122"/>
              </a:rPr>
              <a:t>三类区域（A区域）范围为：明珠广场—环城北路—扬中大道—高架桥—迎宾大道—新扬路—宜禾路—明珠广场范围内，一类区域、二类区域范围外的其他区域。</a:t>
            </a:r>
            <a:endParaRPr lang="zh-CN" altLang="zh-CN" sz="3200" b="0" i="0" dirty="0">
              <a:solidFill>
                <a:srgbClr val="333333"/>
              </a:solidFill>
              <a:effectLst/>
              <a:latin typeface="Times New Roman" panose="02020603050405020304" pitchFamily="18" charset="0"/>
            </a:endParaRPr>
          </a:p>
          <a:p>
            <a:pPr indent="299720" algn="just">
              <a:lnSpc>
                <a:spcPct val="150000"/>
              </a:lnSpc>
              <a:buNone/>
            </a:pPr>
            <a:r>
              <a:rPr lang="zh-CN" altLang="zh-CN" sz="2400" b="0" i="0" dirty="0">
                <a:solidFill>
                  <a:srgbClr val="333333"/>
                </a:solidFill>
                <a:effectLst/>
                <a:latin typeface="方正仿宋_GBK" panose="03000509000000000000" pitchFamily="65" charset="-122"/>
                <a:ea typeface="方正仿宋_GBK" panose="03000509000000000000" pitchFamily="65" charset="-122"/>
              </a:rPr>
              <a:t>三类区域（B区域）范围为:明珠广场—环城北路—扬中大道—滨江大道—新民路—宜禾路—明珠广场范围内，一类区域、二类区域、三类区域（A区域）范围外的其他区域。</a:t>
            </a:r>
            <a:endParaRPr lang="zh-CN" altLang="zh-CN" sz="3200" b="0" i="0" dirty="0">
              <a:solidFill>
                <a:srgbClr val="333333"/>
              </a:solidFill>
              <a:effectLst/>
              <a:latin typeface="Times New Roman" panose="02020603050405020304" pitchFamily="18" charset="0"/>
            </a:endParaRPr>
          </a:p>
          <a:p>
            <a:pPr indent="299720" algn="just">
              <a:lnSpc>
                <a:spcPct val="150000"/>
              </a:lnSpc>
              <a:buNone/>
            </a:pPr>
            <a:r>
              <a:rPr lang="zh-CN" altLang="zh-CN" sz="2400" b="0" i="0" dirty="0">
                <a:solidFill>
                  <a:srgbClr val="333333"/>
                </a:solidFill>
                <a:effectLst/>
                <a:latin typeface="方正仿宋_GBK" panose="03000509000000000000" pitchFamily="65" charset="-122"/>
                <a:ea typeface="方正仿宋_GBK" panose="03000509000000000000" pitchFamily="65" charset="-122"/>
              </a:rPr>
              <a:t>四类区域范围为:建制镇和集镇建成区范围内的区域。</a:t>
            </a:r>
            <a:endParaRPr lang="zh-CN" altLang="zh-CN" sz="3200" b="0" i="0" dirty="0">
              <a:solidFill>
                <a:srgbClr val="333333"/>
              </a:solidFill>
              <a:effectLst/>
              <a:latin typeface="Times New Roman" panose="02020603050405020304" pitchFamily="18" charset="0"/>
            </a:endParaRPr>
          </a:p>
        </p:txBody>
      </p:sp>
      <p:pic>
        <p:nvPicPr>
          <p:cNvPr id="56" name="图片 55"/>
          <p:cNvPicPr>
            <a:picLocks noChangeAspect="1"/>
          </p:cNvPicPr>
          <p:nvPr/>
        </p:nvPicPr>
        <p:blipFill>
          <a:blip r:embed="rId3"/>
          <a:stretch>
            <a:fillRect/>
          </a:stretch>
        </p:blipFill>
        <p:spPr>
          <a:xfrm>
            <a:off x="17398467" y="4275873"/>
            <a:ext cx="13485714" cy="7914286"/>
          </a:xfrm>
          <a:prstGeom prst="rect">
            <a:avLst/>
          </a:prstGeom>
        </p:spPr>
      </p:pic>
      <p:sp>
        <p:nvSpPr>
          <p:cNvPr id="58" name="文本框 57"/>
          <p:cNvSpPr txBox="1"/>
          <p:nvPr/>
        </p:nvSpPr>
        <p:spPr>
          <a:xfrm>
            <a:off x="6057225" y="3597890"/>
            <a:ext cx="1967686"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扬中市停车分区</a:t>
            </a:r>
            <a:endParaRPr lang="zh-CN" altLang="en-US" sz="1800" dirty="0">
              <a:latin typeface="微软雅黑" panose="020B0503020204020204" pitchFamily="34" charset="-122"/>
              <a:ea typeface="微软雅黑" panose="020B0503020204020204" pitchFamily="34" charset="-122"/>
            </a:endParaRPr>
          </a:p>
        </p:txBody>
      </p:sp>
      <p:pic>
        <p:nvPicPr>
          <p:cNvPr id="59" name="图片 58"/>
          <p:cNvPicPr>
            <a:picLocks noChangeAspect="1"/>
          </p:cNvPicPr>
          <p:nvPr/>
        </p:nvPicPr>
        <p:blipFill>
          <a:blip r:embed="rId4"/>
          <a:stretch>
            <a:fillRect/>
          </a:stretch>
        </p:blipFill>
        <p:spPr>
          <a:xfrm>
            <a:off x="17215574" y="1749208"/>
            <a:ext cx="10596363" cy="7141447"/>
          </a:xfrm>
          <a:prstGeom prst="rect">
            <a:avLst/>
          </a:prstGeom>
        </p:spPr>
      </p:pic>
      <p:grpSp>
        <p:nvGrpSpPr>
          <p:cNvPr id="62" name="组合 61"/>
          <p:cNvGrpSpPr/>
          <p:nvPr/>
        </p:nvGrpSpPr>
        <p:grpSpPr>
          <a:xfrm>
            <a:off x="-86313" y="5991668"/>
            <a:ext cx="6110624" cy="4801583"/>
            <a:chOff x="-86313" y="5991668"/>
            <a:chExt cx="6110624" cy="4801583"/>
          </a:xfrm>
        </p:grpSpPr>
        <p:pic>
          <p:nvPicPr>
            <p:cNvPr id="60" name="图片 59"/>
            <p:cNvPicPr>
              <a:picLocks noChangeAspect="1"/>
            </p:cNvPicPr>
            <p:nvPr/>
          </p:nvPicPr>
          <p:blipFill>
            <a:blip r:embed="rId5"/>
            <a:stretch>
              <a:fillRect/>
            </a:stretch>
          </p:blipFill>
          <p:spPr>
            <a:xfrm>
              <a:off x="-19173" y="5991668"/>
              <a:ext cx="6043484" cy="4720562"/>
            </a:xfrm>
            <a:prstGeom prst="rect">
              <a:avLst/>
            </a:prstGeom>
          </p:spPr>
        </p:pic>
        <p:pic>
          <p:nvPicPr>
            <p:cNvPr id="61" name="图片 60"/>
            <p:cNvPicPr>
              <a:picLocks noChangeAspect="1"/>
            </p:cNvPicPr>
            <p:nvPr/>
          </p:nvPicPr>
          <p:blipFill>
            <a:blip r:embed="rId6"/>
            <a:stretch>
              <a:fillRect/>
            </a:stretch>
          </p:blipFill>
          <p:spPr>
            <a:xfrm>
              <a:off x="-86313" y="9189271"/>
              <a:ext cx="1168417" cy="1603980"/>
            </a:xfrm>
            <a:prstGeom prst="rect">
              <a:avLst/>
            </a:prstGeom>
          </p:spPr>
        </p:pic>
      </p:grpSp>
      <p:sp>
        <p:nvSpPr>
          <p:cNvPr id="63" name="文本框 62"/>
          <p:cNvSpPr txBox="1"/>
          <p:nvPr/>
        </p:nvSpPr>
        <p:spPr>
          <a:xfrm>
            <a:off x="4876" y="6007547"/>
            <a:ext cx="3395160"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中心城区国土空间分区</a:t>
            </a:r>
            <a:endParaRPr lang="zh-CN" altLang="en-US" sz="1800" dirty="0">
              <a:latin typeface="微软雅黑" panose="020B0503020204020204" pitchFamily="34" charset="-122"/>
              <a:ea typeface="微软雅黑" panose="020B0503020204020204" pitchFamily="34" charset="-122"/>
            </a:endParaRPr>
          </a:p>
        </p:txBody>
      </p:sp>
      <p:sp>
        <p:nvSpPr>
          <p:cNvPr id="4" name="矩形 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grpSp>
        <p:nvGrpSpPr>
          <p:cNvPr id="51" name="组合 50"/>
          <p:cNvGrpSpPr/>
          <p:nvPr/>
        </p:nvGrpSpPr>
        <p:grpSpPr>
          <a:xfrm>
            <a:off x="15176644" y="9146387"/>
            <a:ext cx="1862864" cy="2227136"/>
            <a:chOff x="15176644" y="9146387"/>
            <a:chExt cx="1862864" cy="2227136"/>
          </a:xfrm>
        </p:grpSpPr>
        <p:sp>
          <p:nvSpPr>
            <p:cNvPr id="8" name="矩形 7"/>
            <p:cNvSpPr/>
            <p:nvPr/>
          </p:nvSpPr>
          <p:spPr>
            <a:xfrm>
              <a:off x="15176644" y="9189271"/>
              <a:ext cx="771525" cy="354019"/>
            </a:xfrm>
            <a:prstGeom prst="rect">
              <a:avLst/>
            </a:pr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223277" y="9146387"/>
              <a:ext cx="816231" cy="338554"/>
            </a:xfrm>
            <a:prstGeom prst="rect">
              <a:avLst/>
            </a:prstGeom>
            <a:noFill/>
          </p:spPr>
          <p:txBody>
            <a:bodyPr wrap="square">
              <a:spAutoFit/>
            </a:bodyPr>
            <a:lstStyle/>
            <a:p>
              <a:r>
                <a:rPr lang="zh-CN" altLang="en-US" sz="1600" b="1" dirty="0">
                  <a:latin typeface="+mj-ea"/>
                  <a:ea typeface="+mj-ea"/>
                </a:rPr>
                <a:t>一类区</a:t>
              </a:r>
              <a:endParaRPr lang="zh-CN" altLang="en-US" sz="1600" b="1" dirty="0"/>
            </a:p>
          </p:txBody>
        </p:sp>
        <p:sp>
          <p:nvSpPr>
            <p:cNvPr id="11" name="矩形 10"/>
            <p:cNvSpPr/>
            <p:nvPr/>
          </p:nvSpPr>
          <p:spPr>
            <a:xfrm>
              <a:off x="15176644" y="9758114"/>
              <a:ext cx="771525" cy="354019"/>
            </a:xfrm>
            <a:prstGeom prst="rect">
              <a:avLst/>
            </a:pr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6223277" y="9726436"/>
              <a:ext cx="816231" cy="338554"/>
            </a:xfrm>
            <a:prstGeom prst="rect">
              <a:avLst/>
            </a:prstGeom>
            <a:noFill/>
          </p:spPr>
          <p:txBody>
            <a:bodyPr wrap="square">
              <a:spAutoFit/>
            </a:bodyPr>
            <a:lstStyle/>
            <a:p>
              <a:r>
                <a:rPr lang="zh-CN" altLang="en-US" sz="1600" b="1" dirty="0">
                  <a:latin typeface="+mj-ea"/>
                  <a:ea typeface="+mj-ea"/>
                </a:rPr>
                <a:t>二类区</a:t>
              </a:r>
              <a:endParaRPr lang="zh-CN" altLang="en-US" sz="1600" b="1" dirty="0"/>
            </a:p>
          </p:txBody>
        </p:sp>
        <p:sp>
          <p:nvSpPr>
            <p:cNvPr id="30" name="矩形 29"/>
            <p:cNvSpPr/>
            <p:nvPr/>
          </p:nvSpPr>
          <p:spPr>
            <a:xfrm>
              <a:off x="15176645" y="10324076"/>
              <a:ext cx="771525" cy="354019"/>
            </a:xfrm>
            <a:prstGeom prst="rect">
              <a:avLst/>
            </a:prstGeom>
            <a:solidFill>
              <a:schemeClr val="accent5">
                <a:alpha val="66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6194104" y="10208699"/>
              <a:ext cx="816231" cy="584775"/>
            </a:xfrm>
            <a:prstGeom prst="rect">
              <a:avLst/>
            </a:prstGeom>
            <a:noFill/>
          </p:spPr>
          <p:txBody>
            <a:bodyPr wrap="square">
              <a:spAutoFit/>
            </a:bodyPr>
            <a:lstStyle/>
            <a:p>
              <a:r>
                <a:rPr lang="zh-CN" altLang="en-US" sz="1600" b="1" dirty="0">
                  <a:latin typeface="+mj-ea"/>
                  <a:ea typeface="+mj-ea"/>
                </a:rPr>
                <a:t>三类区</a:t>
              </a:r>
              <a:endParaRPr lang="en-US" altLang="zh-CN" sz="1600" b="1" dirty="0">
                <a:latin typeface="+mj-ea"/>
                <a:ea typeface="+mj-ea"/>
              </a:endParaRPr>
            </a:p>
            <a:p>
              <a:r>
                <a:rPr lang="zh-CN" altLang="en-US" sz="1600" b="1" dirty="0">
                  <a:latin typeface="+mj-ea"/>
                  <a:ea typeface="+mj-ea"/>
                </a:rPr>
                <a:t>（</a:t>
              </a:r>
              <a:r>
                <a:rPr lang="en-US" altLang="zh-CN" sz="1600" b="1" dirty="0">
                  <a:latin typeface="+mj-ea"/>
                  <a:ea typeface="+mj-ea"/>
                </a:rPr>
                <a:t>A</a:t>
              </a:r>
              <a:r>
                <a:rPr lang="zh-CN" altLang="en-US" sz="1600" b="1" dirty="0">
                  <a:latin typeface="+mj-ea"/>
                  <a:ea typeface="+mj-ea"/>
                </a:rPr>
                <a:t>类）</a:t>
              </a:r>
              <a:endParaRPr lang="zh-CN" altLang="en-US" sz="1600" b="1" dirty="0"/>
            </a:p>
          </p:txBody>
        </p:sp>
        <p:sp>
          <p:nvSpPr>
            <p:cNvPr id="40" name="矩形 39"/>
            <p:cNvSpPr/>
            <p:nvPr/>
          </p:nvSpPr>
          <p:spPr>
            <a:xfrm>
              <a:off x="15176645" y="10904125"/>
              <a:ext cx="771525" cy="354019"/>
            </a:xfrm>
            <a:prstGeom prst="rect">
              <a:avLst/>
            </a:prstGeom>
            <a:solidFill>
              <a:schemeClr val="accent2">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16194104" y="10788748"/>
              <a:ext cx="816231" cy="584775"/>
            </a:xfrm>
            <a:prstGeom prst="rect">
              <a:avLst/>
            </a:prstGeom>
            <a:noFill/>
          </p:spPr>
          <p:txBody>
            <a:bodyPr wrap="square">
              <a:spAutoFit/>
            </a:bodyPr>
            <a:lstStyle/>
            <a:p>
              <a:r>
                <a:rPr lang="zh-CN" altLang="en-US" sz="1600" b="1" dirty="0">
                  <a:latin typeface="+mj-ea"/>
                  <a:ea typeface="+mj-ea"/>
                </a:rPr>
                <a:t>三类区（</a:t>
              </a:r>
              <a:r>
                <a:rPr lang="en-US" altLang="zh-CN" sz="1600" b="1" dirty="0">
                  <a:latin typeface="+mj-ea"/>
                  <a:ea typeface="+mj-ea"/>
                </a:rPr>
                <a:t>B</a:t>
              </a:r>
              <a:r>
                <a:rPr lang="zh-CN" altLang="en-US" sz="1600" b="1" dirty="0">
                  <a:latin typeface="+mj-ea"/>
                  <a:ea typeface="+mj-ea"/>
                </a:rPr>
                <a:t>类）</a:t>
              </a:r>
              <a:endParaRPr lang="zh-CN" altLang="en-US" sz="1600" b="1" dirty="0"/>
            </a:p>
          </p:txBody>
        </p:sp>
      </p:grpSp>
      <p:pic>
        <p:nvPicPr>
          <p:cNvPr id="73" name="图片 72"/>
          <p:cNvPicPr>
            <a:picLocks noChangeAspect="1"/>
          </p:cNvPicPr>
          <p:nvPr/>
        </p:nvPicPr>
        <p:blipFill>
          <a:blip r:embed="rId7"/>
          <a:stretch>
            <a:fillRect/>
          </a:stretch>
        </p:blipFill>
        <p:spPr>
          <a:xfrm>
            <a:off x="6118453" y="9180998"/>
            <a:ext cx="1487488" cy="1727844"/>
          </a:xfrm>
          <a:prstGeom prst="rect">
            <a:avLst/>
          </a:prstGeom>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案例借鉴</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常州</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金坛</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Text Box 7"/>
          <p:cNvSpPr txBox="1">
            <a:spLocks noChangeArrowheads="1"/>
          </p:cNvSpPr>
          <p:nvPr/>
        </p:nvSpPr>
        <p:spPr bwMode="auto">
          <a:xfrm>
            <a:off x="583526" y="1749208"/>
            <a:ext cx="5488662" cy="2346269"/>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城市空间结构</a:t>
            </a:r>
            <a:r>
              <a:rPr lang="en-US" altLang="zh-CN" dirty="0"/>
              <a:t>: </a:t>
            </a:r>
            <a:r>
              <a:rPr lang="zh-CN" altLang="en-US" dirty="0"/>
              <a:t>双核分布</a:t>
            </a:r>
            <a:endParaRPr lang="en-US" altLang="zh-CN" dirty="0"/>
          </a:p>
          <a:p>
            <a:pPr>
              <a:spcBef>
                <a:spcPts val="0"/>
              </a:spcBef>
              <a:buFont typeface="Wingdings" panose="05000000000000000000" pitchFamily="2" charset="2"/>
              <a:buChar char="Ø"/>
            </a:pPr>
            <a:r>
              <a:rPr lang="zh-CN" altLang="en-US" dirty="0"/>
              <a:t>停车分区：二类区</a:t>
            </a:r>
            <a:endParaRPr lang="en-US" altLang="zh-CN" dirty="0"/>
          </a:p>
          <a:p>
            <a:pPr marL="0" indent="0">
              <a:spcBef>
                <a:spcPts val="0"/>
              </a:spcBef>
              <a:buNone/>
            </a:pPr>
            <a:r>
              <a:rPr lang="zh-CN" altLang="en-US" dirty="0"/>
              <a:t>一类区：部分金沙老城和钱资新城范围（约</a:t>
            </a:r>
            <a:r>
              <a:rPr lang="en-US" altLang="zh-CN" dirty="0"/>
              <a:t>5.26km</a:t>
            </a:r>
            <a:r>
              <a:rPr lang="en-US" altLang="zh-CN" baseline="30000" dirty="0"/>
              <a:t>2</a:t>
            </a:r>
            <a:r>
              <a:rPr lang="zh-CN" altLang="en-US" dirty="0"/>
              <a:t>）</a:t>
            </a:r>
            <a:endParaRPr lang="en-US" altLang="zh-CN" dirty="0"/>
          </a:p>
          <a:p>
            <a:pPr marL="0" indent="0">
              <a:spcBef>
                <a:spcPts val="0"/>
              </a:spcBef>
              <a:buNone/>
            </a:pPr>
            <a:r>
              <a:rPr lang="zh-CN" altLang="en-US" dirty="0"/>
              <a:t>二类区：全区</a:t>
            </a:r>
            <a:r>
              <a:rPr lang="zh-CN" altLang="zh-CN" dirty="0"/>
              <a:t>除上述一类区域以外的其他区域</a:t>
            </a:r>
            <a:endParaRPr lang="zh-CN" altLang="en-US" dirty="0"/>
          </a:p>
        </p:txBody>
      </p:sp>
      <p:graphicFrame>
        <p:nvGraphicFramePr>
          <p:cNvPr id="18" name="表格 17"/>
          <p:cNvGraphicFramePr>
            <a:graphicFrameLocks noGrp="1"/>
          </p:cNvGraphicFramePr>
          <p:nvPr/>
        </p:nvGraphicFramePr>
        <p:xfrm>
          <a:off x="6072186" y="35169"/>
          <a:ext cx="8901113" cy="3470145"/>
        </p:xfrm>
        <a:graphic>
          <a:graphicData uri="http://schemas.openxmlformats.org/drawingml/2006/table">
            <a:tbl>
              <a:tblPr firstRow="1" firstCol="1" bandRow="1">
                <a:tableStyleId>{93296810-A885-4BE3-A3E7-6D5BEEA58F35}</a:tableStyleId>
              </a:tblPr>
              <a:tblGrid>
                <a:gridCol w="1373643"/>
                <a:gridCol w="1930257"/>
                <a:gridCol w="1651950"/>
                <a:gridCol w="1651950"/>
                <a:gridCol w="2293313"/>
              </a:tblGrid>
              <a:tr h="817060">
                <a:tc rowSpan="2">
                  <a:txBody>
                    <a:bodyPr/>
                    <a:lstStyle/>
                    <a:p>
                      <a:pPr algn="ctr">
                        <a:buNone/>
                      </a:pPr>
                      <a:endParaRPr lang="zh-CN" altLang="en-US" sz="1400" b="1"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b="1" kern="100" dirty="0">
                          <a:solidFill>
                            <a:schemeClr val="bg1"/>
                          </a:solidFill>
                          <a:effectLst/>
                          <a:latin typeface="+mn-lt"/>
                          <a:ea typeface="+mn-ea"/>
                          <a:cs typeface="+mn-cs"/>
                        </a:rPr>
                        <a:t>类别</a:t>
                      </a:r>
                      <a:endParaRPr lang="zh-CN" altLang="en-US" sz="1400" b="1"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b="1" kern="100" dirty="0">
                          <a:solidFill>
                            <a:schemeClr val="bg1"/>
                          </a:solidFill>
                          <a:effectLst/>
                          <a:latin typeface="+mn-lt"/>
                          <a:ea typeface="+mn-ea"/>
                          <a:cs typeface="+mn-cs"/>
                        </a:rPr>
                        <a:t>类型</a:t>
                      </a:r>
                      <a:endParaRPr lang="zh-CN" altLang="en-US" sz="1400" b="1" kern="100" dirty="0">
                        <a:solidFill>
                          <a:schemeClr val="bg1"/>
                        </a:solidFill>
                        <a:effectLst/>
                        <a:latin typeface="+mn-lt"/>
                        <a:ea typeface="+mn-ea"/>
                        <a:cs typeface="+mn-cs"/>
                      </a:endParaRPr>
                    </a:p>
                  </a:txBody>
                  <a:tcPr marL="68580" marR="68580" marT="0" marB="0" anchor="ctr"/>
                </a:tc>
                <a:tc gridSpan="2">
                  <a:txBody>
                    <a:bodyPr/>
                    <a:lstStyle/>
                    <a:p>
                      <a:pPr algn="ctr">
                        <a:buNone/>
                      </a:pPr>
                      <a:r>
                        <a:rPr lang="zh-CN" altLang="en-US" sz="1400" b="1" kern="100" dirty="0">
                          <a:solidFill>
                            <a:schemeClr val="bg1"/>
                          </a:solidFill>
                          <a:effectLst/>
                          <a:latin typeface="+mn-lt"/>
                          <a:ea typeface="+mn-ea"/>
                          <a:cs typeface="+mn-cs"/>
                        </a:rPr>
                        <a:t>计时收费标准（元）</a:t>
                      </a:r>
                      <a:endParaRPr lang="zh-CN" altLang="en-US" sz="1400" b="1" kern="100" dirty="0">
                        <a:solidFill>
                          <a:schemeClr val="bg1"/>
                        </a:solidFill>
                        <a:effectLst/>
                        <a:latin typeface="+mn-lt"/>
                        <a:ea typeface="+mn-ea"/>
                        <a:cs typeface="+mn-cs"/>
                      </a:endParaRPr>
                    </a:p>
                  </a:txBody>
                  <a:tcPr marL="68580" marR="68580" marT="0" marB="0" anchor="ctr"/>
                </a:tc>
                <a:tc hMerge="1">
                  <a:tcPr/>
                </a:tc>
              </a:tr>
              <a:tr h="525759">
                <a:tc vMerge="1">
                  <a:tcPr marL="68580" marR="68580" marT="0" marB="0" anchor="ctr"/>
                </a:tc>
                <a:tc vMerge="1">
                  <a:tcPr marL="68580" marR="68580" marT="0" marB="0" anchor="ctr"/>
                </a:tc>
                <a:tc vMerge="1">
                  <a:tcPr marL="68580" marR="68580" marT="0" marB="0" anchor="ctr"/>
                </a:tc>
                <a:tc>
                  <a:txBody>
                    <a:bodyPr/>
                    <a:lstStyle/>
                    <a:p>
                      <a:pPr algn="ctr">
                        <a:lnSpc>
                          <a:spcPts val="2500"/>
                        </a:lnSpc>
                        <a:buNone/>
                      </a:pPr>
                      <a:r>
                        <a:rPr lang="zh-CN" altLang="en-US" sz="1400" kern="100" dirty="0">
                          <a:solidFill>
                            <a:schemeClr val="dk1"/>
                          </a:solidFill>
                          <a:effectLst/>
                          <a:latin typeface="+mn-lt"/>
                          <a:ea typeface="+mn-ea"/>
                          <a:cs typeface="+mn-cs"/>
                        </a:rPr>
                        <a:t>前</a:t>
                      </a:r>
                      <a:r>
                        <a:rPr lang="en-US" altLang="zh-CN" sz="1400" kern="100" dirty="0">
                          <a:solidFill>
                            <a:schemeClr val="dk1"/>
                          </a:solidFill>
                          <a:effectLst/>
                          <a:latin typeface="+mn-lt"/>
                          <a:ea typeface="+mn-ea"/>
                          <a:cs typeface="+mn-cs"/>
                        </a:rPr>
                        <a:t>2</a:t>
                      </a:r>
                      <a:r>
                        <a:rPr lang="zh-CN" altLang="en-US" sz="1400" kern="100" dirty="0">
                          <a:solidFill>
                            <a:schemeClr val="dk1"/>
                          </a:solidFill>
                          <a:effectLst/>
                          <a:latin typeface="+mn-lt"/>
                          <a:ea typeface="+mn-ea"/>
                          <a:cs typeface="+mn-cs"/>
                        </a:rPr>
                        <a:t>小时</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超过</a:t>
                      </a:r>
                      <a:r>
                        <a:rPr lang="en-US" altLang="zh-CN" sz="1400" kern="100" dirty="0">
                          <a:solidFill>
                            <a:schemeClr val="dk1"/>
                          </a:solidFill>
                          <a:effectLst/>
                        </a:rPr>
                        <a:t>2</a:t>
                      </a:r>
                      <a:r>
                        <a:rPr lang="zh-CN" altLang="en-US" sz="1400" kern="100" dirty="0">
                          <a:solidFill>
                            <a:schemeClr val="dk1"/>
                          </a:solidFill>
                          <a:effectLst/>
                        </a:rPr>
                        <a:t>小时（每小时）</a:t>
                      </a:r>
                      <a:endParaRPr lang="zh-CN" altLang="en-US" sz="1400" kern="100" dirty="0">
                        <a:solidFill>
                          <a:schemeClr val="dk1"/>
                        </a:solidFill>
                        <a:effectLst/>
                        <a:latin typeface="+mn-lt"/>
                        <a:ea typeface="+mn-ea"/>
                        <a:cs typeface="+mn-cs"/>
                      </a:endParaRPr>
                    </a:p>
                  </a:txBody>
                  <a:tcPr marL="68580" marR="68580" marT="0" marB="0" anchor="ctr"/>
                </a:tc>
              </a:tr>
              <a:tr h="383289">
                <a:tc rowSpan="4">
                  <a:txBody>
                    <a:bodyPr/>
                    <a:lstStyle/>
                    <a:p>
                      <a:pPr marL="0" marR="0" lvl="0" indent="0" algn="ctr" defTabSz="1475105" rtl="0" eaLnBrk="1" fontAlgn="auto" latinLnBrk="0" hangingPunct="1">
                        <a:lnSpc>
                          <a:spcPts val="2500"/>
                        </a:lnSpc>
                        <a:spcBef>
                          <a:spcPts val="0"/>
                        </a:spcBef>
                        <a:spcAft>
                          <a:spcPts val="0"/>
                        </a:spcAft>
                        <a:buClrTx/>
                        <a:buSzTx/>
                        <a:buFontTx/>
                        <a:buNone/>
                        <a:defRPr/>
                      </a:pPr>
                      <a:r>
                        <a:rPr lang="zh-CN" altLang="zh-CN" sz="1400" kern="100" dirty="0">
                          <a:solidFill>
                            <a:schemeClr val="bg1"/>
                          </a:solidFill>
                          <a:effectLst/>
                        </a:rPr>
                        <a:t>道路停车泊位</a:t>
                      </a:r>
                      <a:endParaRPr lang="zh-CN" altLang="zh-CN" sz="1400" kern="100" dirty="0">
                        <a:solidFill>
                          <a:schemeClr val="bg1"/>
                        </a:solidFill>
                        <a:effectLst/>
                      </a:endParaRPr>
                    </a:p>
                    <a:p>
                      <a:pPr algn="ctr">
                        <a:lnSpc>
                          <a:spcPts val="2500"/>
                        </a:lnSpc>
                        <a:buNone/>
                      </a:pPr>
                      <a:endParaRPr lang="zh-CN" altLang="en-US" sz="1400" kern="100" dirty="0">
                        <a:solidFill>
                          <a:schemeClr val="bg1"/>
                        </a:solidFill>
                        <a:effectLst/>
                        <a:latin typeface="+mn-lt"/>
                        <a:ea typeface="+mn-ea"/>
                        <a:cs typeface="+mn-cs"/>
                      </a:endParaRPr>
                    </a:p>
                  </a:txBody>
                  <a:tcPr marL="68580" marR="68580" marT="0" marB="0" anchor="ctr"/>
                </a:tc>
                <a:tc rowSpan="2">
                  <a:txBody>
                    <a:bodyPr/>
                    <a:lstStyle/>
                    <a:p>
                      <a:pPr algn="ctr">
                        <a:lnSpc>
                          <a:spcPts val="2500"/>
                        </a:lnSpc>
                        <a:buNone/>
                      </a:pPr>
                      <a:r>
                        <a:rPr lang="zh-CN" altLang="en-US" sz="1400" kern="100" dirty="0">
                          <a:solidFill>
                            <a:schemeClr val="dk1"/>
                          </a:solidFill>
                          <a:effectLst/>
                        </a:rPr>
                        <a:t>一类</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5</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4</a:t>
                      </a:r>
                      <a:endParaRPr lang="zh-CN" altLang="en-US" sz="1400" kern="100" dirty="0">
                        <a:solidFill>
                          <a:schemeClr val="dk1"/>
                        </a:solidFill>
                        <a:effectLst/>
                        <a:latin typeface="+mn-lt"/>
                        <a:ea typeface="+mn-ea"/>
                        <a:cs typeface="+mn-cs"/>
                      </a:endParaRPr>
                    </a:p>
                  </a:txBody>
                  <a:tcPr marL="68580" marR="68580" marT="0" marB="0" anchor="ctr"/>
                </a:tc>
              </a:tr>
              <a:tr h="383289">
                <a:tc vMerge="1">
                  <a:tcPr/>
                </a:tc>
                <a:tc vMerge="1">
                  <a:tcP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7</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4</a:t>
                      </a:r>
                      <a:endParaRPr lang="zh-CN" altLang="en-US" sz="1400" kern="100" dirty="0">
                        <a:solidFill>
                          <a:schemeClr val="dk1"/>
                        </a:solidFill>
                        <a:effectLst/>
                        <a:latin typeface="+mn-lt"/>
                        <a:ea typeface="+mn-ea"/>
                        <a:cs typeface="+mn-cs"/>
                      </a:endParaRPr>
                    </a:p>
                  </a:txBody>
                  <a:tcPr marL="68580" marR="68580" marT="0" marB="0" anchor="ctr"/>
                </a:tc>
              </a:tr>
              <a:tr h="383289">
                <a:tc vMerge="1">
                  <a:tcPr marL="68580" marR="68580" marT="0" marB="0" anchor="ctr"/>
                </a:tc>
                <a:tc rowSpan="2">
                  <a:txBody>
                    <a:bodyPr/>
                    <a:lstStyle/>
                    <a:p>
                      <a:pPr algn="ctr">
                        <a:lnSpc>
                          <a:spcPts val="2500"/>
                        </a:lnSpc>
                        <a:buNone/>
                      </a:pPr>
                      <a:r>
                        <a:rPr lang="zh-CN" altLang="en-US" sz="1400" kern="100" dirty="0">
                          <a:solidFill>
                            <a:schemeClr val="dk1"/>
                          </a:solidFill>
                          <a:effectLst/>
                        </a:rPr>
                        <a:t>二类</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zh-CN" altLang="en-US" sz="1400" kern="100" dirty="0">
                          <a:solidFill>
                            <a:schemeClr val="dk1"/>
                          </a:solidFill>
                          <a:effectLst/>
                        </a:rPr>
                        <a:t>小型车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4</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3</a:t>
                      </a:r>
                      <a:endParaRPr lang="zh-CN" altLang="en-US" sz="1400" kern="100" dirty="0">
                        <a:solidFill>
                          <a:schemeClr val="dk1"/>
                        </a:solidFill>
                        <a:effectLst/>
                        <a:latin typeface="+mn-lt"/>
                        <a:ea typeface="+mn-ea"/>
                        <a:cs typeface="+mn-cs"/>
                      </a:endParaRPr>
                    </a:p>
                  </a:txBody>
                  <a:tcPr marL="68580" marR="68580" marT="0" marB="0" anchor="ctr"/>
                </a:tc>
              </a:tr>
              <a:tr h="383289">
                <a:tc vMerge="1">
                  <a:tcPr/>
                </a:tc>
                <a:tc vMerge="1">
                  <a:tcPr/>
                </a:tc>
                <a:tc>
                  <a:txBody>
                    <a:bodyPr/>
                    <a:lstStyle/>
                    <a:p>
                      <a:pPr algn="ctr">
                        <a:lnSpc>
                          <a:spcPts val="2500"/>
                        </a:lnSpc>
                        <a:buNone/>
                      </a:pPr>
                      <a:r>
                        <a:rPr lang="zh-CN" altLang="en-US" sz="1400" kern="100" dirty="0">
                          <a:solidFill>
                            <a:schemeClr val="dk1"/>
                          </a:solidFill>
                          <a:effectLst/>
                        </a:rPr>
                        <a:t>中、大型车</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5</a:t>
                      </a:r>
                      <a:endParaRPr lang="zh-CN" altLang="en-US" sz="1400" kern="100" dirty="0">
                        <a:solidFill>
                          <a:schemeClr val="dk1"/>
                        </a:solidFill>
                        <a:effectLst/>
                        <a:latin typeface="+mn-lt"/>
                        <a:ea typeface="+mn-ea"/>
                        <a:cs typeface="+mn-cs"/>
                      </a:endParaRPr>
                    </a:p>
                  </a:txBody>
                  <a:tcPr marL="68580" marR="68580" marT="0" marB="0" anchor="ctr"/>
                </a:tc>
                <a:tc>
                  <a:txBody>
                    <a:bodyPr/>
                    <a:lstStyle/>
                    <a:p>
                      <a:pPr algn="ctr">
                        <a:lnSpc>
                          <a:spcPts val="2500"/>
                        </a:lnSpc>
                        <a:buNone/>
                      </a:pPr>
                      <a:r>
                        <a:rPr lang="en-US" altLang="zh-CN" sz="1400" kern="100" dirty="0">
                          <a:solidFill>
                            <a:schemeClr val="dk1"/>
                          </a:solidFill>
                          <a:effectLst/>
                          <a:latin typeface="+mn-lt"/>
                          <a:ea typeface="+mn-ea"/>
                          <a:cs typeface="+mn-cs"/>
                        </a:rPr>
                        <a:t>3</a:t>
                      </a:r>
                      <a:endParaRPr lang="zh-CN" altLang="en-US" sz="1400" kern="100" dirty="0">
                        <a:solidFill>
                          <a:schemeClr val="dk1"/>
                        </a:solidFill>
                        <a:effectLst/>
                        <a:latin typeface="+mn-lt"/>
                        <a:ea typeface="+mn-ea"/>
                        <a:cs typeface="+mn-cs"/>
                      </a:endParaRPr>
                    </a:p>
                  </a:txBody>
                  <a:tcPr marL="68580" marR="68580" marT="0" marB="0" anchor="ctr"/>
                </a:tc>
              </a:tr>
              <a:tr h="380668">
                <a:tc>
                  <a:txBody>
                    <a:bodyPr/>
                    <a:lstStyle/>
                    <a:p>
                      <a:pPr algn="ctr">
                        <a:lnSpc>
                          <a:spcPts val="2500"/>
                        </a:lnSpc>
                        <a:buNone/>
                      </a:pPr>
                      <a:r>
                        <a:rPr lang="zh-CN" altLang="en-US" sz="1400" kern="100" dirty="0">
                          <a:solidFill>
                            <a:schemeClr val="bg1"/>
                          </a:solidFill>
                          <a:effectLst/>
                          <a:latin typeface="+mn-lt"/>
                          <a:ea typeface="+mn-ea"/>
                          <a:cs typeface="+mn-cs"/>
                        </a:rPr>
                        <a:t>计费限额</a:t>
                      </a:r>
                      <a:endParaRPr lang="zh-CN" altLang="en-US" sz="1400" kern="100" dirty="0">
                        <a:solidFill>
                          <a:schemeClr val="bg1"/>
                        </a:solidFill>
                        <a:effectLst/>
                        <a:latin typeface="+mn-lt"/>
                        <a:ea typeface="+mn-ea"/>
                        <a:cs typeface="+mn-cs"/>
                      </a:endParaRPr>
                    </a:p>
                  </a:txBody>
                  <a:tcPr marL="68580" marR="68580" marT="0" marB="0" anchor="ctr"/>
                </a:tc>
                <a:tc gridSpan="4">
                  <a:txBody>
                    <a:bodyPr/>
                    <a:lstStyle/>
                    <a:p>
                      <a:pPr algn="ctr">
                        <a:lnSpc>
                          <a:spcPts val="2500"/>
                        </a:lnSpc>
                        <a:buNone/>
                      </a:pPr>
                      <a:r>
                        <a:rPr lang="zh-CN" altLang="en-US" sz="1400" kern="100" dirty="0">
                          <a:solidFill>
                            <a:schemeClr val="dk1"/>
                          </a:solidFill>
                          <a:effectLst/>
                          <a:latin typeface="+mn-lt"/>
                          <a:ea typeface="+mn-ea"/>
                          <a:cs typeface="+mn-cs"/>
                        </a:rPr>
                        <a:t>计费时段</a:t>
                      </a:r>
                      <a:r>
                        <a:rPr lang="en-US" altLang="zh-CN" sz="1400" kern="100" dirty="0">
                          <a:solidFill>
                            <a:schemeClr val="dk1"/>
                          </a:solidFill>
                          <a:effectLst/>
                          <a:latin typeface="+mn-lt"/>
                          <a:ea typeface="+mn-ea"/>
                          <a:cs typeface="+mn-cs"/>
                        </a:rPr>
                        <a:t>8</a:t>
                      </a:r>
                      <a:r>
                        <a:rPr lang="zh-CN" altLang="en-US" sz="1400" kern="100" dirty="0">
                          <a:solidFill>
                            <a:schemeClr val="dk1"/>
                          </a:solidFill>
                          <a:effectLst/>
                          <a:latin typeface="+mn-lt"/>
                          <a:ea typeface="+mn-ea"/>
                          <a:cs typeface="+mn-cs"/>
                        </a:rPr>
                        <a:t>：</a:t>
                      </a:r>
                      <a:r>
                        <a:rPr lang="en-US" altLang="zh-CN" sz="1400" kern="100" dirty="0">
                          <a:solidFill>
                            <a:schemeClr val="dk1"/>
                          </a:solidFill>
                          <a:effectLst/>
                          <a:latin typeface="+mn-lt"/>
                          <a:ea typeface="+mn-ea"/>
                          <a:cs typeface="+mn-cs"/>
                        </a:rPr>
                        <a:t>00-20</a:t>
                      </a:r>
                      <a:r>
                        <a:rPr lang="zh-CN" altLang="en-US" sz="1400" kern="100" dirty="0">
                          <a:solidFill>
                            <a:schemeClr val="dk1"/>
                          </a:solidFill>
                          <a:effectLst/>
                          <a:latin typeface="+mn-lt"/>
                          <a:ea typeface="+mn-ea"/>
                          <a:cs typeface="+mn-cs"/>
                        </a:rPr>
                        <a:t>：</a:t>
                      </a:r>
                      <a:r>
                        <a:rPr lang="en-US" altLang="zh-CN" sz="1400" kern="100" dirty="0">
                          <a:solidFill>
                            <a:schemeClr val="dk1"/>
                          </a:solidFill>
                          <a:effectLst/>
                          <a:latin typeface="+mn-lt"/>
                          <a:ea typeface="+mn-ea"/>
                          <a:cs typeface="+mn-cs"/>
                        </a:rPr>
                        <a:t>00</a:t>
                      </a:r>
                      <a:r>
                        <a:rPr lang="zh-CN" altLang="en-US" sz="1400" kern="100" dirty="0">
                          <a:solidFill>
                            <a:schemeClr val="dk1"/>
                          </a:solidFill>
                          <a:effectLst/>
                          <a:latin typeface="+mn-lt"/>
                          <a:ea typeface="+mn-ea"/>
                          <a:cs typeface="+mn-cs"/>
                        </a:rPr>
                        <a:t>，单次停车</a:t>
                      </a:r>
                      <a:r>
                        <a:rPr lang="en-US" altLang="zh-CN" sz="1400" kern="100" dirty="0">
                          <a:solidFill>
                            <a:schemeClr val="dk1"/>
                          </a:solidFill>
                          <a:effectLst/>
                          <a:latin typeface="+mn-lt"/>
                          <a:ea typeface="+mn-ea"/>
                          <a:cs typeface="+mn-cs"/>
                        </a:rPr>
                        <a:t>30</a:t>
                      </a:r>
                      <a:r>
                        <a:rPr lang="zh-CN" altLang="en-US" sz="1400" kern="100" dirty="0">
                          <a:solidFill>
                            <a:schemeClr val="dk1"/>
                          </a:solidFill>
                          <a:effectLst/>
                          <a:latin typeface="+mn-lt"/>
                          <a:ea typeface="+mn-ea"/>
                          <a:cs typeface="+mn-cs"/>
                        </a:rPr>
                        <a:t>分钟内（含）免费，</a:t>
                      </a:r>
                      <a:r>
                        <a:rPr lang="en-US" altLang="zh-CN" sz="1400" kern="100" dirty="0">
                          <a:solidFill>
                            <a:schemeClr val="dk1"/>
                          </a:solidFill>
                          <a:effectLst/>
                          <a:latin typeface="+mn-lt"/>
                          <a:ea typeface="+mn-ea"/>
                          <a:cs typeface="+mn-cs"/>
                        </a:rPr>
                        <a:t>24</a:t>
                      </a:r>
                      <a:r>
                        <a:rPr lang="zh-CN" altLang="en-US" sz="1400" kern="100" dirty="0">
                          <a:solidFill>
                            <a:schemeClr val="dk1"/>
                          </a:solidFill>
                          <a:effectLst/>
                          <a:latin typeface="+mn-lt"/>
                          <a:ea typeface="+mn-ea"/>
                          <a:cs typeface="+mn-cs"/>
                        </a:rPr>
                        <a:t>小时内连续停放按不超过</a:t>
                      </a:r>
                      <a:r>
                        <a:rPr lang="en-US" altLang="zh-CN" sz="1400" kern="100" dirty="0">
                          <a:solidFill>
                            <a:schemeClr val="dk1"/>
                          </a:solidFill>
                          <a:effectLst/>
                          <a:latin typeface="+mn-lt"/>
                          <a:ea typeface="+mn-ea"/>
                          <a:cs typeface="+mn-cs"/>
                        </a:rPr>
                        <a:t>6</a:t>
                      </a:r>
                      <a:r>
                        <a:rPr lang="zh-CN" altLang="en-US" sz="1400" kern="100" dirty="0">
                          <a:solidFill>
                            <a:schemeClr val="dk1"/>
                          </a:solidFill>
                          <a:effectLst/>
                          <a:latin typeface="+mn-lt"/>
                          <a:ea typeface="+mn-ea"/>
                          <a:cs typeface="+mn-cs"/>
                        </a:rPr>
                        <a:t>个计费单位收费；连续停放超过</a:t>
                      </a:r>
                      <a:r>
                        <a:rPr lang="en-US" altLang="zh-CN" sz="1400" kern="100" dirty="0">
                          <a:solidFill>
                            <a:schemeClr val="dk1"/>
                          </a:solidFill>
                          <a:effectLst/>
                          <a:latin typeface="+mn-lt"/>
                          <a:ea typeface="+mn-ea"/>
                          <a:cs typeface="+mn-cs"/>
                        </a:rPr>
                        <a:t>24</a:t>
                      </a:r>
                      <a:r>
                        <a:rPr lang="zh-CN" altLang="en-US" sz="1400" kern="100" dirty="0">
                          <a:solidFill>
                            <a:schemeClr val="dk1"/>
                          </a:solidFill>
                          <a:effectLst/>
                          <a:latin typeface="+mn-lt"/>
                          <a:ea typeface="+mn-ea"/>
                          <a:cs typeface="+mn-cs"/>
                        </a:rPr>
                        <a:t>小时的，超出部分重新计算</a:t>
                      </a:r>
                      <a:endParaRPr lang="zh-CN" altLang="en-US" sz="1400" kern="100" dirty="0">
                        <a:solidFill>
                          <a:schemeClr val="dk1"/>
                        </a:solidFill>
                        <a:effectLst/>
                        <a:latin typeface="+mn-lt"/>
                        <a:ea typeface="+mn-ea"/>
                        <a:cs typeface="+mn-cs"/>
                      </a:endParaRPr>
                    </a:p>
                  </a:txBody>
                  <a:tcPr marL="68580" marR="68580" marT="0" marB="0" anchor="ctr"/>
                </a:tc>
                <a:tc hMerge="1">
                  <a:tcPr marL="68580" marR="68580" marT="0" marB="0" anchor="ctr"/>
                </a:tc>
                <a:tc hMerge="1">
                  <a:tcPr marL="68580" marR="68580" marT="0" marB="0" anchor="ctr"/>
                </a:tc>
                <a:tc hMerge="1">
                  <a:tcPr marL="68580" marR="68580" marT="0" marB="0" anchor="ctr"/>
                </a:tc>
              </a:tr>
            </a:tbl>
          </a:graphicData>
        </a:graphic>
      </p:graphicFrame>
      <p:sp>
        <p:nvSpPr>
          <p:cNvPr id="19" name="文本框 18"/>
          <p:cNvSpPr txBox="1"/>
          <p:nvPr/>
        </p:nvSpPr>
        <p:spPr>
          <a:xfrm>
            <a:off x="-4782225" y="2506844"/>
            <a:ext cx="1967686"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扬中市停车分区</a:t>
            </a:r>
            <a:endParaRPr lang="zh-CN" altLang="en-US" sz="1800" dirty="0">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1"/>
          <a:stretch>
            <a:fillRect/>
          </a:stretch>
        </p:blipFill>
        <p:spPr>
          <a:xfrm>
            <a:off x="16518891" y="2691510"/>
            <a:ext cx="10819048" cy="3419048"/>
          </a:xfrm>
          <a:prstGeom prst="rect">
            <a:avLst/>
          </a:prstGeom>
        </p:spPr>
      </p:pic>
      <p:sp>
        <p:nvSpPr>
          <p:cNvPr id="22" name="文本框 21"/>
          <p:cNvSpPr txBox="1"/>
          <p:nvPr/>
        </p:nvSpPr>
        <p:spPr>
          <a:xfrm>
            <a:off x="4564559" y="10691813"/>
            <a:ext cx="553998" cy="92398"/>
          </a:xfrm>
          <a:prstGeom prst="rect">
            <a:avLst/>
          </a:prstGeom>
          <a:noFill/>
        </p:spPr>
        <p:txBody>
          <a:bodyPr vert="eaVert" wrap="none" rtlCol="0">
            <a:spAutoFit/>
          </a:bodyPr>
          <a:lstStyle/>
          <a:p>
            <a:pPr algn="l"/>
            <a:endParaRPr lang="zh-CN" altLang="en-US" dirty="0">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2"/>
          <a:stretch>
            <a:fillRect/>
          </a:stretch>
        </p:blipFill>
        <p:spPr>
          <a:xfrm>
            <a:off x="17658299" y="7816314"/>
            <a:ext cx="8114286" cy="7200000"/>
          </a:xfrm>
          <a:prstGeom prst="rect">
            <a:avLst/>
          </a:prstGeom>
        </p:spPr>
      </p:pic>
      <p:pic>
        <p:nvPicPr>
          <p:cNvPr id="25" name="图片 24"/>
          <p:cNvPicPr>
            <a:picLocks noChangeAspect="1"/>
          </p:cNvPicPr>
          <p:nvPr/>
        </p:nvPicPr>
        <p:blipFill>
          <a:blip r:embed="rId3"/>
          <a:stretch>
            <a:fillRect/>
          </a:stretch>
        </p:blipFill>
        <p:spPr>
          <a:xfrm>
            <a:off x="5978290" y="3722736"/>
            <a:ext cx="9141060" cy="6919435"/>
          </a:xfrm>
          <a:prstGeom prst="rect">
            <a:avLst/>
          </a:prstGeom>
        </p:spPr>
      </p:pic>
      <p:sp>
        <p:nvSpPr>
          <p:cNvPr id="26" name="矩形 25"/>
          <p:cNvSpPr/>
          <p:nvPr/>
        </p:nvSpPr>
        <p:spPr>
          <a:xfrm>
            <a:off x="5978290" y="3722736"/>
            <a:ext cx="9141060" cy="6919435"/>
          </a:xfrm>
          <a:prstGeom prst="rect">
            <a:avLst/>
          </a:prstGeom>
          <a:solidFill>
            <a:schemeClr val="bg1">
              <a:alpha val="4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形状 26"/>
          <p:cNvSpPr/>
          <p:nvPr/>
        </p:nvSpPr>
        <p:spPr>
          <a:xfrm>
            <a:off x="8743950" y="5514975"/>
            <a:ext cx="2371725" cy="1814513"/>
          </a:xfrm>
          <a:custGeom>
            <a:avLst/>
            <a:gdLst>
              <a:gd name="csX0" fmla="*/ 700088 w 2371725"/>
              <a:gd name="csY0" fmla="*/ 0 h 1814513"/>
              <a:gd name="csX1" fmla="*/ 1414463 w 2371725"/>
              <a:gd name="csY1" fmla="*/ 342900 h 1814513"/>
              <a:gd name="csX2" fmla="*/ 1671638 w 2371725"/>
              <a:gd name="csY2" fmla="*/ 257175 h 1814513"/>
              <a:gd name="csX3" fmla="*/ 2085975 w 2371725"/>
              <a:gd name="csY3" fmla="*/ 14288 h 1814513"/>
              <a:gd name="csX4" fmla="*/ 2371725 w 2371725"/>
              <a:gd name="csY4" fmla="*/ 514350 h 1814513"/>
              <a:gd name="csX5" fmla="*/ 2357438 w 2371725"/>
              <a:gd name="csY5" fmla="*/ 1714500 h 1814513"/>
              <a:gd name="csX6" fmla="*/ 1800225 w 2371725"/>
              <a:gd name="csY6" fmla="*/ 1785938 h 1814513"/>
              <a:gd name="csX7" fmla="*/ 1185863 w 2371725"/>
              <a:gd name="csY7" fmla="*/ 1814513 h 1814513"/>
              <a:gd name="csX8" fmla="*/ 928688 w 2371725"/>
              <a:gd name="csY8" fmla="*/ 1785938 h 1814513"/>
              <a:gd name="csX9" fmla="*/ 0 w 2371725"/>
              <a:gd name="csY9" fmla="*/ 1171575 h 1814513"/>
              <a:gd name="csX10" fmla="*/ 400050 w 2371725"/>
              <a:gd name="csY10" fmla="*/ 785813 h 1814513"/>
              <a:gd name="csX11" fmla="*/ 700088 w 2371725"/>
              <a:gd name="csY11" fmla="*/ 0 h 18145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371725" h="1814513">
                <a:moveTo>
                  <a:pt x="700088" y="0"/>
                </a:moveTo>
                <a:lnTo>
                  <a:pt x="1414463" y="342900"/>
                </a:lnTo>
                <a:lnTo>
                  <a:pt x="1671638" y="257175"/>
                </a:lnTo>
                <a:lnTo>
                  <a:pt x="2085975" y="14288"/>
                </a:lnTo>
                <a:lnTo>
                  <a:pt x="2371725" y="514350"/>
                </a:lnTo>
                <a:lnTo>
                  <a:pt x="2357438" y="1714500"/>
                </a:lnTo>
                <a:lnTo>
                  <a:pt x="1800225" y="1785938"/>
                </a:lnTo>
                <a:lnTo>
                  <a:pt x="1185863" y="1814513"/>
                </a:lnTo>
                <a:lnTo>
                  <a:pt x="928688" y="1785938"/>
                </a:lnTo>
                <a:lnTo>
                  <a:pt x="0" y="1171575"/>
                </a:lnTo>
                <a:lnTo>
                  <a:pt x="400050" y="785813"/>
                </a:lnTo>
                <a:lnTo>
                  <a:pt x="700088" y="0"/>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形状 27"/>
          <p:cNvSpPr/>
          <p:nvPr/>
        </p:nvSpPr>
        <p:spPr>
          <a:xfrm>
            <a:off x="9329738" y="7800975"/>
            <a:ext cx="2443162" cy="1400175"/>
          </a:xfrm>
          <a:custGeom>
            <a:avLst/>
            <a:gdLst>
              <a:gd name="csX0" fmla="*/ 0 w 2443162"/>
              <a:gd name="csY0" fmla="*/ 400050 h 1400175"/>
              <a:gd name="csX1" fmla="*/ 0 w 2443162"/>
              <a:gd name="csY1" fmla="*/ 1400175 h 1400175"/>
              <a:gd name="csX2" fmla="*/ 1657350 w 2443162"/>
              <a:gd name="csY2" fmla="*/ 1343025 h 1400175"/>
              <a:gd name="csX3" fmla="*/ 2414587 w 2443162"/>
              <a:gd name="csY3" fmla="*/ 1228725 h 1400175"/>
              <a:gd name="csX4" fmla="*/ 2443162 w 2443162"/>
              <a:gd name="csY4" fmla="*/ 0 h 1400175"/>
              <a:gd name="csX5" fmla="*/ 1243012 w 2443162"/>
              <a:gd name="csY5" fmla="*/ 142875 h 1400175"/>
              <a:gd name="csX6" fmla="*/ 0 w 2443162"/>
              <a:gd name="csY6" fmla="*/ 400050 h 14001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43162" h="1400175">
                <a:moveTo>
                  <a:pt x="0" y="400050"/>
                </a:moveTo>
                <a:lnTo>
                  <a:pt x="0" y="1400175"/>
                </a:lnTo>
                <a:lnTo>
                  <a:pt x="1657350" y="1343025"/>
                </a:lnTo>
                <a:lnTo>
                  <a:pt x="2414587" y="1228725"/>
                </a:lnTo>
                <a:lnTo>
                  <a:pt x="2443162" y="0"/>
                </a:lnTo>
                <a:lnTo>
                  <a:pt x="1243012" y="142875"/>
                </a:lnTo>
                <a:lnTo>
                  <a:pt x="0" y="400050"/>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8780139" y="5424711"/>
            <a:ext cx="3442077" cy="4120312"/>
            <a:chOff x="15480047" y="4423655"/>
            <a:chExt cx="3442077" cy="4120312"/>
          </a:xfrm>
        </p:grpSpPr>
        <p:sp>
          <p:nvSpPr>
            <p:cNvPr id="40" name="文本框 39"/>
            <p:cNvSpPr txBox="1"/>
            <p:nvPr/>
          </p:nvSpPr>
          <p:spPr>
            <a:xfrm>
              <a:off x="17771185" y="4820289"/>
              <a:ext cx="394018" cy="1077218"/>
            </a:xfrm>
            <a:prstGeom prst="rect">
              <a:avLst/>
            </a:prstGeom>
            <a:noFill/>
          </p:spPr>
          <p:txBody>
            <a:bodyPr wrap="square">
              <a:spAutoFit/>
            </a:bodyPr>
            <a:lstStyle/>
            <a:p>
              <a:r>
                <a:rPr lang="zh-CN" altLang="en-US" sz="1600" dirty="0">
                  <a:latin typeface="+mj-ea"/>
                  <a:ea typeface="+mj-ea"/>
                </a:rPr>
                <a:t>东环二路</a:t>
              </a:r>
              <a:endParaRPr lang="zh-CN" altLang="en-US" sz="1600" dirty="0"/>
            </a:p>
          </p:txBody>
        </p:sp>
        <p:sp>
          <p:nvSpPr>
            <p:cNvPr id="41" name="文本框 40"/>
            <p:cNvSpPr txBox="1"/>
            <p:nvPr/>
          </p:nvSpPr>
          <p:spPr>
            <a:xfrm rot="332404">
              <a:off x="16221603" y="4423655"/>
              <a:ext cx="816231" cy="338554"/>
            </a:xfrm>
            <a:prstGeom prst="rect">
              <a:avLst/>
            </a:prstGeom>
            <a:noFill/>
          </p:spPr>
          <p:txBody>
            <a:bodyPr wrap="square">
              <a:spAutoFit/>
            </a:bodyPr>
            <a:lstStyle/>
            <a:p>
              <a:r>
                <a:rPr lang="zh-CN" altLang="en-US" sz="1600" dirty="0">
                  <a:latin typeface="+mj-ea"/>
                  <a:ea typeface="+mj-ea"/>
                </a:rPr>
                <a:t>北环路</a:t>
              </a:r>
              <a:endParaRPr lang="zh-CN" altLang="en-US" sz="1600" dirty="0"/>
            </a:p>
          </p:txBody>
        </p:sp>
        <p:sp>
          <p:nvSpPr>
            <p:cNvPr id="45" name="文本框 44"/>
            <p:cNvSpPr txBox="1"/>
            <p:nvPr/>
          </p:nvSpPr>
          <p:spPr>
            <a:xfrm rot="1705290">
              <a:off x="15480047" y="4550996"/>
              <a:ext cx="394018" cy="1323439"/>
            </a:xfrm>
            <a:prstGeom prst="rect">
              <a:avLst/>
            </a:prstGeom>
            <a:noFill/>
          </p:spPr>
          <p:txBody>
            <a:bodyPr wrap="square">
              <a:spAutoFit/>
            </a:bodyPr>
            <a:lstStyle/>
            <a:p>
              <a:r>
                <a:rPr lang="zh-CN" altLang="en-US" sz="1600" dirty="0">
                  <a:latin typeface="+mj-ea"/>
                  <a:ea typeface="+mj-ea"/>
                </a:rPr>
                <a:t>丹阳门南路</a:t>
              </a:r>
              <a:endParaRPr lang="zh-CN" altLang="en-US" sz="1600" dirty="0"/>
            </a:p>
          </p:txBody>
        </p:sp>
        <p:sp>
          <p:nvSpPr>
            <p:cNvPr id="46" name="文本框 45"/>
            <p:cNvSpPr txBox="1"/>
            <p:nvPr/>
          </p:nvSpPr>
          <p:spPr>
            <a:xfrm rot="21315936">
              <a:off x="16543200" y="6312953"/>
              <a:ext cx="1028795" cy="338554"/>
            </a:xfrm>
            <a:prstGeom prst="rect">
              <a:avLst/>
            </a:prstGeom>
            <a:noFill/>
          </p:spPr>
          <p:txBody>
            <a:bodyPr wrap="square">
              <a:spAutoFit/>
            </a:bodyPr>
            <a:lstStyle/>
            <a:p>
              <a:r>
                <a:rPr lang="zh-CN" altLang="en-US" sz="1600" dirty="0">
                  <a:latin typeface="+mj-ea"/>
                  <a:ea typeface="+mj-ea"/>
                </a:rPr>
                <a:t>南环一路</a:t>
              </a:r>
              <a:endParaRPr lang="zh-CN" altLang="en-US" sz="1600" dirty="0"/>
            </a:p>
          </p:txBody>
        </p:sp>
        <p:sp>
          <p:nvSpPr>
            <p:cNvPr id="47" name="文本框 46"/>
            <p:cNvSpPr txBox="1"/>
            <p:nvPr/>
          </p:nvSpPr>
          <p:spPr>
            <a:xfrm rot="21315936">
              <a:off x="16682990" y="8205413"/>
              <a:ext cx="1028795" cy="338554"/>
            </a:xfrm>
            <a:prstGeom prst="rect">
              <a:avLst/>
            </a:prstGeom>
            <a:noFill/>
          </p:spPr>
          <p:txBody>
            <a:bodyPr wrap="square">
              <a:spAutoFit/>
            </a:bodyPr>
            <a:lstStyle/>
            <a:p>
              <a:r>
                <a:rPr lang="zh-CN" altLang="en-US" sz="1600" dirty="0">
                  <a:latin typeface="+mj-ea"/>
                  <a:ea typeface="+mj-ea"/>
                </a:rPr>
                <a:t>金坛大道</a:t>
              </a:r>
              <a:endParaRPr lang="zh-CN" altLang="en-US" sz="1600" dirty="0"/>
            </a:p>
          </p:txBody>
        </p:sp>
        <p:sp>
          <p:nvSpPr>
            <p:cNvPr id="48" name="文本框 47"/>
            <p:cNvSpPr txBox="1"/>
            <p:nvPr/>
          </p:nvSpPr>
          <p:spPr>
            <a:xfrm rot="21315936">
              <a:off x="17020868" y="6633311"/>
              <a:ext cx="1028795" cy="338554"/>
            </a:xfrm>
            <a:prstGeom prst="rect">
              <a:avLst/>
            </a:prstGeom>
            <a:noFill/>
          </p:spPr>
          <p:txBody>
            <a:bodyPr wrap="square">
              <a:spAutoFit/>
            </a:bodyPr>
            <a:lstStyle/>
            <a:p>
              <a:r>
                <a:rPr lang="zh-CN" altLang="en-US" sz="1600" dirty="0">
                  <a:latin typeface="+mj-ea"/>
                  <a:ea typeface="+mj-ea"/>
                </a:rPr>
                <a:t>鑫城大道</a:t>
              </a:r>
              <a:endParaRPr lang="zh-CN" altLang="en-US" sz="1600" dirty="0"/>
            </a:p>
          </p:txBody>
        </p:sp>
        <p:sp>
          <p:nvSpPr>
            <p:cNvPr id="49" name="文本框 48"/>
            <p:cNvSpPr txBox="1"/>
            <p:nvPr/>
          </p:nvSpPr>
          <p:spPr>
            <a:xfrm>
              <a:off x="18528106" y="6726374"/>
              <a:ext cx="394018" cy="1077218"/>
            </a:xfrm>
            <a:prstGeom prst="rect">
              <a:avLst/>
            </a:prstGeom>
            <a:noFill/>
          </p:spPr>
          <p:txBody>
            <a:bodyPr wrap="square">
              <a:spAutoFit/>
            </a:bodyPr>
            <a:lstStyle/>
            <a:p>
              <a:r>
                <a:rPr lang="zh-CN" altLang="en-US" sz="1600" dirty="0">
                  <a:latin typeface="+mj-ea"/>
                  <a:ea typeface="+mj-ea"/>
                </a:rPr>
                <a:t>华阳南路</a:t>
              </a:r>
              <a:endParaRPr lang="zh-CN" altLang="en-US" sz="1600" dirty="0"/>
            </a:p>
          </p:txBody>
        </p:sp>
        <p:sp>
          <p:nvSpPr>
            <p:cNvPr id="50" name="文本框 49"/>
            <p:cNvSpPr txBox="1"/>
            <p:nvPr/>
          </p:nvSpPr>
          <p:spPr>
            <a:xfrm>
              <a:off x="15713244" y="7297537"/>
              <a:ext cx="394018" cy="830997"/>
            </a:xfrm>
            <a:prstGeom prst="rect">
              <a:avLst/>
            </a:prstGeom>
            <a:noFill/>
          </p:spPr>
          <p:txBody>
            <a:bodyPr wrap="square">
              <a:spAutoFit/>
            </a:bodyPr>
            <a:lstStyle/>
            <a:p>
              <a:r>
                <a:rPr lang="zh-CN" altLang="en-US" sz="1600" dirty="0">
                  <a:latin typeface="+mj-ea"/>
                  <a:ea typeface="+mj-ea"/>
                </a:rPr>
                <a:t>钱家路</a:t>
              </a:r>
              <a:endParaRPr lang="zh-CN" altLang="en-US" sz="1600" dirty="0"/>
            </a:p>
          </p:txBody>
        </p:sp>
      </p:grpSp>
      <p:sp>
        <p:nvSpPr>
          <p:cNvPr id="42" name="文本框 41"/>
          <p:cNvSpPr txBox="1"/>
          <p:nvPr/>
        </p:nvSpPr>
        <p:spPr>
          <a:xfrm>
            <a:off x="9210345" y="6490107"/>
            <a:ext cx="1438933" cy="461665"/>
          </a:xfrm>
          <a:prstGeom prst="rect">
            <a:avLst/>
          </a:prstGeom>
          <a:noFill/>
        </p:spPr>
        <p:txBody>
          <a:bodyPr wrap="square">
            <a:spAutoFit/>
          </a:bodyPr>
          <a:lstStyle/>
          <a:p>
            <a:r>
              <a:rPr lang="en-US" altLang="zh-CN" b="1" dirty="0"/>
              <a:t>2.73km</a:t>
            </a:r>
            <a:r>
              <a:rPr lang="en-US" altLang="zh-CN" b="1" baseline="30000" dirty="0"/>
              <a:t>2</a:t>
            </a:r>
            <a:endParaRPr lang="zh-CN" altLang="en-US" b="1" baseline="30000" dirty="0"/>
          </a:p>
        </p:txBody>
      </p:sp>
      <p:sp>
        <p:nvSpPr>
          <p:cNvPr id="43" name="文本框 42"/>
          <p:cNvSpPr txBox="1"/>
          <p:nvPr/>
        </p:nvSpPr>
        <p:spPr>
          <a:xfrm>
            <a:off x="9829353" y="8342983"/>
            <a:ext cx="1438933" cy="461665"/>
          </a:xfrm>
          <a:prstGeom prst="rect">
            <a:avLst/>
          </a:prstGeom>
          <a:noFill/>
        </p:spPr>
        <p:txBody>
          <a:bodyPr wrap="square">
            <a:spAutoFit/>
          </a:bodyPr>
          <a:lstStyle/>
          <a:p>
            <a:r>
              <a:rPr lang="en-US" altLang="zh-CN" b="1" dirty="0"/>
              <a:t>2.53km</a:t>
            </a:r>
            <a:r>
              <a:rPr lang="en-US" altLang="zh-CN" b="1" baseline="30000" dirty="0"/>
              <a:t>2</a:t>
            </a:r>
            <a:endParaRPr lang="zh-CN" altLang="en-US" b="1" baseline="30000" dirty="0"/>
          </a:p>
        </p:txBody>
      </p:sp>
      <p:pic>
        <p:nvPicPr>
          <p:cNvPr id="51" name="图片 50"/>
          <p:cNvPicPr>
            <a:picLocks noChangeAspect="1"/>
          </p:cNvPicPr>
          <p:nvPr/>
        </p:nvPicPr>
        <p:blipFill>
          <a:blip r:embed="rId4"/>
          <a:stretch>
            <a:fillRect/>
          </a:stretch>
        </p:blipFill>
        <p:spPr>
          <a:xfrm>
            <a:off x="17885010" y="-247508"/>
            <a:ext cx="12085714" cy="6933333"/>
          </a:xfrm>
          <a:prstGeom prst="rect">
            <a:avLst/>
          </a:prstGeom>
        </p:spPr>
      </p:pic>
      <p:sp>
        <p:nvSpPr>
          <p:cNvPr id="52" name="文本框 51"/>
          <p:cNvSpPr txBox="1"/>
          <p:nvPr/>
        </p:nvSpPr>
        <p:spPr>
          <a:xfrm>
            <a:off x="5978290" y="3726145"/>
            <a:ext cx="1967686"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金坛区停车分区</a:t>
            </a:r>
            <a:endParaRPr lang="zh-CN" altLang="en-US" sz="1800" dirty="0">
              <a:latin typeface="微软雅黑" panose="020B0503020204020204" pitchFamily="34" charset="-122"/>
              <a:ea typeface="微软雅黑" panose="020B0503020204020204" pitchFamily="34" charset="-122"/>
            </a:endParaRPr>
          </a:p>
        </p:txBody>
      </p:sp>
      <p:pic>
        <p:nvPicPr>
          <p:cNvPr id="53" name="图片 52"/>
          <p:cNvPicPr>
            <a:picLocks noChangeAspect="1"/>
          </p:cNvPicPr>
          <p:nvPr/>
        </p:nvPicPr>
        <p:blipFill>
          <a:blip r:embed="rId5"/>
          <a:srcRect r="4328"/>
          <a:stretch>
            <a:fillRect/>
          </a:stretch>
        </p:blipFill>
        <p:spPr>
          <a:xfrm>
            <a:off x="-36998" y="6285140"/>
            <a:ext cx="5954945" cy="4357031"/>
          </a:xfrm>
          <a:prstGeom prst="rect">
            <a:avLst/>
          </a:prstGeom>
        </p:spPr>
      </p:pic>
      <p:sp>
        <p:nvSpPr>
          <p:cNvPr id="54" name="文本框 53"/>
          <p:cNvSpPr txBox="1"/>
          <p:nvPr/>
        </p:nvSpPr>
        <p:spPr>
          <a:xfrm>
            <a:off x="0" y="5915808"/>
            <a:ext cx="3395160"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中心城区国土空间总体格局</a:t>
            </a:r>
            <a:endParaRPr lang="zh-CN" altLang="en-US" sz="1800" dirty="0">
              <a:latin typeface="微软雅黑" panose="020B0503020204020204" pitchFamily="34" charset="-122"/>
              <a:ea typeface="微软雅黑" panose="020B0503020204020204" pitchFamily="34" charset="-122"/>
            </a:endParaRPr>
          </a:p>
        </p:txBody>
      </p:sp>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2" name="矩形 1"/>
          <p:cNvSpPr/>
          <p:nvPr/>
        </p:nvSpPr>
        <p:spPr>
          <a:xfrm>
            <a:off x="5998169" y="10192676"/>
            <a:ext cx="771525" cy="354019"/>
          </a:xfrm>
          <a:prstGeom prst="rect">
            <a:avLst/>
          </a:pr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015628" y="10149792"/>
            <a:ext cx="816231" cy="338554"/>
          </a:xfrm>
          <a:prstGeom prst="rect">
            <a:avLst/>
          </a:prstGeom>
          <a:noFill/>
        </p:spPr>
        <p:txBody>
          <a:bodyPr wrap="square">
            <a:spAutoFit/>
          </a:bodyPr>
          <a:lstStyle/>
          <a:p>
            <a:r>
              <a:rPr lang="zh-CN" altLang="en-US" sz="1600" b="1" dirty="0">
                <a:latin typeface="+mj-ea"/>
                <a:ea typeface="+mj-ea"/>
              </a:rPr>
              <a:t>一类区</a:t>
            </a:r>
            <a:endParaRPr lang="zh-CN" altLang="en-US" sz="1600" b="1" dirty="0"/>
          </a:p>
        </p:txBody>
      </p:sp>
      <p:pic>
        <p:nvPicPr>
          <p:cNvPr id="8" name="图片 7"/>
          <p:cNvPicPr>
            <a:picLocks noChangeAspect="1"/>
          </p:cNvPicPr>
          <p:nvPr/>
        </p:nvPicPr>
        <p:blipFill>
          <a:blip r:embed="rId6"/>
          <a:stretch>
            <a:fillRect/>
          </a:stretch>
        </p:blipFill>
        <p:spPr>
          <a:xfrm>
            <a:off x="26335927" y="8014801"/>
            <a:ext cx="9152381" cy="6742857"/>
          </a:xfrm>
          <a:prstGeom prst="rect">
            <a:avLst/>
          </a:prstGeom>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分区划定因素</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Text Box 7"/>
          <p:cNvSpPr txBox="1">
            <a:spLocks noChangeArrowheads="1"/>
          </p:cNvSpPr>
          <p:nvPr/>
        </p:nvSpPr>
        <p:spPr bwMode="auto">
          <a:xfrm>
            <a:off x="583526" y="1749208"/>
            <a:ext cx="5488662" cy="49961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endParaRPr lang="zh-CN" altLang="en-US" dirty="0"/>
          </a:p>
        </p:txBody>
      </p:sp>
      <p:sp>
        <p:nvSpPr>
          <p:cNvPr id="19" name="文本框 18"/>
          <p:cNvSpPr txBox="1"/>
          <p:nvPr/>
        </p:nvSpPr>
        <p:spPr>
          <a:xfrm>
            <a:off x="-4782225" y="2506844"/>
            <a:ext cx="1967686"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扬中市停车分区</a:t>
            </a:r>
            <a:endParaRPr lang="zh-CN" altLang="en-US" sz="1800" dirty="0">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1"/>
          <a:stretch>
            <a:fillRect/>
          </a:stretch>
        </p:blipFill>
        <p:spPr>
          <a:xfrm>
            <a:off x="16518891" y="2691510"/>
            <a:ext cx="10819048" cy="3419048"/>
          </a:xfrm>
          <a:prstGeom prst="rect">
            <a:avLst/>
          </a:prstGeom>
        </p:spPr>
      </p:pic>
      <p:sp>
        <p:nvSpPr>
          <p:cNvPr id="22" name="文本框 21"/>
          <p:cNvSpPr txBox="1"/>
          <p:nvPr/>
        </p:nvSpPr>
        <p:spPr>
          <a:xfrm>
            <a:off x="4315809" y="10906075"/>
            <a:ext cx="553998" cy="92398"/>
          </a:xfrm>
          <a:prstGeom prst="rect">
            <a:avLst/>
          </a:prstGeom>
          <a:noFill/>
        </p:spPr>
        <p:txBody>
          <a:bodyPr vert="eaVert" wrap="square" rtlCol="0">
            <a:spAutoFit/>
          </a:bodyPr>
          <a:lstStyle/>
          <a:p>
            <a:pPr algn="l"/>
            <a:endParaRPr lang="zh-CN" altLang="en-US" dirty="0">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2"/>
          <a:stretch>
            <a:fillRect/>
          </a:stretch>
        </p:blipFill>
        <p:spPr>
          <a:xfrm>
            <a:off x="17658299" y="7816314"/>
            <a:ext cx="8114286" cy="7200000"/>
          </a:xfrm>
          <a:prstGeom prst="rect">
            <a:avLst/>
          </a:prstGeom>
        </p:spPr>
      </p:pic>
      <p:pic>
        <p:nvPicPr>
          <p:cNvPr id="51" name="图片 50"/>
          <p:cNvPicPr>
            <a:picLocks noChangeAspect="1"/>
          </p:cNvPicPr>
          <p:nvPr/>
        </p:nvPicPr>
        <p:blipFill>
          <a:blip r:embed="rId3"/>
          <a:stretch>
            <a:fillRect/>
          </a:stretch>
        </p:blipFill>
        <p:spPr>
          <a:xfrm>
            <a:off x="17885010" y="-247508"/>
            <a:ext cx="12085714" cy="6933333"/>
          </a:xfrm>
          <a:prstGeom prst="rect">
            <a:avLst/>
          </a:prstGeom>
        </p:spPr>
      </p:pic>
      <p:pic>
        <p:nvPicPr>
          <p:cNvPr id="53" name="图片 52"/>
          <p:cNvPicPr>
            <a:picLocks noChangeAspect="1"/>
          </p:cNvPicPr>
          <p:nvPr/>
        </p:nvPicPr>
        <p:blipFill>
          <a:blip r:embed="rId4"/>
          <a:srcRect r="4328"/>
          <a:stretch>
            <a:fillRect/>
          </a:stretch>
        </p:blipFill>
        <p:spPr>
          <a:xfrm>
            <a:off x="-9753327" y="6427180"/>
            <a:ext cx="5954945" cy="4357031"/>
          </a:xfrm>
          <a:prstGeom prst="rect">
            <a:avLst/>
          </a:prstGeom>
        </p:spPr>
      </p:pic>
      <p:pic>
        <p:nvPicPr>
          <p:cNvPr id="5" name="图片 4"/>
          <p:cNvPicPr>
            <a:picLocks noChangeAspect="1"/>
          </p:cNvPicPr>
          <p:nvPr/>
        </p:nvPicPr>
        <p:blipFill>
          <a:blip r:embed="rId5"/>
          <a:srcRect r="10301"/>
          <a:stretch>
            <a:fillRect/>
          </a:stretch>
        </p:blipFill>
        <p:spPr>
          <a:xfrm>
            <a:off x="1208069" y="5345906"/>
            <a:ext cx="6417266" cy="4803224"/>
          </a:xfrm>
          <a:prstGeom prst="rect">
            <a:avLst/>
          </a:prstGeom>
        </p:spPr>
      </p:pic>
      <p:sp>
        <p:nvSpPr>
          <p:cNvPr id="7" name="Text Box 7"/>
          <p:cNvSpPr txBox="1">
            <a:spLocks noChangeArrowheads="1"/>
          </p:cNvSpPr>
          <p:nvPr/>
        </p:nvSpPr>
        <p:spPr bwMode="auto">
          <a:xfrm>
            <a:off x="583526" y="1749208"/>
            <a:ext cx="8733488" cy="49961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基于城市用地、公共资源分布、城市交通运行情况，综合划定停车分区</a:t>
            </a:r>
            <a:endParaRPr lang="zh-CN" altLang="en-US" dirty="0"/>
          </a:p>
        </p:txBody>
      </p:sp>
      <p:grpSp>
        <p:nvGrpSpPr>
          <p:cNvPr id="31" name="组合 30"/>
          <p:cNvGrpSpPr/>
          <p:nvPr/>
        </p:nvGrpSpPr>
        <p:grpSpPr>
          <a:xfrm>
            <a:off x="833304" y="2691510"/>
            <a:ext cx="8073006" cy="2290717"/>
            <a:chOff x="981413" y="2691510"/>
            <a:chExt cx="8295909" cy="2353966"/>
          </a:xfrm>
        </p:grpSpPr>
        <p:pic>
          <p:nvPicPr>
            <p:cNvPr id="12" name="图片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85637" y="2926848"/>
              <a:ext cx="987663" cy="987663"/>
            </a:xfrm>
            <a:prstGeom prst="rect">
              <a:avLst/>
            </a:prstGeom>
          </p:spPr>
        </p:pic>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56941" y="2765308"/>
              <a:ext cx="1334705" cy="1334705"/>
            </a:xfrm>
            <a:prstGeom prst="rect">
              <a:avLst/>
            </a:prstGeom>
          </p:spPr>
        </p:pic>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827" y="2691510"/>
              <a:ext cx="1334705" cy="1334705"/>
            </a:xfrm>
            <a:prstGeom prst="rect">
              <a:avLst/>
            </a:prstGeom>
          </p:spPr>
        </p:pic>
        <p:pic>
          <p:nvPicPr>
            <p:cNvPr id="18" name="图片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09026" y="2819019"/>
              <a:ext cx="1334705" cy="1334705"/>
            </a:xfrm>
            <a:prstGeom prst="rect">
              <a:avLst/>
            </a:prstGeom>
          </p:spPr>
        </p:pic>
        <p:pic>
          <p:nvPicPr>
            <p:cNvPr id="23" name="图片 2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60714" y="2741348"/>
              <a:ext cx="1358665" cy="1358665"/>
            </a:xfrm>
            <a:prstGeom prst="rect">
              <a:avLst/>
            </a:prstGeom>
          </p:spPr>
        </p:pic>
        <p:sp>
          <p:nvSpPr>
            <p:cNvPr id="26" name="文本框 25"/>
            <p:cNvSpPr txBox="1"/>
            <p:nvPr/>
          </p:nvSpPr>
          <p:spPr>
            <a:xfrm>
              <a:off x="981413" y="4057659"/>
              <a:ext cx="1620050" cy="987817"/>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ts val="0"/>
                </a:spcBef>
                <a:buFont typeface="Wingdings" panose="05000000000000000000" pitchFamily="2" charset="2"/>
                <a:buChar char="Ø"/>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indent="0" algn="ctr">
                <a:buNone/>
              </a:pPr>
              <a:r>
                <a:rPr lang="zh-CN" altLang="en-US" dirty="0"/>
                <a:t>空间结构与用地</a:t>
              </a:r>
              <a:endParaRPr lang="zh-CN" altLang="en-US" dirty="0"/>
            </a:p>
          </p:txBody>
        </p:sp>
        <p:sp>
          <p:nvSpPr>
            <p:cNvPr id="27" name="文本框 26"/>
            <p:cNvSpPr txBox="1"/>
            <p:nvPr/>
          </p:nvSpPr>
          <p:spPr>
            <a:xfrm>
              <a:off x="2806846" y="4333334"/>
              <a:ext cx="1469688" cy="49961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ts val="0"/>
                </a:spcBef>
                <a:buFont typeface="Wingdings" panose="05000000000000000000" pitchFamily="2" charset="2"/>
                <a:buChar char="Ø"/>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indent="0" algn="ctr">
                <a:buNone/>
              </a:pPr>
              <a:r>
                <a:rPr lang="zh-CN" altLang="en-US" dirty="0"/>
                <a:t>公共资源</a:t>
              </a:r>
              <a:endParaRPr lang="zh-CN" altLang="en-US" dirty="0"/>
            </a:p>
          </p:txBody>
        </p:sp>
        <p:sp>
          <p:nvSpPr>
            <p:cNvPr id="28" name="文本框 27"/>
            <p:cNvSpPr txBox="1"/>
            <p:nvPr/>
          </p:nvSpPr>
          <p:spPr>
            <a:xfrm>
              <a:off x="4481916" y="4333334"/>
              <a:ext cx="1469688" cy="49961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ts val="0"/>
                </a:spcBef>
                <a:buFont typeface="Wingdings" panose="05000000000000000000" pitchFamily="2" charset="2"/>
                <a:buChar char="Ø"/>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indent="0" algn="ctr">
                <a:buNone/>
              </a:pPr>
              <a:r>
                <a:rPr lang="zh-CN" altLang="en-US" dirty="0"/>
                <a:t>交通运行</a:t>
              </a:r>
              <a:endParaRPr lang="zh-CN" altLang="en-US" dirty="0"/>
            </a:p>
          </p:txBody>
        </p:sp>
        <p:sp>
          <p:nvSpPr>
            <p:cNvPr id="29" name="文本框 28"/>
            <p:cNvSpPr txBox="1"/>
            <p:nvPr/>
          </p:nvSpPr>
          <p:spPr>
            <a:xfrm>
              <a:off x="5882506" y="4333334"/>
              <a:ext cx="1469688" cy="49961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ts val="0"/>
                </a:spcBef>
                <a:buFont typeface="Wingdings" panose="05000000000000000000" pitchFamily="2" charset="2"/>
                <a:buChar char="Ø"/>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indent="0" algn="ctr">
                <a:buNone/>
              </a:pPr>
              <a:r>
                <a:rPr lang="zh-CN" altLang="en-US" dirty="0"/>
                <a:t>供需关系</a:t>
              </a:r>
              <a:endParaRPr lang="zh-CN" altLang="en-US" dirty="0"/>
            </a:p>
          </p:txBody>
        </p:sp>
        <p:sp>
          <p:nvSpPr>
            <p:cNvPr id="30" name="文本框 29"/>
            <p:cNvSpPr txBox="1"/>
            <p:nvPr/>
          </p:nvSpPr>
          <p:spPr>
            <a:xfrm>
              <a:off x="7807634" y="4333334"/>
              <a:ext cx="1469688" cy="49961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ts val="0"/>
                </a:spcBef>
                <a:buFont typeface="Wingdings" panose="05000000000000000000" pitchFamily="2" charset="2"/>
                <a:buChar char="Ø"/>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indent="0" algn="ctr">
                <a:buNone/>
              </a:pPr>
              <a:r>
                <a:rPr lang="zh-CN" altLang="en-US" dirty="0"/>
                <a:t>停车分区</a:t>
              </a:r>
              <a:endParaRPr lang="zh-CN" altLang="en-US" dirty="0"/>
            </a:p>
          </p:txBody>
        </p:sp>
      </p:grpSp>
      <p:sp>
        <p:nvSpPr>
          <p:cNvPr id="32" name="文本框 31"/>
          <p:cNvSpPr txBox="1"/>
          <p:nvPr/>
        </p:nvSpPr>
        <p:spPr>
          <a:xfrm>
            <a:off x="1223836" y="5347685"/>
            <a:ext cx="3435250"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句容市用地规划图（中心城区）</a:t>
            </a:r>
            <a:endParaRPr lang="zh-CN" altLang="en-US" sz="1800" dirty="0">
              <a:latin typeface="微软雅黑" panose="020B0503020204020204" pitchFamily="34" charset="-122"/>
              <a:ea typeface="微软雅黑" panose="020B0503020204020204" pitchFamily="34" charset="-122"/>
            </a:endParaRPr>
          </a:p>
        </p:txBody>
      </p:sp>
      <p:grpSp>
        <p:nvGrpSpPr>
          <p:cNvPr id="36" name="组合 35"/>
          <p:cNvGrpSpPr/>
          <p:nvPr/>
        </p:nvGrpSpPr>
        <p:grpSpPr>
          <a:xfrm>
            <a:off x="8863038" y="5140276"/>
            <a:ext cx="6239210" cy="5187358"/>
            <a:chOff x="8990110" y="5345906"/>
            <a:chExt cx="5725443" cy="4760206"/>
          </a:xfrm>
        </p:grpSpPr>
        <p:grpSp>
          <p:nvGrpSpPr>
            <p:cNvPr id="35" name="组合 34"/>
            <p:cNvGrpSpPr/>
            <p:nvPr/>
          </p:nvGrpSpPr>
          <p:grpSpPr>
            <a:xfrm>
              <a:off x="8990110" y="5345906"/>
              <a:ext cx="5725443" cy="4760206"/>
              <a:chOff x="8990110" y="5345906"/>
              <a:chExt cx="5725443" cy="4760206"/>
            </a:xfrm>
          </p:grpSpPr>
          <p:pic>
            <p:nvPicPr>
              <p:cNvPr id="6" name="图片 5"/>
              <p:cNvPicPr>
                <a:picLocks noChangeAspect="1"/>
              </p:cNvPicPr>
              <p:nvPr/>
            </p:nvPicPr>
            <p:blipFill>
              <a:blip r:embed="rId11"/>
              <a:stretch>
                <a:fillRect/>
              </a:stretch>
            </p:blipFill>
            <p:spPr>
              <a:xfrm>
                <a:off x="9008164" y="5345906"/>
                <a:ext cx="5707389" cy="4760206"/>
              </a:xfrm>
              <a:prstGeom prst="rect">
                <a:avLst/>
              </a:prstGeom>
            </p:spPr>
          </p:pic>
          <p:pic>
            <p:nvPicPr>
              <p:cNvPr id="34" name="图片 33"/>
              <p:cNvPicPr>
                <a:picLocks noChangeAspect="1"/>
              </p:cNvPicPr>
              <p:nvPr/>
            </p:nvPicPr>
            <p:blipFill>
              <a:blip r:embed="rId12"/>
              <a:srcRect r="37713"/>
              <a:stretch>
                <a:fillRect/>
              </a:stretch>
            </p:blipFill>
            <p:spPr>
              <a:xfrm>
                <a:off x="8990110" y="7239445"/>
                <a:ext cx="1180491" cy="2866667"/>
              </a:xfrm>
              <a:prstGeom prst="rect">
                <a:avLst/>
              </a:prstGeom>
            </p:spPr>
          </p:pic>
        </p:grpSp>
        <p:sp>
          <p:nvSpPr>
            <p:cNvPr id="33" name="文本框 32"/>
            <p:cNvSpPr txBox="1"/>
            <p:nvPr/>
          </p:nvSpPr>
          <p:spPr>
            <a:xfrm>
              <a:off x="8991455" y="5347685"/>
              <a:ext cx="2360901" cy="338919"/>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资源分布图（中心城区）</a:t>
              </a:r>
              <a:endParaRPr lang="zh-CN" altLang="en-US" sz="1800" dirty="0">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344334" y="1189282"/>
            <a:ext cx="5707389" cy="3856312"/>
            <a:chOff x="9344334" y="1189282"/>
            <a:chExt cx="5707389" cy="3856312"/>
          </a:xfrm>
        </p:grpSpPr>
        <p:pic>
          <p:nvPicPr>
            <p:cNvPr id="8" name="图片 7"/>
            <p:cNvPicPr>
              <a:picLocks noChangeAspect="1"/>
            </p:cNvPicPr>
            <p:nvPr/>
          </p:nvPicPr>
          <p:blipFill>
            <a:blip r:embed="rId13"/>
            <a:stretch>
              <a:fillRect/>
            </a:stretch>
          </p:blipFill>
          <p:spPr>
            <a:xfrm>
              <a:off x="9344334" y="1197501"/>
              <a:ext cx="5707389" cy="3848093"/>
            </a:xfrm>
            <a:prstGeom prst="rect">
              <a:avLst/>
            </a:prstGeom>
          </p:spPr>
        </p:pic>
        <p:sp>
          <p:nvSpPr>
            <p:cNvPr id="42" name="文本框 41"/>
            <p:cNvSpPr txBox="1"/>
            <p:nvPr/>
          </p:nvSpPr>
          <p:spPr>
            <a:xfrm>
              <a:off x="9344334" y="1189282"/>
              <a:ext cx="3338724"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晚高峰交通运行图（中心城区）</a:t>
              </a:r>
              <a:endParaRPr lang="zh-CN" altLang="en-US" sz="1800" dirty="0">
                <a:latin typeface="微软雅黑" panose="020B0503020204020204" pitchFamily="34" charset="-122"/>
                <a:ea typeface="微软雅黑" panose="020B0503020204020204" pitchFamily="34" charset="-122"/>
              </a:endParaRPr>
            </a:p>
          </p:txBody>
        </p:sp>
      </p:grpSp>
      <p:sp>
        <p:nvSpPr>
          <p:cNvPr id="44" name="矩形 4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5" name="文本框 44"/>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t="14194"/>
          <a:stretch>
            <a:fillRect/>
          </a:stretch>
        </p:blipFill>
        <p:spPr>
          <a:xfrm>
            <a:off x="5290160" y="3231962"/>
            <a:ext cx="9695042" cy="7314734"/>
          </a:xfrm>
          <a:prstGeom prst="rect">
            <a:avLst/>
          </a:prstGeom>
        </p:spPr>
      </p:pic>
      <p:graphicFrame>
        <p:nvGraphicFramePr>
          <p:cNvPr id="41" name="表格 40"/>
          <p:cNvGraphicFramePr>
            <a:graphicFrameLocks noGrp="1"/>
          </p:cNvGraphicFramePr>
          <p:nvPr/>
        </p:nvGraphicFramePr>
        <p:xfrm>
          <a:off x="16053731" y="-617830"/>
          <a:ext cx="9668426" cy="2641076"/>
        </p:xfrm>
        <a:graphic>
          <a:graphicData uri="http://schemas.openxmlformats.org/drawingml/2006/table">
            <a:tbl>
              <a:tblPr firstRow="1" firstCol="1">
                <a:tableStyleId>{93296810-A885-4BE3-A3E7-6D5BEEA58F35}</a:tableStyleId>
              </a:tblPr>
              <a:tblGrid>
                <a:gridCol w="1874296"/>
                <a:gridCol w="1960996"/>
                <a:gridCol w="5833134"/>
              </a:tblGrid>
              <a:tr h="494803">
                <a:tc>
                  <a:txBody>
                    <a:bodyPr/>
                    <a:lstStyle/>
                    <a:p>
                      <a:pPr algn="ctr" fontAlgn="b">
                        <a:buNone/>
                      </a:pPr>
                      <a:endParaRPr lang="zh-CN" altLang="en-US" sz="1400" b="1" u="none" strike="noStrike" kern="1200" dirty="0">
                        <a:solidFill>
                          <a:schemeClr val="lt1"/>
                        </a:solidFill>
                        <a:effectLst/>
                        <a:latin typeface="+mn-lt"/>
                        <a:ea typeface="+mn-ea"/>
                        <a:cs typeface="+mn-cs"/>
                      </a:endParaRPr>
                    </a:p>
                  </a:txBody>
                  <a:tcPr marL="9525" marR="9525" marT="9525" marB="0" anchor="ctr"/>
                </a:tc>
                <a:tc gridSpan="2">
                  <a:txBody>
                    <a:bodyPr/>
                    <a:lstStyle/>
                    <a:p>
                      <a:pPr algn="ctr" fontAlgn="b">
                        <a:buNone/>
                      </a:pPr>
                      <a:r>
                        <a:rPr lang="zh-CN" altLang="en-US" sz="1400" b="1" u="none" strike="noStrike" kern="1200" dirty="0">
                          <a:solidFill>
                            <a:schemeClr val="lt1"/>
                          </a:solidFill>
                          <a:effectLst/>
                          <a:latin typeface="+mn-lt"/>
                          <a:ea typeface="+mn-ea"/>
                          <a:cs typeface="+mn-cs"/>
                        </a:rPr>
                        <a:t>核心资源</a:t>
                      </a:r>
                      <a:endParaRPr lang="zh-CN" altLang="en-US" sz="1400" b="1" u="none" strike="noStrike" kern="1200" dirty="0">
                        <a:solidFill>
                          <a:schemeClr val="lt1"/>
                        </a:solidFill>
                        <a:effectLst/>
                        <a:latin typeface="+mn-lt"/>
                        <a:ea typeface="+mn-ea"/>
                        <a:cs typeface="+mn-cs"/>
                      </a:endParaRPr>
                    </a:p>
                  </a:txBody>
                  <a:tcPr marL="9525" marR="9525" marT="9525" marB="0" anchor="ctr">
                    <a:lnB w="12700" cap="flat" cmpd="sng" algn="ctr">
                      <a:solidFill>
                        <a:schemeClr val="tx1"/>
                      </a:solidFill>
                      <a:prstDash val="solid"/>
                      <a:round/>
                      <a:headEnd type="none" w="med" len="med"/>
                      <a:tailEnd type="none" w="med" len="med"/>
                    </a:lnB>
                  </a:tcPr>
                </a:tc>
                <a:tc hMerge="1">
                  <a:tcPr/>
                </a:tc>
              </a:tr>
              <a:tr h="266521">
                <a:tc rowSpan="3">
                  <a:txBody>
                    <a:bodyPr/>
                    <a:lstStyle/>
                    <a:p>
                      <a:pPr algn="ctr" fontAlgn="b">
                        <a:buNone/>
                      </a:pPr>
                      <a:r>
                        <a:rPr lang="zh-CN" sz="1400" u="none" strike="noStrike" dirty="0">
                          <a:effectLst/>
                        </a:rPr>
                        <a:t>一类区</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ctr" fontAlgn="b">
                        <a:buNone/>
                      </a:pPr>
                      <a:r>
                        <a:rPr lang="zh-CN" altLang="en-US" sz="1400" b="0" i="0" u="none" strike="noStrike" dirty="0">
                          <a:solidFill>
                            <a:srgbClr val="000000"/>
                          </a:solidFill>
                          <a:effectLst/>
                          <a:latin typeface="等线" panose="02010600030101010101" pitchFamily="2" charset="-122"/>
                          <a:ea typeface="等线" panose="02010600030101010101" pitchFamily="2" charset="-122"/>
                        </a:rPr>
                        <a:t>行政办公</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zh-CN" altLang="en-US" sz="1400" b="0" i="0" u="none" strike="noStrike" dirty="0">
                          <a:solidFill>
                            <a:srgbClr val="000000"/>
                          </a:solidFill>
                          <a:effectLst/>
                          <a:latin typeface="等线" panose="02010600030101010101" pitchFamily="2" charset="-122"/>
                          <a:ea typeface="等线" panose="02010600030101010101" pitchFamily="2" charset="-122"/>
                        </a:rPr>
                        <a:t>市政府</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15610">
                <a:tc vMerge="1">
                  <a:tcP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400" b="0" i="0" u="none" strike="noStrike" dirty="0">
                          <a:solidFill>
                            <a:srgbClr val="000000"/>
                          </a:solidFill>
                          <a:effectLst/>
                          <a:latin typeface="等线" panose="02010600030101010101" pitchFamily="2" charset="-122"/>
                          <a:ea typeface="等线" panose="02010600030101010101" pitchFamily="2" charset="-122"/>
                        </a:rPr>
                        <a:t>商业体</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zh-CN" altLang="en-US" sz="1400" b="0" i="0" u="none" strike="noStrike" dirty="0">
                          <a:solidFill>
                            <a:srgbClr val="000000"/>
                          </a:solidFill>
                          <a:effectLst/>
                          <a:latin typeface="等线" panose="02010600030101010101" pitchFamily="2" charset="-122"/>
                          <a:ea typeface="等线" panose="02010600030101010101" pitchFamily="2" charset="-122"/>
                        </a:rPr>
                        <a:t>中央商场、帕提亚购物广场、元丰商城、义台街五彩城、富豪广场、</a:t>
                      </a:r>
                      <a:r>
                        <a:rPr lang="en-US" altLang="zh-CN" sz="1400" b="0" i="0" u="none" strike="noStrike" dirty="0">
                          <a:solidFill>
                            <a:srgbClr val="000000"/>
                          </a:solidFill>
                          <a:effectLst/>
                          <a:latin typeface="等线" panose="02010600030101010101" pitchFamily="2" charset="-122"/>
                          <a:ea typeface="等线" panose="02010600030101010101" pitchFamily="2" charset="-122"/>
                        </a:rPr>
                        <a:t>1912</a:t>
                      </a:r>
                      <a:r>
                        <a:rPr lang="zh-CN" altLang="en-US" sz="1400" b="0" i="0" u="none" strike="noStrike" dirty="0">
                          <a:solidFill>
                            <a:srgbClr val="000000"/>
                          </a:solidFill>
                          <a:effectLst/>
                          <a:latin typeface="等线" panose="02010600030101010101" pitchFamily="2" charset="-122"/>
                          <a:ea typeface="等线" panose="02010600030101010101" pitchFamily="2" charset="-122"/>
                        </a:rPr>
                        <a:t>文化休闲商业街</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66521">
                <a:tc vMerge="1">
                  <a:tcPr/>
                </a:tc>
                <a:tc>
                  <a:txBody>
                    <a:bodyPr/>
                    <a:lstStyle/>
                    <a:p>
                      <a:pPr algn="ctr" fontAlgn="b">
                        <a:buNone/>
                      </a:pPr>
                      <a:r>
                        <a:rPr lang="zh-CN" altLang="en-US" sz="1400" b="0" i="0" u="none" strike="noStrike" dirty="0">
                          <a:solidFill>
                            <a:srgbClr val="000000"/>
                          </a:solidFill>
                          <a:effectLst/>
                          <a:latin typeface="等线" panose="02010600030101010101" pitchFamily="2" charset="-122"/>
                          <a:ea typeface="等线" panose="02010600030101010101" pitchFamily="2" charset="-122"/>
                        </a:rPr>
                        <a:t>医疗教育</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zh-CN" altLang="en-US" sz="1400" b="0" i="0" u="none" strike="noStrike" dirty="0">
                          <a:solidFill>
                            <a:srgbClr val="000000"/>
                          </a:solidFill>
                          <a:effectLst/>
                          <a:latin typeface="等线" panose="02010600030101010101" pitchFamily="2" charset="-122"/>
                          <a:ea typeface="等线" panose="02010600030101010101" pitchFamily="2" charset="-122"/>
                        </a:rPr>
                        <a:t>实验小学、第二中学、句容市中医院</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15610">
                <a:tc rowSpan="2">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zh-CN" sz="1400" u="none" strike="noStrike" dirty="0">
                          <a:effectLst/>
                        </a:rPr>
                        <a:t>二类区</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R w="12700" cap="flat" cmpd="sng" algn="ctr">
                      <a:solidFill>
                        <a:schemeClr val="tx1"/>
                      </a:solidFill>
                      <a:prstDash val="solid"/>
                      <a:round/>
                      <a:headEnd type="none" w="med" len="med"/>
                      <a:tailEnd type="none" w="med" len="med"/>
                    </a:lnR>
                  </a:tcPr>
                </a:tc>
                <a:tc>
                  <a:txBody>
                    <a:bodyPr/>
                    <a:lstStyle/>
                    <a:p>
                      <a:pPr algn="ctr" fontAlgn="b">
                        <a:buNone/>
                      </a:pPr>
                      <a:r>
                        <a:rPr lang="zh-CN" altLang="en-US" sz="1400" b="0" i="0" u="none" strike="noStrike" dirty="0">
                          <a:solidFill>
                            <a:srgbClr val="000000"/>
                          </a:solidFill>
                          <a:effectLst/>
                          <a:latin typeface="等线" panose="02010600030101010101" pitchFamily="2" charset="-122"/>
                          <a:ea typeface="等线" panose="02010600030101010101" pitchFamily="2" charset="-122"/>
                        </a:rPr>
                        <a:t>行政办公</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zh-CN" altLang="en-US" sz="1400" b="0" i="0" u="none" strike="noStrike" dirty="0">
                          <a:solidFill>
                            <a:srgbClr val="000000"/>
                          </a:solidFill>
                          <a:effectLst/>
                          <a:latin typeface="等线" panose="02010600030101010101" pitchFamily="2" charset="-122"/>
                          <a:ea typeface="等线" panose="02010600030101010101" pitchFamily="2" charset="-122"/>
                        </a:rPr>
                        <a:t>民政局、城管局、园林中心、粮食局、环境卫生管理处、资规局、税务局、经开区管委会等</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82011">
                <a:tc vMerge="1">
                  <a:tcPr marL="9525" marR="9525" marT="9525" marB="0" anchor="ctr">
                    <a:lnR w="12700" cap="flat" cmpd="sng" algn="ctr">
                      <a:solidFill>
                        <a:schemeClr val="tx1"/>
                      </a:solidFill>
                      <a:prstDash val="solid"/>
                      <a:round/>
                      <a:headEnd type="none" w="med" len="med"/>
                      <a:tailEnd type="none" w="med" len="med"/>
                    </a:lnR>
                  </a:tcP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400" b="0" i="0" u="none" strike="noStrike" dirty="0">
                          <a:solidFill>
                            <a:srgbClr val="000000"/>
                          </a:solidFill>
                          <a:effectLst/>
                          <a:latin typeface="等线" panose="02010600030101010101" pitchFamily="2" charset="-122"/>
                          <a:ea typeface="等线" panose="02010600030101010101" pitchFamily="2" charset="-122"/>
                        </a:rPr>
                        <a:t>医疗教育</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zh-CN" altLang="en-US" sz="1400" b="0" i="0" u="none" strike="noStrike" dirty="0">
                          <a:solidFill>
                            <a:srgbClr val="000000"/>
                          </a:solidFill>
                          <a:effectLst/>
                          <a:latin typeface="等线" panose="02010600030101010101" pitchFamily="2" charset="-122"/>
                          <a:ea typeface="等线" panose="02010600030101010101" pitchFamily="2" charset="-122"/>
                        </a:rPr>
                        <a:t>中医院、农林职业技术学院、句容高级中学、句容市第三中学、崇明中学</a:t>
                      </a:r>
                      <a:endParaRPr lang="zh-CN" sz="14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3"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分区划定</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资源集聚</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6" name="Text Box 7"/>
          <p:cNvSpPr txBox="1">
            <a:spLocks noChangeArrowheads="1"/>
          </p:cNvSpPr>
          <p:nvPr/>
        </p:nvSpPr>
        <p:spPr bwMode="auto">
          <a:xfrm>
            <a:off x="583524" y="1749208"/>
            <a:ext cx="14508161" cy="1884604"/>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城市空间结构</a:t>
            </a:r>
            <a:endParaRPr lang="en-US" altLang="zh-CN" dirty="0"/>
          </a:p>
          <a:p>
            <a:pPr marL="0" indent="0">
              <a:spcBef>
                <a:spcPts val="0"/>
              </a:spcBef>
              <a:buNone/>
            </a:pPr>
            <a:r>
              <a:rPr lang="zh-CN" altLang="en-US" dirty="0"/>
              <a:t>单核心城区，单中心发散式空间形态</a:t>
            </a:r>
            <a:r>
              <a:rPr lang="en-US" altLang="zh-CN" dirty="0"/>
              <a:t>,</a:t>
            </a:r>
            <a:r>
              <a:rPr lang="zh-CN" altLang="en-US" dirty="0"/>
              <a:t>建议采用“环套式”停车分区划分</a:t>
            </a:r>
            <a:endParaRPr lang="en-US" altLang="zh-CN" dirty="0"/>
          </a:p>
          <a:p>
            <a:pPr marL="0" indent="0">
              <a:spcBef>
                <a:spcPts val="0"/>
              </a:spcBef>
              <a:buNone/>
            </a:pPr>
            <a:r>
              <a:rPr lang="zh-CN" altLang="en-US" dirty="0"/>
              <a:t>城区资源主要集中在老城核心区，并以</a:t>
            </a:r>
            <a:r>
              <a:rPr lang="zh-CN" altLang="en-US" dirty="0">
                <a:solidFill>
                  <a:srgbClr val="C00000"/>
                </a:solidFill>
              </a:rPr>
              <a:t>市政府、帕提亚、中央商场、义台街五彩城片区为核心，</a:t>
            </a:r>
            <a:r>
              <a:rPr lang="zh-CN" altLang="en-US" dirty="0"/>
              <a:t>逐步向外</a:t>
            </a:r>
            <a:endParaRPr lang="en-US" altLang="zh-CN" dirty="0"/>
          </a:p>
          <a:p>
            <a:pPr marL="0" indent="0">
              <a:spcBef>
                <a:spcPts val="0"/>
              </a:spcBef>
              <a:buNone/>
            </a:pPr>
            <a:r>
              <a:rPr lang="zh-CN" altLang="en-US" dirty="0"/>
              <a:t>在</a:t>
            </a:r>
            <a:r>
              <a:rPr lang="zh-CN" altLang="en-US" dirty="0">
                <a:solidFill>
                  <a:srgbClr val="C00000"/>
                </a:solidFill>
              </a:rPr>
              <a:t>洪武路、文昌西路、文昌中路、东昌中路</a:t>
            </a:r>
            <a:r>
              <a:rPr lang="en-US" altLang="zh-CN" dirty="0">
                <a:solidFill>
                  <a:srgbClr val="C00000"/>
                </a:solidFill>
              </a:rPr>
              <a:t>-</a:t>
            </a:r>
            <a:r>
              <a:rPr lang="zh-CN" altLang="en-US" dirty="0">
                <a:solidFill>
                  <a:srgbClr val="C00000"/>
                </a:solidFill>
              </a:rPr>
              <a:t>河滨南路</a:t>
            </a:r>
            <a:r>
              <a:rPr lang="zh-CN" altLang="en-US" dirty="0"/>
              <a:t>合围区以内，资源强度显著高于合围区以外地区</a:t>
            </a:r>
            <a:endParaRPr lang="en-US" altLang="zh-CN" dirty="0"/>
          </a:p>
        </p:txBody>
      </p:sp>
      <p:pic>
        <p:nvPicPr>
          <p:cNvPr id="7" name="图片 6"/>
          <p:cNvPicPr>
            <a:picLocks noChangeAspect="1"/>
          </p:cNvPicPr>
          <p:nvPr/>
        </p:nvPicPr>
        <p:blipFill>
          <a:blip r:embed="rId2"/>
          <a:stretch>
            <a:fillRect/>
          </a:stretch>
        </p:blipFill>
        <p:spPr>
          <a:xfrm>
            <a:off x="17188983" y="3166022"/>
            <a:ext cx="9668425" cy="7361905"/>
          </a:xfrm>
          <a:prstGeom prst="rect">
            <a:avLst/>
          </a:prstGeom>
        </p:spPr>
      </p:pic>
      <p:pic>
        <p:nvPicPr>
          <p:cNvPr id="8" name="图片 7"/>
          <p:cNvPicPr>
            <a:picLocks noChangeAspect="1"/>
          </p:cNvPicPr>
          <p:nvPr/>
        </p:nvPicPr>
        <p:blipFill>
          <a:blip r:embed="rId3"/>
          <a:stretch>
            <a:fillRect/>
          </a:stretch>
        </p:blipFill>
        <p:spPr>
          <a:xfrm>
            <a:off x="5287012" y="8115300"/>
            <a:ext cx="1304848" cy="2431395"/>
          </a:xfrm>
          <a:prstGeom prst="rect">
            <a:avLst/>
          </a:prstGeom>
        </p:spPr>
      </p:pic>
      <p:pic>
        <p:nvPicPr>
          <p:cNvPr id="10" name="图片 9"/>
          <p:cNvPicPr>
            <a:picLocks noChangeAspect="1"/>
          </p:cNvPicPr>
          <p:nvPr/>
        </p:nvPicPr>
        <p:blipFill>
          <a:blip r:embed="rId4"/>
          <a:stretch>
            <a:fillRect/>
          </a:stretch>
        </p:blipFill>
        <p:spPr>
          <a:xfrm>
            <a:off x="18143017" y="1168949"/>
            <a:ext cx="9228571" cy="6723809"/>
          </a:xfrm>
          <a:prstGeom prst="rect">
            <a:avLst/>
          </a:prstGeom>
        </p:spPr>
      </p:pic>
      <p:sp>
        <p:nvSpPr>
          <p:cNvPr id="11" name="文本框 10"/>
          <p:cNvSpPr txBox="1"/>
          <p:nvPr/>
        </p:nvSpPr>
        <p:spPr>
          <a:xfrm>
            <a:off x="9892758" y="5395816"/>
            <a:ext cx="1447480" cy="449187"/>
          </a:xfrm>
          <a:prstGeom prst="rect">
            <a:avLst/>
          </a:prstGeom>
          <a:noFill/>
        </p:spPr>
        <p:txBody>
          <a:bodyPr wrap="square">
            <a:spAutoFit/>
          </a:bodyPr>
          <a:lstStyle/>
          <a:p>
            <a:r>
              <a:rPr lang="zh-CN" altLang="en-US" sz="1600" b="1" dirty="0">
                <a:latin typeface="+mj-ea"/>
                <a:ea typeface="+mj-ea"/>
              </a:rPr>
              <a:t>文昌东路</a:t>
            </a:r>
            <a:endParaRPr lang="zh-CN" altLang="en-US" sz="1600" b="1" dirty="0"/>
          </a:p>
        </p:txBody>
      </p:sp>
      <p:sp>
        <p:nvSpPr>
          <p:cNvPr id="12" name="文本框 11"/>
          <p:cNvSpPr txBox="1"/>
          <p:nvPr/>
        </p:nvSpPr>
        <p:spPr>
          <a:xfrm>
            <a:off x="9674102" y="8663828"/>
            <a:ext cx="1447480" cy="338554"/>
          </a:xfrm>
          <a:prstGeom prst="rect">
            <a:avLst/>
          </a:prstGeom>
          <a:noFill/>
        </p:spPr>
        <p:txBody>
          <a:bodyPr wrap="square">
            <a:spAutoFit/>
          </a:bodyPr>
          <a:lstStyle/>
          <a:p>
            <a:r>
              <a:rPr lang="zh-CN" altLang="en-US" sz="1600" b="1" dirty="0">
                <a:latin typeface="+mj-ea"/>
                <a:ea typeface="+mj-ea"/>
              </a:rPr>
              <a:t>河滨南路</a:t>
            </a:r>
            <a:endParaRPr lang="zh-CN" altLang="en-US" sz="1600" b="1" dirty="0"/>
          </a:p>
        </p:txBody>
      </p:sp>
      <p:sp>
        <p:nvSpPr>
          <p:cNvPr id="13" name="文本框 12"/>
          <p:cNvSpPr txBox="1"/>
          <p:nvPr/>
        </p:nvSpPr>
        <p:spPr>
          <a:xfrm rot="21216585">
            <a:off x="11935436" y="6570801"/>
            <a:ext cx="430887" cy="1035040"/>
          </a:xfrm>
          <a:prstGeom prst="rect">
            <a:avLst/>
          </a:prstGeom>
          <a:noFill/>
        </p:spPr>
        <p:txBody>
          <a:bodyPr vert="eaVert" wrap="square">
            <a:spAutoFit/>
          </a:bodyPr>
          <a:lstStyle/>
          <a:p>
            <a:r>
              <a:rPr lang="zh-CN" altLang="en-US" sz="1600" b="1" dirty="0">
                <a:latin typeface="+mj-ea"/>
                <a:ea typeface="+mj-ea"/>
              </a:rPr>
              <a:t>东昌中路</a:t>
            </a:r>
            <a:endParaRPr lang="zh-CN" altLang="en-US" sz="1600" b="1" dirty="0"/>
          </a:p>
        </p:txBody>
      </p:sp>
      <p:sp>
        <p:nvSpPr>
          <p:cNvPr id="14" name="文本框 13"/>
          <p:cNvSpPr txBox="1"/>
          <p:nvPr/>
        </p:nvSpPr>
        <p:spPr>
          <a:xfrm>
            <a:off x="8149666" y="6570801"/>
            <a:ext cx="571693" cy="1035040"/>
          </a:xfrm>
          <a:prstGeom prst="rect">
            <a:avLst/>
          </a:prstGeom>
          <a:noFill/>
        </p:spPr>
        <p:txBody>
          <a:bodyPr vert="eaVert" wrap="square">
            <a:spAutoFit/>
          </a:bodyPr>
          <a:lstStyle/>
          <a:p>
            <a:r>
              <a:rPr lang="zh-CN" altLang="en-US" sz="1600" b="1" dirty="0">
                <a:latin typeface="+mj-ea"/>
                <a:ea typeface="+mj-ea"/>
              </a:rPr>
              <a:t>洪武路</a:t>
            </a:r>
            <a:endParaRPr lang="zh-CN" altLang="en-US" sz="1600" b="1" dirty="0"/>
          </a:p>
        </p:txBody>
      </p:sp>
      <p:pic>
        <p:nvPicPr>
          <p:cNvPr id="15" name="图片 14"/>
          <p:cNvPicPr>
            <a:picLocks noChangeAspect="1"/>
          </p:cNvPicPr>
          <p:nvPr/>
        </p:nvPicPr>
        <p:blipFill>
          <a:blip r:embed="rId5"/>
          <a:srcRect b="12076"/>
          <a:stretch>
            <a:fillRect/>
          </a:stretch>
        </p:blipFill>
        <p:spPr>
          <a:xfrm>
            <a:off x="780965" y="3817486"/>
            <a:ext cx="4048765" cy="2936989"/>
          </a:xfrm>
          <a:prstGeom prst="rect">
            <a:avLst/>
          </a:prstGeom>
        </p:spPr>
      </p:pic>
      <p:pic>
        <p:nvPicPr>
          <p:cNvPr id="16" name="图片 15"/>
          <p:cNvPicPr>
            <a:picLocks noChangeAspect="1"/>
          </p:cNvPicPr>
          <p:nvPr/>
        </p:nvPicPr>
        <p:blipFill>
          <a:blip r:embed="rId6"/>
          <a:srcRect t="8472"/>
          <a:stretch>
            <a:fillRect/>
          </a:stretch>
        </p:blipFill>
        <p:spPr>
          <a:xfrm>
            <a:off x="777816" y="7036596"/>
            <a:ext cx="4048765" cy="3491331"/>
          </a:xfrm>
          <a:prstGeom prst="rect">
            <a:avLst/>
          </a:prstGeom>
        </p:spPr>
      </p:pic>
      <p:sp>
        <p:nvSpPr>
          <p:cNvPr id="17" name="文本框 16"/>
          <p:cNvSpPr txBox="1"/>
          <p:nvPr/>
        </p:nvSpPr>
        <p:spPr>
          <a:xfrm>
            <a:off x="11772901" y="3632820"/>
            <a:ext cx="3212302"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城区资源分布集中度示意图</a:t>
            </a:r>
            <a:endParaRPr lang="zh-CN" altLang="en-US" sz="18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1600841" y="3816413"/>
            <a:ext cx="3212302"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宝华资源分布集中度示意图</a:t>
            </a:r>
            <a:endParaRPr lang="zh-CN" altLang="en-US" sz="18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1279755" y="7058001"/>
            <a:ext cx="3613248"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黄梅凤凰城资源分布集中度示意图</a:t>
            </a: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90805" y="1452562"/>
            <a:ext cx="8479270" cy="8796338"/>
            <a:chOff x="1819276" y="442912"/>
            <a:chExt cx="5662612" cy="5874356"/>
          </a:xfrm>
        </p:grpSpPr>
        <p:pic>
          <p:nvPicPr>
            <p:cNvPr id="3" name="图片 2"/>
            <p:cNvPicPr>
              <a:picLocks noChangeAspect="1"/>
            </p:cNvPicPr>
            <p:nvPr/>
          </p:nvPicPr>
          <p:blipFill>
            <a:blip r:embed="rId1"/>
            <a:srcRect l="24219" t="5013" r="27031" b="2047"/>
            <a:stretch>
              <a:fillRect/>
            </a:stretch>
          </p:blipFill>
          <p:spPr>
            <a:xfrm>
              <a:off x="1819276" y="442912"/>
              <a:ext cx="5662612" cy="5874356"/>
            </a:xfrm>
            <a:prstGeom prst="rect">
              <a:avLst/>
            </a:prstGeom>
          </p:spPr>
        </p:pic>
        <p:pic>
          <p:nvPicPr>
            <p:cNvPr id="4" name="图片 3"/>
            <p:cNvPicPr>
              <a:picLocks noChangeAspect="1"/>
            </p:cNvPicPr>
            <p:nvPr/>
          </p:nvPicPr>
          <p:blipFill>
            <a:blip r:embed="rId2"/>
            <a:stretch>
              <a:fillRect/>
            </a:stretch>
          </p:blipFill>
          <p:spPr>
            <a:xfrm>
              <a:off x="6190457" y="5605463"/>
              <a:ext cx="1210468" cy="666750"/>
            </a:xfrm>
            <a:prstGeom prst="rect">
              <a:avLst/>
            </a:prstGeom>
          </p:spPr>
        </p:pic>
      </p:grpSp>
      <p:sp>
        <p:nvSpPr>
          <p:cNvPr id="5"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分区划定因素</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严管路段</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8" name="Text Box 7"/>
          <p:cNvSpPr txBox="1">
            <a:spLocks noChangeArrowheads="1"/>
          </p:cNvSpPr>
          <p:nvPr/>
        </p:nvSpPr>
        <p:spPr bwMode="auto">
          <a:xfrm>
            <a:off x="583524" y="1749208"/>
            <a:ext cx="4802863" cy="2346269"/>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城市严管路段</a:t>
            </a:r>
            <a:endParaRPr lang="en-US" altLang="zh-CN" dirty="0"/>
          </a:p>
          <a:p>
            <a:pPr marL="0" indent="0">
              <a:spcBef>
                <a:spcPts val="0"/>
              </a:spcBef>
              <a:buNone/>
            </a:pPr>
            <a:r>
              <a:rPr lang="zh-CN" altLang="en-US" dirty="0"/>
              <a:t>城市严管路段主要集中在城市核心片区，</a:t>
            </a:r>
            <a:endParaRPr lang="en-US" altLang="zh-CN" dirty="0"/>
          </a:p>
          <a:p>
            <a:pPr marL="0" indent="0">
              <a:spcBef>
                <a:spcPts val="0"/>
              </a:spcBef>
              <a:buNone/>
            </a:pPr>
            <a:r>
              <a:rPr lang="zh-CN" altLang="en-US" dirty="0"/>
              <a:t>主要区域为洪武路</a:t>
            </a:r>
            <a:r>
              <a:rPr lang="en-US" altLang="zh-CN" dirty="0"/>
              <a:t>-</a:t>
            </a:r>
            <a:r>
              <a:rPr lang="zh-CN" altLang="en-US" dirty="0"/>
              <a:t>河滨南路</a:t>
            </a:r>
            <a:r>
              <a:rPr lang="en-US" altLang="zh-CN" dirty="0"/>
              <a:t>-</a:t>
            </a:r>
            <a:r>
              <a:rPr lang="zh-CN" altLang="en-US" dirty="0"/>
              <a:t>文昌中路</a:t>
            </a:r>
            <a:r>
              <a:rPr lang="en-US" altLang="zh-CN" dirty="0"/>
              <a:t>-</a:t>
            </a:r>
            <a:r>
              <a:rPr lang="zh-CN" altLang="en-US" dirty="0"/>
              <a:t>文昌东路合围地区</a:t>
            </a:r>
            <a:endParaRPr lang="en-US" altLang="zh-CN" dirty="0"/>
          </a:p>
          <a:p>
            <a:pPr marL="0" indent="0">
              <a:spcBef>
                <a:spcPts val="0"/>
              </a:spcBef>
              <a:buNone/>
            </a:pPr>
            <a:endParaRPr lang="en-US" altLang="zh-CN" dirty="0"/>
          </a:p>
        </p:txBody>
      </p:sp>
      <p:sp>
        <p:nvSpPr>
          <p:cNvPr id="9" name="文本框 8"/>
          <p:cNvSpPr txBox="1"/>
          <p:nvPr/>
        </p:nvSpPr>
        <p:spPr>
          <a:xfrm>
            <a:off x="10465868" y="4836635"/>
            <a:ext cx="1447480" cy="261610"/>
          </a:xfrm>
          <a:prstGeom prst="rect">
            <a:avLst/>
          </a:prstGeom>
          <a:noFill/>
        </p:spPr>
        <p:txBody>
          <a:bodyPr wrap="square">
            <a:spAutoFit/>
          </a:bodyPr>
          <a:lstStyle/>
          <a:p>
            <a:r>
              <a:rPr lang="zh-CN" altLang="en-US" sz="1100" b="1" dirty="0">
                <a:solidFill>
                  <a:schemeClr val="bg1"/>
                </a:solidFill>
                <a:latin typeface="+mj-ea"/>
                <a:ea typeface="+mj-ea"/>
              </a:rPr>
              <a:t>文昌东路</a:t>
            </a:r>
            <a:endParaRPr lang="zh-CN" altLang="en-US" sz="1100" b="1" dirty="0">
              <a:solidFill>
                <a:schemeClr val="bg1"/>
              </a:solidFill>
            </a:endParaRPr>
          </a:p>
        </p:txBody>
      </p:sp>
      <p:sp>
        <p:nvSpPr>
          <p:cNvPr id="10" name="文本框 9"/>
          <p:cNvSpPr txBox="1"/>
          <p:nvPr/>
        </p:nvSpPr>
        <p:spPr>
          <a:xfrm>
            <a:off x="10256673" y="5611173"/>
            <a:ext cx="878052" cy="261610"/>
          </a:xfrm>
          <a:prstGeom prst="rect">
            <a:avLst/>
          </a:prstGeom>
          <a:noFill/>
        </p:spPr>
        <p:txBody>
          <a:bodyPr wrap="square">
            <a:spAutoFit/>
          </a:bodyPr>
          <a:lstStyle/>
          <a:p>
            <a:r>
              <a:rPr lang="zh-CN" altLang="en-US" sz="1100" b="1" dirty="0">
                <a:solidFill>
                  <a:schemeClr val="bg1"/>
                </a:solidFill>
                <a:latin typeface="+mj-ea"/>
                <a:ea typeface="+mj-ea"/>
              </a:rPr>
              <a:t>崇明东路</a:t>
            </a:r>
            <a:endParaRPr lang="zh-CN" altLang="en-US" sz="1100" b="1" dirty="0">
              <a:solidFill>
                <a:schemeClr val="bg1"/>
              </a:solidFill>
            </a:endParaRPr>
          </a:p>
        </p:txBody>
      </p:sp>
      <p:sp>
        <p:nvSpPr>
          <p:cNvPr id="12" name="文本框 11"/>
          <p:cNvSpPr txBox="1"/>
          <p:nvPr/>
        </p:nvSpPr>
        <p:spPr>
          <a:xfrm rot="1101206">
            <a:off x="10994261" y="6965754"/>
            <a:ext cx="353943" cy="706693"/>
          </a:xfrm>
          <a:prstGeom prst="rect">
            <a:avLst/>
          </a:prstGeom>
          <a:noFill/>
        </p:spPr>
        <p:txBody>
          <a:bodyPr vert="eaVert" wrap="square">
            <a:spAutoFit/>
          </a:bodyPr>
          <a:lstStyle/>
          <a:p>
            <a:r>
              <a:rPr lang="zh-CN" altLang="en-US" sz="1100" b="1" dirty="0">
                <a:solidFill>
                  <a:schemeClr val="bg1"/>
                </a:solidFill>
                <a:latin typeface="+mj-ea"/>
                <a:ea typeface="+mj-ea"/>
              </a:rPr>
              <a:t>宁杭南路</a:t>
            </a:r>
            <a:endParaRPr lang="zh-CN" altLang="en-US" sz="1100" b="1" dirty="0">
              <a:solidFill>
                <a:schemeClr val="bg1"/>
              </a:solidFill>
            </a:endParaRPr>
          </a:p>
        </p:txBody>
      </p:sp>
      <p:sp>
        <p:nvSpPr>
          <p:cNvPr id="13" name="文本框 12"/>
          <p:cNvSpPr txBox="1"/>
          <p:nvPr/>
        </p:nvSpPr>
        <p:spPr>
          <a:xfrm>
            <a:off x="8936944" y="5916886"/>
            <a:ext cx="353943" cy="1035040"/>
          </a:xfrm>
          <a:prstGeom prst="rect">
            <a:avLst/>
          </a:prstGeom>
          <a:noFill/>
        </p:spPr>
        <p:txBody>
          <a:bodyPr vert="eaVert" wrap="square">
            <a:spAutoFit/>
          </a:bodyPr>
          <a:lstStyle/>
          <a:p>
            <a:r>
              <a:rPr lang="zh-CN" altLang="en-US" sz="1100" b="1" dirty="0">
                <a:solidFill>
                  <a:schemeClr val="bg1"/>
                </a:solidFill>
                <a:latin typeface="+mj-ea"/>
                <a:ea typeface="+mj-ea"/>
              </a:rPr>
              <a:t>洪武路</a:t>
            </a:r>
            <a:endParaRPr lang="zh-CN" altLang="en-US" sz="1100" b="1" dirty="0">
              <a:solidFill>
                <a:schemeClr val="bg1"/>
              </a:solidFill>
            </a:endParaRPr>
          </a:p>
        </p:txBody>
      </p:sp>
      <p:sp>
        <p:nvSpPr>
          <p:cNvPr id="14" name="文本框 13"/>
          <p:cNvSpPr txBox="1"/>
          <p:nvPr/>
        </p:nvSpPr>
        <p:spPr>
          <a:xfrm rot="21253577">
            <a:off x="9977773" y="6138098"/>
            <a:ext cx="353943" cy="848135"/>
          </a:xfrm>
          <a:prstGeom prst="rect">
            <a:avLst/>
          </a:prstGeom>
          <a:noFill/>
        </p:spPr>
        <p:txBody>
          <a:bodyPr vert="eaVert" wrap="square">
            <a:spAutoFit/>
          </a:bodyPr>
          <a:lstStyle/>
          <a:p>
            <a:r>
              <a:rPr lang="zh-CN" altLang="en-US" sz="1100" b="1" dirty="0">
                <a:solidFill>
                  <a:schemeClr val="bg1"/>
                </a:solidFill>
                <a:latin typeface="+mj-ea"/>
                <a:ea typeface="+mj-ea"/>
              </a:rPr>
              <a:t>华阳南路</a:t>
            </a:r>
            <a:endParaRPr lang="zh-CN" altLang="en-US" sz="1100" b="1" dirty="0">
              <a:solidFill>
                <a:schemeClr val="bg1"/>
              </a:solidFill>
            </a:endParaRPr>
          </a:p>
        </p:txBody>
      </p:sp>
      <p:sp>
        <p:nvSpPr>
          <p:cNvPr id="15" name="文本框 14"/>
          <p:cNvSpPr txBox="1"/>
          <p:nvPr/>
        </p:nvSpPr>
        <p:spPr>
          <a:xfrm rot="21094244">
            <a:off x="11626648" y="5792605"/>
            <a:ext cx="353943" cy="1024542"/>
          </a:xfrm>
          <a:prstGeom prst="rect">
            <a:avLst/>
          </a:prstGeom>
          <a:noFill/>
        </p:spPr>
        <p:txBody>
          <a:bodyPr vert="eaVert" wrap="square">
            <a:spAutoFit/>
          </a:bodyPr>
          <a:lstStyle/>
          <a:p>
            <a:r>
              <a:rPr lang="zh-CN" altLang="en-US" sz="1100" b="1" dirty="0">
                <a:solidFill>
                  <a:schemeClr val="bg1"/>
                </a:solidFill>
                <a:latin typeface="+mj-ea"/>
                <a:ea typeface="+mj-ea"/>
              </a:rPr>
              <a:t>东昌中路</a:t>
            </a:r>
            <a:endParaRPr lang="zh-CN" altLang="en-US" sz="1100" b="1" dirty="0">
              <a:solidFill>
                <a:schemeClr val="bg1"/>
              </a:solidFill>
            </a:endParaRPr>
          </a:p>
        </p:txBody>
      </p:sp>
      <p:sp>
        <p:nvSpPr>
          <p:cNvPr id="16" name="文本框 15"/>
          <p:cNvSpPr txBox="1"/>
          <p:nvPr/>
        </p:nvSpPr>
        <p:spPr>
          <a:xfrm>
            <a:off x="9899257" y="7777488"/>
            <a:ext cx="1102118" cy="261610"/>
          </a:xfrm>
          <a:prstGeom prst="rect">
            <a:avLst/>
          </a:prstGeom>
          <a:noFill/>
        </p:spPr>
        <p:txBody>
          <a:bodyPr wrap="square">
            <a:spAutoFit/>
          </a:bodyPr>
          <a:lstStyle/>
          <a:p>
            <a:r>
              <a:rPr lang="zh-CN" altLang="en-US" sz="1100" b="1" dirty="0">
                <a:solidFill>
                  <a:schemeClr val="bg1"/>
                </a:solidFill>
                <a:latin typeface="+mj-ea"/>
                <a:ea typeface="+mj-ea"/>
              </a:rPr>
              <a:t>河滨南路</a:t>
            </a:r>
            <a:endParaRPr lang="zh-CN" altLang="en-US" sz="1100" b="1" dirty="0">
              <a:solidFill>
                <a:schemeClr val="bg1"/>
              </a:solidFill>
            </a:endParaRPr>
          </a:p>
        </p:txBody>
      </p:sp>
      <p:sp>
        <p:nvSpPr>
          <p:cNvPr id="17" name="文本框 16"/>
          <p:cNvSpPr txBox="1"/>
          <p:nvPr/>
        </p:nvSpPr>
        <p:spPr>
          <a:xfrm rot="20803740">
            <a:off x="10358709" y="6431361"/>
            <a:ext cx="793085" cy="261610"/>
          </a:xfrm>
          <a:prstGeom prst="rect">
            <a:avLst/>
          </a:prstGeom>
          <a:noFill/>
        </p:spPr>
        <p:txBody>
          <a:bodyPr wrap="square">
            <a:spAutoFit/>
          </a:bodyPr>
          <a:lstStyle/>
          <a:p>
            <a:r>
              <a:rPr lang="zh-CN" altLang="en-US" sz="1100" b="1" dirty="0">
                <a:solidFill>
                  <a:schemeClr val="bg1"/>
                </a:solidFill>
                <a:latin typeface="+mj-ea"/>
                <a:ea typeface="+mj-ea"/>
              </a:rPr>
              <a:t>人民路</a:t>
            </a:r>
            <a:endParaRPr lang="zh-CN" altLang="en-US" sz="1100" b="1" dirty="0">
              <a:solidFill>
                <a:schemeClr val="bg1"/>
              </a:solidFill>
            </a:endParaRPr>
          </a:p>
        </p:txBody>
      </p:sp>
      <p:sp>
        <p:nvSpPr>
          <p:cNvPr id="18" name="文本框 17"/>
          <p:cNvSpPr txBox="1"/>
          <p:nvPr/>
        </p:nvSpPr>
        <p:spPr>
          <a:xfrm rot="21223733">
            <a:off x="10304343" y="6962330"/>
            <a:ext cx="793085" cy="261610"/>
          </a:xfrm>
          <a:prstGeom prst="rect">
            <a:avLst/>
          </a:prstGeom>
          <a:noFill/>
        </p:spPr>
        <p:txBody>
          <a:bodyPr wrap="square">
            <a:spAutoFit/>
          </a:bodyPr>
          <a:lstStyle/>
          <a:p>
            <a:r>
              <a:rPr lang="zh-CN" altLang="en-US" sz="1100" b="1" dirty="0">
                <a:solidFill>
                  <a:schemeClr val="bg1"/>
                </a:solidFill>
                <a:latin typeface="+mj-ea"/>
                <a:ea typeface="+mj-ea"/>
              </a:rPr>
              <a:t>建设路</a:t>
            </a:r>
            <a:endParaRPr lang="zh-CN" altLang="en-US" sz="1100" b="1" dirty="0">
              <a:solidFill>
                <a:schemeClr val="bg1"/>
              </a:solidFill>
            </a:endParaRPr>
          </a:p>
        </p:txBody>
      </p:sp>
      <p:sp>
        <p:nvSpPr>
          <p:cNvPr id="19" name="文本框 18"/>
          <p:cNvSpPr txBox="1"/>
          <p:nvPr/>
        </p:nvSpPr>
        <p:spPr>
          <a:xfrm>
            <a:off x="10572411" y="6048569"/>
            <a:ext cx="878052" cy="261610"/>
          </a:xfrm>
          <a:prstGeom prst="rect">
            <a:avLst/>
          </a:prstGeom>
          <a:noFill/>
        </p:spPr>
        <p:txBody>
          <a:bodyPr wrap="square">
            <a:spAutoFit/>
          </a:bodyPr>
          <a:lstStyle/>
          <a:p>
            <a:r>
              <a:rPr lang="zh-CN" altLang="en-US" sz="1100" b="1" dirty="0">
                <a:solidFill>
                  <a:schemeClr val="bg1"/>
                </a:solidFill>
                <a:latin typeface="+mj-ea"/>
                <a:ea typeface="+mj-ea"/>
              </a:rPr>
              <a:t>华阳东路</a:t>
            </a:r>
            <a:endParaRPr lang="zh-CN" altLang="en-US" sz="1100" b="1" dirty="0">
              <a:solidFill>
                <a:schemeClr val="bg1"/>
              </a:solidFill>
            </a:endParaRPr>
          </a:p>
        </p:txBody>
      </p:sp>
      <p:sp>
        <p:nvSpPr>
          <p:cNvPr id="21" name="文本框 20"/>
          <p:cNvSpPr txBox="1"/>
          <p:nvPr/>
        </p:nvSpPr>
        <p:spPr>
          <a:xfrm rot="21094244">
            <a:off x="11037390" y="5315152"/>
            <a:ext cx="353943" cy="705724"/>
          </a:xfrm>
          <a:prstGeom prst="rect">
            <a:avLst/>
          </a:prstGeom>
          <a:noFill/>
        </p:spPr>
        <p:txBody>
          <a:bodyPr vert="eaVert" wrap="square">
            <a:spAutoFit/>
          </a:bodyPr>
          <a:lstStyle/>
          <a:p>
            <a:r>
              <a:rPr lang="zh-CN" altLang="en-US" sz="1100" b="1" dirty="0">
                <a:solidFill>
                  <a:schemeClr val="bg1"/>
                </a:solidFill>
                <a:latin typeface="+mj-ea"/>
                <a:ea typeface="+mj-ea"/>
              </a:rPr>
              <a:t>葛洪路</a:t>
            </a:r>
            <a:endParaRPr lang="zh-CN" altLang="en-US" sz="1100" b="1" dirty="0">
              <a:solidFill>
                <a:schemeClr val="bg1"/>
              </a:solidFill>
            </a:endParaRPr>
          </a:p>
        </p:txBody>
      </p:sp>
      <p:sp>
        <p:nvSpPr>
          <p:cNvPr id="22" name="文本框 21"/>
          <p:cNvSpPr txBox="1"/>
          <p:nvPr/>
        </p:nvSpPr>
        <p:spPr>
          <a:xfrm>
            <a:off x="10395439" y="5115067"/>
            <a:ext cx="353943" cy="599905"/>
          </a:xfrm>
          <a:prstGeom prst="rect">
            <a:avLst/>
          </a:prstGeom>
          <a:noFill/>
        </p:spPr>
        <p:txBody>
          <a:bodyPr vert="eaVert" wrap="square">
            <a:spAutoFit/>
          </a:bodyPr>
          <a:lstStyle/>
          <a:p>
            <a:r>
              <a:rPr lang="zh-CN" altLang="en-US" sz="1100" b="1" dirty="0">
                <a:solidFill>
                  <a:schemeClr val="bg1"/>
                </a:solidFill>
                <a:latin typeface="+mj-ea"/>
                <a:ea typeface="+mj-ea"/>
              </a:rPr>
              <a:t>句卓路</a:t>
            </a:r>
            <a:endParaRPr lang="zh-CN" altLang="en-US" sz="1100" b="1" dirty="0">
              <a:solidFill>
                <a:schemeClr val="bg1"/>
              </a:solidFill>
            </a:endParaRPr>
          </a:p>
        </p:txBody>
      </p:sp>
      <p:graphicFrame>
        <p:nvGraphicFramePr>
          <p:cNvPr id="24" name="表格 23"/>
          <p:cNvGraphicFramePr>
            <a:graphicFrameLocks noGrp="1"/>
          </p:cNvGraphicFramePr>
          <p:nvPr/>
        </p:nvGraphicFramePr>
        <p:xfrm>
          <a:off x="308906" y="3733800"/>
          <a:ext cx="5714586" cy="6515102"/>
        </p:xfrm>
        <a:graphic>
          <a:graphicData uri="http://schemas.openxmlformats.org/drawingml/2006/table">
            <a:tbl>
              <a:tblPr firstRow="1">
                <a:tableStyleId>{93296810-A885-4BE3-A3E7-6D5BEEA58F35}</a:tableStyleId>
              </a:tblPr>
              <a:tblGrid>
                <a:gridCol w="1752679"/>
                <a:gridCol w="2445239"/>
                <a:gridCol w="1516668"/>
              </a:tblGrid>
              <a:tr h="296141">
                <a:tc>
                  <a:txBody>
                    <a:bodyPr/>
                    <a:lstStyle/>
                    <a:p>
                      <a:pPr algn="ctr" fontAlgn="ctr">
                        <a:buNone/>
                      </a:pPr>
                      <a:r>
                        <a:rPr lang="zh-CN" sz="1400" u="none" strike="noStrike" dirty="0">
                          <a:effectLst/>
                        </a:rPr>
                        <a:t>路名 </a:t>
                      </a:r>
                      <a:endParaRPr lang="zh-CN" sz="1400" b="0" i="0" u="none" strike="noStrike" dirty="0">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dirty="0">
                          <a:effectLst/>
                        </a:rPr>
                        <a:t>起止点</a:t>
                      </a:r>
                      <a:endParaRPr lang="zh-CN" sz="1400" b="0" i="0" u="none" strike="noStrike" dirty="0">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总长（公里）</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华阳北路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122省道口-华阳东路口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3.3</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华阳西路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洪武路口-华阳北路口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3.7</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华阳南路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华阳西路口-二圣路口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3.6</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华阳东路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华阳南路口-东昌中路口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1.5</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崇明东路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东昌中路口-华阳北路口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1.6</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崇明西路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华阳北路口-洪武路口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dirty="0">
                          <a:effectLst/>
                        </a:rPr>
                        <a:t>4.4</a:t>
                      </a:r>
                      <a:endParaRPr lang="zh-CN" sz="1400" b="0" i="0" u="none" strike="noStrike" dirty="0">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葛洪路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河滨西路口-文昌东路口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3</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宁杭南路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镇句路口-二圣路口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1.1</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宁杭北路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文昌中路口-镇句路口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5.7</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句卓路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宁杭北路口-文昌东路口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1.8</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河滨南路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洪武路口-东昌南路口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2.7</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河滨北路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洪武路口-宁杭南路口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1.8</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宝塔路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东大街路口-人民路口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0.2</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鲜鱼巷</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东大街路口-建设路口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0.2</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东昌中路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文昌东路口-镇句路口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1.9</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东昌南路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河滨南路口-镇句路口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1.9</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义台街</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河滨南路口-人民路口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1.1</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人民路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洪武路口-宁杭北路口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2.4</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北大街</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人民路口-宁杭北路口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0.6</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r>
              <a:tr h="296141">
                <a:tc>
                  <a:txBody>
                    <a:bodyPr/>
                    <a:lstStyle/>
                    <a:p>
                      <a:pPr algn="ctr" fontAlgn="ctr">
                        <a:buNone/>
                      </a:pPr>
                      <a:r>
                        <a:rPr lang="zh-CN" sz="1400" u="none" strike="noStrike">
                          <a:effectLst/>
                        </a:rPr>
                        <a:t>建设路</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a:effectLst/>
                        </a:rPr>
                        <a:t>华阳南路口-宁杭南路口</a:t>
                      </a:r>
                      <a:endParaRPr lang="zh-CN" sz="1400" b="0" i="0" u="none" strike="noStrike">
                        <a:effectLst/>
                        <a:latin typeface="宋体" panose="02010600030101010101" pitchFamily="2" charset="-122"/>
                        <a:ea typeface="宋体" panose="02010600030101010101" pitchFamily="2" charset="-122"/>
                      </a:endParaRPr>
                    </a:p>
                  </a:txBody>
                  <a:tcPr marL="9525" marR="9525" marT="9525" marB="0" anchor="ctr"/>
                </a:tc>
                <a:tc>
                  <a:txBody>
                    <a:bodyPr/>
                    <a:lstStyle/>
                    <a:p>
                      <a:pPr algn="ctr" fontAlgn="ctr">
                        <a:buNone/>
                      </a:pPr>
                      <a:r>
                        <a:rPr lang="zh-CN" sz="1400" u="none" strike="noStrike" dirty="0">
                          <a:effectLst/>
                        </a:rPr>
                        <a:t>1.3</a:t>
                      </a:r>
                      <a:endParaRPr lang="zh-CN" sz="1400" b="0" i="0" u="none" strike="noStrike" dirty="0">
                        <a:effectLst/>
                        <a:latin typeface="宋体" panose="02010600030101010101" pitchFamily="2" charset="-122"/>
                        <a:ea typeface="宋体" panose="02010600030101010101" pitchFamily="2" charset="-122"/>
                      </a:endParaRPr>
                    </a:p>
                  </a:txBody>
                  <a:tcPr marL="9525" marR="9525" marT="9525" marB="0" anchor="ctr"/>
                </a:tc>
              </a:tr>
              <a:tr h="296141">
                <a:tc gridSpan="2">
                  <a:txBody>
                    <a:bodyPr/>
                    <a:lstStyle/>
                    <a:p>
                      <a:pPr algn="ctr" fontAlgn="ctr">
                        <a:buNone/>
                      </a:pPr>
                      <a:r>
                        <a:rPr lang="zh-CN" altLang="en-US" sz="1400" b="0" i="0" u="none" strike="noStrike" dirty="0">
                          <a:effectLst/>
                          <a:latin typeface="宋体" panose="02010600030101010101" pitchFamily="2" charset="-122"/>
                          <a:ea typeface="宋体" panose="02010600030101010101" pitchFamily="2" charset="-122"/>
                        </a:rPr>
                        <a:t>合计</a:t>
                      </a:r>
                      <a:endParaRPr lang="zh-CN" sz="1400" b="0" i="0" u="none" strike="noStrike" dirty="0">
                        <a:effectLst/>
                        <a:latin typeface="宋体" panose="02010600030101010101" pitchFamily="2" charset="-122"/>
                        <a:ea typeface="宋体" panose="02010600030101010101" pitchFamily="2" charset="-122"/>
                      </a:endParaRPr>
                    </a:p>
                  </a:txBody>
                  <a:tcPr marL="9525" marR="9525" marT="9525" marB="0" anchor="ctr"/>
                </a:tc>
                <a:tc hMerge="1">
                  <a:tcPr marL="9525" marR="9525" marT="9525" marB="0" anchor="ctr"/>
                </a:tc>
                <a:tc>
                  <a:txBody>
                    <a:bodyPr/>
                    <a:lstStyle/>
                    <a:p>
                      <a:pPr algn="ctr" fontAlgn="ctr">
                        <a:buNone/>
                      </a:pPr>
                      <a:r>
                        <a:rPr lang="en-US" altLang="zh-CN" sz="1400" b="0" i="0" u="none" strike="noStrike" dirty="0">
                          <a:effectLst/>
                          <a:latin typeface="宋体" panose="02010600030101010101" pitchFamily="2" charset="-122"/>
                          <a:ea typeface="宋体" panose="02010600030101010101" pitchFamily="2" charset="-122"/>
                        </a:rPr>
                        <a:t>43.8</a:t>
                      </a:r>
                      <a:endParaRPr lang="zh-CN" sz="1400" b="0" i="0" u="none" strike="noStrike" dirty="0">
                        <a:effectLst/>
                        <a:latin typeface="宋体" panose="02010600030101010101" pitchFamily="2" charset="-122"/>
                        <a:ea typeface="宋体" panose="02010600030101010101" pitchFamily="2" charset="-122"/>
                      </a:endParaRPr>
                    </a:p>
                  </a:txBody>
                  <a:tcPr marL="9525" marR="9525" marT="9525" marB="0" anchor="ctr"/>
                </a:tc>
              </a:tr>
            </a:tbl>
          </a:graphicData>
        </a:graphic>
      </p:graphicFrame>
      <p:sp>
        <p:nvSpPr>
          <p:cNvPr id="25" name="文本框 24"/>
          <p:cNvSpPr txBox="1"/>
          <p:nvPr/>
        </p:nvSpPr>
        <p:spPr>
          <a:xfrm>
            <a:off x="11773987" y="1564542"/>
            <a:ext cx="2761839"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城区严管路段布局示意图</a:t>
            </a: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600701" y="1459510"/>
            <a:ext cx="9518650" cy="9127528"/>
          </a:xfrm>
          <a:prstGeom prst="rect">
            <a:avLst/>
          </a:prstGeom>
        </p:spPr>
      </p:pic>
      <p:sp>
        <p:nvSpPr>
          <p:cNvPr id="4"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分区划定因素</a:t>
            </a:r>
            <a:r>
              <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lang="zh-CN" altLang="en-US" b="1" dirty="0">
                <a:solidFill>
                  <a:srgbClr val="000000"/>
                </a:solidFill>
                <a:latin typeface="微软雅黑" panose="020B0503020204020204" pitchFamily="34" charset="-122"/>
                <a:ea typeface="微软雅黑" panose="020B0503020204020204" pitchFamily="34" charset="-122"/>
              </a:rPr>
              <a:t>交通延误</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7" name="Text Box 7"/>
          <p:cNvSpPr txBox="1">
            <a:spLocks noChangeArrowheads="1"/>
          </p:cNvSpPr>
          <p:nvPr/>
        </p:nvSpPr>
        <p:spPr bwMode="auto">
          <a:xfrm>
            <a:off x="583524" y="1749208"/>
            <a:ext cx="4802863" cy="3269599"/>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交通延误路段</a:t>
            </a:r>
            <a:endParaRPr lang="en-US" altLang="zh-CN" dirty="0"/>
          </a:p>
          <a:p>
            <a:pPr marL="0" indent="0">
              <a:spcBef>
                <a:spcPts val="0"/>
              </a:spcBef>
              <a:buNone/>
            </a:pPr>
            <a:r>
              <a:rPr lang="zh-CN" altLang="en-US" dirty="0"/>
              <a:t>城市交通延误路段主要集中在文昌中路</a:t>
            </a:r>
            <a:r>
              <a:rPr lang="en-US" altLang="zh-CN" dirty="0"/>
              <a:t>-</a:t>
            </a:r>
            <a:r>
              <a:rPr lang="zh-CN" altLang="en-US" dirty="0"/>
              <a:t>洪武路</a:t>
            </a:r>
            <a:r>
              <a:rPr lang="en-US" altLang="zh-CN" dirty="0"/>
              <a:t>-</a:t>
            </a:r>
            <a:r>
              <a:rPr lang="zh-CN" altLang="en-US" dirty="0"/>
              <a:t>河滨南路</a:t>
            </a:r>
            <a:r>
              <a:rPr lang="en-US" altLang="zh-CN" dirty="0"/>
              <a:t>-</a:t>
            </a:r>
            <a:r>
              <a:rPr lang="zh-CN" altLang="en-US" dirty="0"/>
              <a:t>东昌中路片区</a:t>
            </a:r>
            <a:endParaRPr lang="en-US" altLang="zh-CN" dirty="0"/>
          </a:p>
          <a:p>
            <a:pPr marL="0" indent="0">
              <a:spcBef>
                <a:spcPts val="0"/>
              </a:spcBef>
              <a:buNone/>
            </a:pPr>
            <a:endParaRPr lang="en-US" altLang="zh-CN" dirty="0"/>
          </a:p>
          <a:p>
            <a:pPr marL="0" indent="0">
              <a:spcBef>
                <a:spcPts val="0"/>
              </a:spcBef>
              <a:buNone/>
            </a:pPr>
            <a:r>
              <a:rPr lang="zh-CN" altLang="en-US" dirty="0"/>
              <a:t>其中在崇明东路、华阳南路、人民路、 建设路、宁杭南路、宁杭北路、葛洪路等道路交通延误相对较高</a:t>
            </a:r>
            <a:endParaRPr lang="en-US" altLang="zh-CN" dirty="0"/>
          </a:p>
        </p:txBody>
      </p:sp>
      <p:sp>
        <p:nvSpPr>
          <p:cNvPr id="8" name="文本框 7"/>
          <p:cNvSpPr txBox="1"/>
          <p:nvPr/>
        </p:nvSpPr>
        <p:spPr>
          <a:xfrm>
            <a:off x="10360026" y="4573961"/>
            <a:ext cx="878052" cy="261610"/>
          </a:xfrm>
          <a:prstGeom prst="rect">
            <a:avLst/>
          </a:prstGeom>
          <a:noFill/>
        </p:spPr>
        <p:txBody>
          <a:bodyPr wrap="square">
            <a:spAutoFit/>
          </a:bodyPr>
          <a:lstStyle/>
          <a:p>
            <a:r>
              <a:rPr lang="zh-CN" altLang="en-US" sz="1100" b="1" dirty="0">
                <a:latin typeface="+mj-ea"/>
                <a:ea typeface="+mj-ea"/>
              </a:rPr>
              <a:t>文昌东路</a:t>
            </a:r>
            <a:endParaRPr lang="zh-CN" altLang="en-US" sz="1100" b="1" dirty="0"/>
          </a:p>
        </p:txBody>
      </p:sp>
      <p:sp>
        <p:nvSpPr>
          <p:cNvPr id="9" name="文本框 8"/>
          <p:cNvSpPr txBox="1"/>
          <p:nvPr/>
        </p:nvSpPr>
        <p:spPr>
          <a:xfrm>
            <a:off x="10325172" y="5338403"/>
            <a:ext cx="878052" cy="261610"/>
          </a:xfrm>
          <a:prstGeom prst="rect">
            <a:avLst/>
          </a:prstGeom>
          <a:noFill/>
        </p:spPr>
        <p:txBody>
          <a:bodyPr wrap="square">
            <a:spAutoFit/>
          </a:bodyPr>
          <a:lstStyle/>
          <a:p>
            <a:r>
              <a:rPr lang="zh-CN" altLang="en-US" sz="1100" b="1" dirty="0">
                <a:latin typeface="+mj-ea"/>
                <a:ea typeface="+mj-ea"/>
              </a:rPr>
              <a:t>崇明东路</a:t>
            </a:r>
            <a:endParaRPr lang="zh-CN" altLang="en-US" sz="1100" b="1" dirty="0"/>
          </a:p>
        </p:txBody>
      </p:sp>
      <p:sp>
        <p:nvSpPr>
          <p:cNvPr id="10" name="文本框 9"/>
          <p:cNvSpPr txBox="1"/>
          <p:nvPr/>
        </p:nvSpPr>
        <p:spPr>
          <a:xfrm rot="1101206">
            <a:off x="10994261" y="6965754"/>
            <a:ext cx="353943" cy="706693"/>
          </a:xfrm>
          <a:prstGeom prst="rect">
            <a:avLst/>
          </a:prstGeom>
          <a:noFill/>
        </p:spPr>
        <p:txBody>
          <a:bodyPr vert="eaVert" wrap="square">
            <a:spAutoFit/>
          </a:bodyPr>
          <a:lstStyle/>
          <a:p>
            <a:r>
              <a:rPr lang="zh-CN" altLang="en-US" sz="1100" b="1" dirty="0">
                <a:latin typeface="+mj-ea"/>
                <a:ea typeface="+mj-ea"/>
              </a:rPr>
              <a:t>宁杭南路</a:t>
            </a:r>
            <a:endParaRPr lang="zh-CN" altLang="en-US" sz="1100" b="1" dirty="0"/>
          </a:p>
        </p:txBody>
      </p:sp>
      <p:sp>
        <p:nvSpPr>
          <p:cNvPr id="11" name="文本框 10"/>
          <p:cNvSpPr txBox="1"/>
          <p:nvPr/>
        </p:nvSpPr>
        <p:spPr>
          <a:xfrm>
            <a:off x="8936944" y="5916886"/>
            <a:ext cx="353943" cy="1035040"/>
          </a:xfrm>
          <a:prstGeom prst="rect">
            <a:avLst/>
          </a:prstGeom>
          <a:noFill/>
        </p:spPr>
        <p:txBody>
          <a:bodyPr vert="eaVert" wrap="square">
            <a:spAutoFit/>
          </a:bodyPr>
          <a:lstStyle/>
          <a:p>
            <a:r>
              <a:rPr lang="zh-CN" altLang="en-US" sz="1100" b="1" dirty="0">
                <a:latin typeface="+mj-ea"/>
                <a:ea typeface="+mj-ea"/>
              </a:rPr>
              <a:t>洪武路</a:t>
            </a:r>
            <a:endParaRPr lang="zh-CN" altLang="en-US" sz="1100" b="1" dirty="0"/>
          </a:p>
        </p:txBody>
      </p:sp>
      <p:sp>
        <p:nvSpPr>
          <p:cNvPr id="12" name="文本框 11"/>
          <p:cNvSpPr txBox="1"/>
          <p:nvPr/>
        </p:nvSpPr>
        <p:spPr>
          <a:xfrm rot="21253577">
            <a:off x="9969122" y="5888436"/>
            <a:ext cx="353943" cy="848135"/>
          </a:xfrm>
          <a:prstGeom prst="rect">
            <a:avLst/>
          </a:prstGeom>
          <a:noFill/>
        </p:spPr>
        <p:txBody>
          <a:bodyPr vert="eaVert" wrap="square">
            <a:spAutoFit/>
          </a:bodyPr>
          <a:lstStyle/>
          <a:p>
            <a:r>
              <a:rPr lang="zh-CN" altLang="en-US" sz="1100" b="1" dirty="0">
                <a:latin typeface="+mj-ea"/>
                <a:ea typeface="+mj-ea"/>
              </a:rPr>
              <a:t>华阳南路</a:t>
            </a:r>
            <a:endParaRPr lang="zh-CN" altLang="en-US" sz="1100" b="1" dirty="0"/>
          </a:p>
        </p:txBody>
      </p:sp>
      <p:sp>
        <p:nvSpPr>
          <p:cNvPr id="13" name="文本框 12"/>
          <p:cNvSpPr txBox="1"/>
          <p:nvPr/>
        </p:nvSpPr>
        <p:spPr>
          <a:xfrm rot="21094244">
            <a:off x="11626648" y="5792605"/>
            <a:ext cx="353943" cy="1024542"/>
          </a:xfrm>
          <a:prstGeom prst="rect">
            <a:avLst/>
          </a:prstGeom>
          <a:noFill/>
        </p:spPr>
        <p:txBody>
          <a:bodyPr vert="eaVert" wrap="square">
            <a:spAutoFit/>
          </a:bodyPr>
          <a:lstStyle/>
          <a:p>
            <a:r>
              <a:rPr lang="zh-CN" altLang="en-US" sz="1100" b="1" dirty="0">
                <a:latin typeface="+mj-ea"/>
                <a:ea typeface="+mj-ea"/>
              </a:rPr>
              <a:t>东昌中路</a:t>
            </a:r>
            <a:endParaRPr lang="zh-CN" altLang="en-US" sz="1100" b="1" dirty="0"/>
          </a:p>
        </p:txBody>
      </p:sp>
      <p:sp>
        <p:nvSpPr>
          <p:cNvPr id="14" name="文本框 13"/>
          <p:cNvSpPr txBox="1"/>
          <p:nvPr/>
        </p:nvSpPr>
        <p:spPr>
          <a:xfrm>
            <a:off x="9927358" y="7637220"/>
            <a:ext cx="1102118" cy="261610"/>
          </a:xfrm>
          <a:prstGeom prst="rect">
            <a:avLst/>
          </a:prstGeom>
          <a:noFill/>
        </p:spPr>
        <p:txBody>
          <a:bodyPr wrap="square">
            <a:spAutoFit/>
          </a:bodyPr>
          <a:lstStyle/>
          <a:p>
            <a:r>
              <a:rPr lang="zh-CN" altLang="en-US" sz="1100" b="1" dirty="0">
                <a:latin typeface="+mj-ea"/>
                <a:ea typeface="+mj-ea"/>
              </a:rPr>
              <a:t>河滨南路</a:t>
            </a:r>
            <a:endParaRPr lang="zh-CN" altLang="en-US" sz="1100" b="1" dirty="0"/>
          </a:p>
        </p:txBody>
      </p:sp>
      <p:sp>
        <p:nvSpPr>
          <p:cNvPr id="15" name="文本框 14"/>
          <p:cNvSpPr txBox="1"/>
          <p:nvPr/>
        </p:nvSpPr>
        <p:spPr>
          <a:xfrm>
            <a:off x="10434085" y="5929325"/>
            <a:ext cx="878052" cy="261610"/>
          </a:xfrm>
          <a:prstGeom prst="rect">
            <a:avLst/>
          </a:prstGeom>
          <a:noFill/>
        </p:spPr>
        <p:txBody>
          <a:bodyPr wrap="square">
            <a:spAutoFit/>
          </a:bodyPr>
          <a:lstStyle/>
          <a:p>
            <a:r>
              <a:rPr lang="zh-CN" altLang="en-US" sz="1100" b="1" dirty="0">
                <a:latin typeface="+mj-ea"/>
                <a:ea typeface="+mj-ea"/>
              </a:rPr>
              <a:t>华阳东路</a:t>
            </a:r>
            <a:endParaRPr lang="zh-CN" altLang="en-US" sz="1100" b="1" dirty="0"/>
          </a:p>
        </p:txBody>
      </p:sp>
      <p:sp>
        <p:nvSpPr>
          <p:cNvPr id="16" name="文本框 15"/>
          <p:cNvSpPr txBox="1"/>
          <p:nvPr/>
        </p:nvSpPr>
        <p:spPr>
          <a:xfrm rot="21094244">
            <a:off x="11037390" y="5315152"/>
            <a:ext cx="353943" cy="705724"/>
          </a:xfrm>
          <a:prstGeom prst="rect">
            <a:avLst/>
          </a:prstGeom>
          <a:noFill/>
        </p:spPr>
        <p:txBody>
          <a:bodyPr vert="eaVert" wrap="square">
            <a:spAutoFit/>
          </a:bodyPr>
          <a:lstStyle/>
          <a:p>
            <a:r>
              <a:rPr lang="zh-CN" altLang="en-US" sz="1100" b="1" dirty="0">
                <a:latin typeface="+mj-ea"/>
                <a:ea typeface="+mj-ea"/>
              </a:rPr>
              <a:t>葛洪路</a:t>
            </a:r>
            <a:endParaRPr lang="zh-CN" altLang="en-US" sz="1100" b="1" dirty="0"/>
          </a:p>
        </p:txBody>
      </p:sp>
      <p:graphicFrame>
        <p:nvGraphicFramePr>
          <p:cNvPr id="18" name="表格 17"/>
          <p:cNvGraphicFramePr>
            <a:graphicFrameLocks noGrp="1"/>
          </p:cNvGraphicFramePr>
          <p:nvPr/>
        </p:nvGraphicFramePr>
        <p:xfrm>
          <a:off x="552996" y="5600013"/>
          <a:ext cx="4918695" cy="4686990"/>
        </p:xfrm>
        <a:graphic>
          <a:graphicData uri="http://schemas.openxmlformats.org/drawingml/2006/table">
            <a:tbl>
              <a:tblPr firstRow="1" firstCol="1">
                <a:tableStyleId>{93296810-A885-4BE3-A3E7-6D5BEEA58F35}</a:tableStyleId>
              </a:tblPr>
              <a:tblGrid>
                <a:gridCol w="1499089"/>
                <a:gridCol w="3419606"/>
              </a:tblGrid>
              <a:tr h="468699">
                <a:tc>
                  <a:txBody>
                    <a:bodyPr/>
                    <a:lstStyle/>
                    <a:p>
                      <a:pPr algn="ctr" fontAlgn="b">
                        <a:buNone/>
                      </a:pPr>
                      <a:r>
                        <a:rPr lang="zh-CN" sz="1600" u="none" strike="noStrike" dirty="0">
                          <a:effectLst/>
                          <a:latin typeface="+mj-ea"/>
                          <a:ea typeface="+mj-ea"/>
                        </a:rPr>
                        <a:t>　</a:t>
                      </a:r>
                      <a:endParaRPr lang="zh-CN" sz="16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延误系数</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sz="1600" u="none" strike="noStrike">
                          <a:effectLst/>
                          <a:latin typeface="+mj-ea"/>
                          <a:ea typeface="+mj-ea"/>
                        </a:rPr>
                        <a:t>文昌东路</a:t>
                      </a:r>
                      <a:endParaRPr lang="zh-CN" sz="1600" b="0" i="0" u="none" strike="noStrike">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1.11-1.35</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sz="1600" u="none" strike="noStrike">
                          <a:effectLst/>
                          <a:latin typeface="+mj-ea"/>
                          <a:ea typeface="+mj-ea"/>
                        </a:rPr>
                        <a:t>崇明东路</a:t>
                      </a:r>
                      <a:endParaRPr lang="zh-CN" sz="1600" b="0" i="0" u="none" strike="noStrike">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1.34-1.49</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sz="1600" u="none" strike="noStrike">
                          <a:effectLst/>
                          <a:latin typeface="+mj-ea"/>
                          <a:ea typeface="+mj-ea"/>
                        </a:rPr>
                        <a:t>葛洪路</a:t>
                      </a:r>
                      <a:endParaRPr lang="zh-CN" sz="1600" b="0" i="0" u="none" strike="noStrike">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1.22-1.42</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sz="1600" u="none" strike="noStrike">
                          <a:effectLst/>
                          <a:latin typeface="+mj-ea"/>
                          <a:ea typeface="+mj-ea"/>
                        </a:rPr>
                        <a:t>洪武路</a:t>
                      </a:r>
                      <a:endParaRPr lang="zh-CN" sz="1600" b="0" i="0" u="none" strike="noStrike">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1.22-1.30</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sz="1600" u="none" strike="noStrike">
                          <a:effectLst/>
                          <a:latin typeface="+mj-ea"/>
                          <a:ea typeface="+mj-ea"/>
                        </a:rPr>
                        <a:t>华阳南路</a:t>
                      </a:r>
                      <a:endParaRPr lang="zh-CN" sz="1600" b="0" i="0" u="none" strike="noStrike">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1.24-1.48</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sz="1600" u="none" strike="noStrike">
                          <a:effectLst/>
                          <a:latin typeface="+mj-ea"/>
                          <a:ea typeface="+mj-ea"/>
                        </a:rPr>
                        <a:t>华阳东路</a:t>
                      </a:r>
                      <a:endParaRPr lang="zh-CN" sz="1600" b="0" i="0" u="none" strike="noStrike">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1.20-1.42</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sz="1600" u="none" strike="noStrike">
                          <a:effectLst/>
                          <a:latin typeface="+mj-ea"/>
                          <a:ea typeface="+mj-ea"/>
                        </a:rPr>
                        <a:t>东昌中路</a:t>
                      </a:r>
                      <a:endParaRPr lang="zh-CN" sz="1600" b="0" i="0" u="none" strike="noStrike">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1.15-1.29</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sz="1600" u="none" strike="noStrike">
                          <a:effectLst/>
                          <a:latin typeface="+mj-ea"/>
                          <a:ea typeface="+mj-ea"/>
                        </a:rPr>
                        <a:t>宁杭南路</a:t>
                      </a:r>
                      <a:endParaRPr lang="zh-CN" sz="1600" b="0" i="0" u="none" strike="noStrike">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a:effectLst/>
                          <a:latin typeface="+mj-ea"/>
                          <a:ea typeface="+mj-ea"/>
                        </a:rPr>
                        <a:t>1.23-1.51</a:t>
                      </a:r>
                      <a:endParaRPr lang="zh-CN" sz="1600" b="0" i="0" u="none" strike="noStrike">
                        <a:solidFill>
                          <a:srgbClr val="000000"/>
                        </a:solidFill>
                        <a:effectLst/>
                        <a:latin typeface="+mj-ea"/>
                        <a:ea typeface="+mj-ea"/>
                      </a:endParaRPr>
                    </a:p>
                  </a:txBody>
                  <a:tcPr marL="9525" marR="9525" marT="9525" marB="0" anchor="ctr"/>
                </a:tc>
              </a:tr>
              <a:tr h="468699">
                <a:tc>
                  <a:txBody>
                    <a:bodyPr/>
                    <a:lstStyle/>
                    <a:p>
                      <a:pPr algn="ctr" fontAlgn="b">
                        <a:buNone/>
                      </a:pPr>
                      <a:r>
                        <a:rPr lang="zh-CN" altLang="en-US" sz="1600" u="none" strike="noStrike" dirty="0">
                          <a:effectLst/>
                          <a:latin typeface="+mj-ea"/>
                          <a:ea typeface="+mj-ea"/>
                        </a:rPr>
                        <a:t>河滨南路</a:t>
                      </a:r>
                      <a:endParaRPr lang="zh-CN" sz="16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zh-CN" sz="1600" u="none" strike="noStrike" dirty="0">
                          <a:effectLst/>
                          <a:latin typeface="+mj-ea"/>
                          <a:ea typeface="+mj-ea"/>
                        </a:rPr>
                        <a:t>1.08-1.17</a:t>
                      </a:r>
                      <a:endParaRPr lang="zh-CN" sz="1600" b="0" i="0" u="none" strike="noStrike" dirty="0">
                        <a:solidFill>
                          <a:srgbClr val="000000"/>
                        </a:solidFill>
                        <a:effectLst/>
                        <a:latin typeface="+mj-ea"/>
                        <a:ea typeface="+mj-ea"/>
                      </a:endParaRPr>
                    </a:p>
                  </a:txBody>
                  <a:tcPr marL="9525" marR="9525" marT="9525" marB="0" anchor="ctr"/>
                </a:tc>
              </a:tr>
            </a:tbl>
          </a:graphicData>
        </a:graphic>
      </p:graphicFrame>
      <p:sp>
        <p:nvSpPr>
          <p:cNvPr id="19" name="文本框 18"/>
          <p:cNvSpPr txBox="1"/>
          <p:nvPr/>
        </p:nvSpPr>
        <p:spPr>
          <a:xfrm>
            <a:off x="12230100" y="1469860"/>
            <a:ext cx="2761839"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城区道路延误指数示意图</a:t>
            </a: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分区划定</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Text Box 7"/>
          <p:cNvSpPr txBox="1">
            <a:spLocks noChangeArrowheads="1"/>
          </p:cNvSpPr>
          <p:nvPr/>
        </p:nvSpPr>
        <p:spPr bwMode="auto">
          <a:xfrm>
            <a:off x="583525" y="1749208"/>
            <a:ext cx="4815790" cy="6962918"/>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停车分区：三类分区</a:t>
            </a:r>
            <a:endParaRPr lang="en-US" altLang="zh-CN" dirty="0"/>
          </a:p>
          <a:p>
            <a:pPr marL="0" indent="0">
              <a:spcBef>
                <a:spcPts val="0"/>
              </a:spcBef>
              <a:buNone/>
            </a:pPr>
            <a:r>
              <a:rPr lang="zh-CN" altLang="en-US" dirty="0"/>
              <a:t>全市域采用三类分区</a:t>
            </a:r>
            <a:endParaRPr lang="en-US" altLang="zh-CN" dirty="0"/>
          </a:p>
          <a:p>
            <a:pPr marL="0" indent="0">
              <a:spcBef>
                <a:spcPts val="0"/>
              </a:spcBef>
              <a:buNone/>
            </a:pPr>
            <a:r>
              <a:rPr lang="zh-CN" altLang="en-US" dirty="0"/>
              <a:t>中心城区划分为一、二、三类区</a:t>
            </a:r>
            <a:endParaRPr lang="en-US" altLang="zh-CN" dirty="0"/>
          </a:p>
          <a:p>
            <a:pPr marL="0" indent="0">
              <a:spcBef>
                <a:spcPts val="0"/>
              </a:spcBef>
              <a:buNone/>
            </a:pPr>
            <a:endParaRPr lang="en-US" altLang="zh-CN" dirty="0"/>
          </a:p>
          <a:p>
            <a:pPr marL="0" indent="0">
              <a:spcBef>
                <a:spcPts val="0"/>
              </a:spcBef>
              <a:buNone/>
            </a:pPr>
            <a:r>
              <a:rPr lang="zh-CN" altLang="en-US" dirty="0"/>
              <a:t>一类区：</a:t>
            </a:r>
            <a:r>
              <a:rPr lang="zh-CN" altLang="en-US" b="0" dirty="0"/>
              <a:t>崇明东路</a:t>
            </a:r>
            <a:r>
              <a:rPr lang="en-US" altLang="zh-CN" b="0" dirty="0"/>
              <a:t>-</a:t>
            </a:r>
            <a:r>
              <a:rPr lang="zh-CN" altLang="en-US" b="0" dirty="0"/>
              <a:t>华阳南路</a:t>
            </a:r>
            <a:r>
              <a:rPr lang="en-US" altLang="zh-CN" b="0" dirty="0"/>
              <a:t>-</a:t>
            </a:r>
            <a:r>
              <a:rPr lang="zh-CN" altLang="en-US" b="0" dirty="0"/>
              <a:t>建设路</a:t>
            </a:r>
            <a:r>
              <a:rPr lang="en-US" altLang="zh-CN" b="0" dirty="0"/>
              <a:t>-</a:t>
            </a:r>
            <a:r>
              <a:rPr lang="zh-CN" altLang="en-US" b="0" dirty="0"/>
              <a:t>河北巷</a:t>
            </a:r>
            <a:r>
              <a:rPr lang="en-US" altLang="zh-CN" b="0" dirty="0"/>
              <a:t>-</a:t>
            </a:r>
            <a:r>
              <a:rPr lang="zh-CN" altLang="en-US" b="0" dirty="0"/>
              <a:t>葛洪路合围区域 ，面积约</a:t>
            </a:r>
            <a:r>
              <a:rPr lang="en-US" altLang="zh-CN" b="0" dirty="0"/>
              <a:t>1.9</a:t>
            </a:r>
            <a:r>
              <a:rPr lang="zh-CN" altLang="en-US" b="0" dirty="0"/>
              <a:t>平方公里</a:t>
            </a:r>
            <a:endParaRPr lang="en-US" altLang="zh-CN" b="0" dirty="0"/>
          </a:p>
          <a:p>
            <a:pPr marL="0" indent="0">
              <a:spcBef>
                <a:spcPts val="0"/>
              </a:spcBef>
              <a:buNone/>
            </a:pPr>
            <a:endParaRPr lang="en-US" altLang="zh-CN" b="0" dirty="0"/>
          </a:p>
          <a:p>
            <a:pPr marL="0" indent="0">
              <a:spcBef>
                <a:spcPts val="0"/>
              </a:spcBef>
              <a:buNone/>
            </a:pPr>
            <a:r>
              <a:rPr lang="zh-CN" altLang="en-US" dirty="0"/>
              <a:t>二类区：</a:t>
            </a:r>
            <a:r>
              <a:rPr lang="zh-CN" altLang="en-US" b="0" dirty="0"/>
              <a:t>文昌东路</a:t>
            </a:r>
            <a:r>
              <a:rPr lang="en-US" altLang="zh-CN" b="0" dirty="0"/>
              <a:t>-</a:t>
            </a:r>
            <a:r>
              <a:rPr lang="zh-CN" altLang="en-US" b="0" dirty="0"/>
              <a:t>洪武路</a:t>
            </a:r>
            <a:r>
              <a:rPr lang="en-US" altLang="zh-CN" b="0" dirty="0"/>
              <a:t>-</a:t>
            </a:r>
            <a:r>
              <a:rPr lang="zh-CN" altLang="en-US" b="0" dirty="0"/>
              <a:t>河滨南路</a:t>
            </a:r>
            <a:r>
              <a:rPr lang="en-US" altLang="zh-CN" b="0" dirty="0"/>
              <a:t>-</a:t>
            </a:r>
            <a:r>
              <a:rPr lang="zh-CN" altLang="en-US" b="0" dirty="0"/>
              <a:t>东昌南路</a:t>
            </a:r>
            <a:r>
              <a:rPr lang="en-US" altLang="zh-CN" b="0" dirty="0"/>
              <a:t>-</a:t>
            </a:r>
            <a:r>
              <a:rPr lang="zh-CN" altLang="en-US" b="0" dirty="0"/>
              <a:t>河滨西路</a:t>
            </a:r>
            <a:r>
              <a:rPr lang="en-US" altLang="zh-CN" b="0" dirty="0"/>
              <a:t>-</a:t>
            </a:r>
            <a:r>
              <a:rPr lang="zh-CN" altLang="en-US" b="0" dirty="0"/>
              <a:t>肖杆路合围区域，面积约</a:t>
            </a:r>
            <a:r>
              <a:rPr lang="en-US" altLang="zh-CN" b="0" dirty="0"/>
              <a:t>7.1</a:t>
            </a:r>
            <a:r>
              <a:rPr lang="zh-CN" altLang="en-US" b="0" dirty="0"/>
              <a:t>平方公里</a:t>
            </a:r>
            <a:endParaRPr lang="en-US" altLang="zh-CN" b="0" dirty="0"/>
          </a:p>
          <a:p>
            <a:pPr marL="0" indent="0">
              <a:spcBef>
                <a:spcPts val="0"/>
              </a:spcBef>
              <a:buNone/>
            </a:pPr>
            <a:endParaRPr lang="en-US" altLang="zh-CN" b="0" dirty="0"/>
          </a:p>
          <a:p>
            <a:pPr marL="0" indent="0">
              <a:spcBef>
                <a:spcPts val="0"/>
              </a:spcBef>
              <a:buNone/>
            </a:pPr>
            <a:r>
              <a:rPr lang="zh-CN" altLang="en-US" dirty="0"/>
              <a:t>三类区：市域一、二类</a:t>
            </a:r>
            <a:r>
              <a:rPr lang="zh-CN" altLang="zh-CN" dirty="0"/>
              <a:t>区域以外的其他区域</a:t>
            </a:r>
            <a:endParaRPr lang="zh-CN" altLang="en-US" dirty="0"/>
          </a:p>
          <a:p>
            <a:pPr marL="0" indent="0">
              <a:spcBef>
                <a:spcPts val="0"/>
              </a:spcBef>
              <a:buNone/>
            </a:pPr>
            <a:endParaRPr lang="en-US" altLang="zh-CN" dirty="0"/>
          </a:p>
        </p:txBody>
      </p:sp>
      <p:pic>
        <p:nvPicPr>
          <p:cNvPr id="24" name="图片 23"/>
          <p:cNvPicPr>
            <a:picLocks noChangeAspect="1"/>
          </p:cNvPicPr>
          <p:nvPr/>
        </p:nvPicPr>
        <p:blipFill>
          <a:blip r:embed="rId1"/>
          <a:stretch>
            <a:fillRect/>
          </a:stretch>
        </p:blipFill>
        <p:spPr>
          <a:xfrm>
            <a:off x="17658299" y="7816314"/>
            <a:ext cx="8114286" cy="7200000"/>
          </a:xfrm>
          <a:prstGeom prst="rect">
            <a:avLst/>
          </a:prstGeom>
        </p:spPr>
      </p:pic>
      <p:grpSp>
        <p:nvGrpSpPr>
          <p:cNvPr id="38" name="组合 37"/>
          <p:cNvGrpSpPr/>
          <p:nvPr/>
        </p:nvGrpSpPr>
        <p:grpSpPr>
          <a:xfrm>
            <a:off x="5483693" y="3291474"/>
            <a:ext cx="9597146" cy="8124840"/>
            <a:chOff x="72172" y="4874752"/>
            <a:chExt cx="7233404" cy="6123721"/>
          </a:xfrm>
        </p:grpSpPr>
        <p:sp>
          <p:nvSpPr>
            <p:cNvPr id="22" name="文本框 21"/>
            <p:cNvSpPr txBox="1"/>
            <p:nvPr/>
          </p:nvSpPr>
          <p:spPr>
            <a:xfrm>
              <a:off x="4315809" y="10906075"/>
              <a:ext cx="553998" cy="92398"/>
            </a:xfrm>
            <a:prstGeom prst="rect">
              <a:avLst/>
            </a:prstGeom>
            <a:noFill/>
          </p:spPr>
          <p:txBody>
            <a:bodyPr vert="eaVert" wrap="square" rtlCol="0">
              <a:spAutoFit/>
            </a:bodyPr>
            <a:lstStyle/>
            <a:p>
              <a:pPr algn="l"/>
              <a:endParaRPr lang="zh-CN" altLang="en-US"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a:srcRect l="19390" t="25100" r="3781" b="11289"/>
            <a:stretch>
              <a:fillRect/>
            </a:stretch>
          </p:blipFill>
          <p:spPr>
            <a:xfrm>
              <a:off x="72172" y="4874752"/>
              <a:ext cx="7233404" cy="5325314"/>
            </a:xfrm>
            <a:prstGeom prst="rect">
              <a:avLst/>
            </a:prstGeom>
          </p:spPr>
        </p:pic>
        <p:sp>
          <p:nvSpPr>
            <p:cNvPr id="8" name="任意多边形: 形状 7"/>
            <p:cNvSpPr/>
            <p:nvPr/>
          </p:nvSpPr>
          <p:spPr>
            <a:xfrm>
              <a:off x="1832115" y="5720089"/>
              <a:ext cx="4343400" cy="3676650"/>
            </a:xfrm>
            <a:custGeom>
              <a:avLst/>
              <a:gdLst>
                <a:gd name="csX0" fmla="*/ 0 w 4343400"/>
                <a:gd name="csY0" fmla="*/ 409575 h 3676650"/>
                <a:gd name="csX1" fmla="*/ 647700 w 4343400"/>
                <a:gd name="csY1" fmla="*/ 400050 h 3676650"/>
                <a:gd name="csX2" fmla="*/ 1114425 w 4343400"/>
                <a:gd name="csY2" fmla="*/ 0 h 3676650"/>
                <a:gd name="csX3" fmla="*/ 4343400 w 4343400"/>
                <a:gd name="csY3" fmla="*/ 114300 h 3676650"/>
                <a:gd name="csX4" fmla="*/ 4295775 w 4343400"/>
                <a:gd name="csY4" fmla="*/ 1866900 h 3676650"/>
                <a:gd name="csX5" fmla="*/ 3552825 w 4343400"/>
                <a:gd name="csY5" fmla="*/ 1971675 h 3676650"/>
                <a:gd name="csX6" fmla="*/ 3667125 w 4343400"/>
                <a:gd name="csY6" fmla="*/ 3676650 h 3676650"/>
                <a:gd name="csX7" fmla="*/ 57150 w 4343400"/>
                <a:gd name="csY7" fmla="*/ 3619500 h 3676650"/>
                <a:gd name="csX8" fmla="*/ 0 w 4343400"/>
                <a:gd name="csY8" fmla="*/ 2533650 h 3676650"/>
                <a:gd name="csX9" fmla="*/ 0 w 4343400"/>
                <a:gd name="csY9" fmla="*/ 409575 h 3676650"/>
                <a:gd name="csX0-1" fmla="*/ 0 w 4343400"/>
                <a:gd name="csY0-2" fmla="*/ 409575 h 3676650"/>
                <a:gd name="csX1-3" fmla="*/ 647700 w 4343400"/>
                <a:gd name="csY1-4" fmla="*/ 400050 h 3676650"/>
                <a:gd name="csX2-5" fmla="*/ 1114425 w 4343400"/>
                <a:gd name="csY2-6" fmla="*/ 0 h 3676650"/>
                <a:gd name="csX3-7" fmla="*/ 4343400 w 4343400"/>
                <a:gd name="csY3-8" fmla="*/ 114300 h 3676650"/>
                <a:gd name="csX4-9" fmla="*/ 4295775 w 4343400"/>
                <a:gd name="csY4-10" fmla="*/ 1866900 h 3676650"/>
                <a:gd name="csX5-11" fmla="*/ 3514537 w 4343400"/>
                <a:gd name="csY5-12" fmla="*/ 1856811 h 3676650"/>
                <a:gd name="csX6-13" fmla="*/ 3667125 w 4343400"/>
                <a:gd name="csY6-14" fmla="*/ 3676650 h 3676650"/>
                <a:gd name="csX7-15" fmla="*/ 57150 w 4343400"/>
                <a:gd name="csY7-16" fmla="*/ 3619500 h 3676650"/>
                <a:gd name="csX8-17" fmla="*/ 0 w 4343400"/>
                <a:gd name="csY8-18" fmla="*/ 2533650 h 3676650"/>
                <a:gd name="csX9-19" fmla="*/ 0 w 4343400"/>
                <a:gd name="csY9-20" fmla="*/ 409575 h 3676650"/>
                <a:gd name="csX0-21" fmla="*/ 0 w 4343400"/>
                <a:gd name="csY0-22" fmla="*/ 409575 h 3676650"/>
                <a:gd name="csX1-23" fmla="*/ 647700 w 4343400"/>
                <a:gd name="csY1-24" fmla="*/ 400050 h 3676650"/>
                <a:gd name="csX2-25" fmla="*/ 1114425 w 4343400"/>
                <a:gd name="csY2-26" fmla="*/ 0 h 3676650"/>
                <a:gd name="csX3-27" fmla="*/ 4343400 w 4343400"/>
                <a:gd name="csY3-28" fmla="*/ 114300 h 3676650"/>
                <a:gd name="csX4-29" fmla="*/ 4271845 w 4343400"/>
                <a:gd name="csY4-30" fmla="*/ 1761607 h 3676650"/>
                <a:gd name="csX5-31" fmla="*/ 3514537 w 4343400"/>
                <a:gd name="csY5-32" fmla="*/ 1856811 h 3676650"/>
                <a:gd name="csX6-33" fmla="*/ 3667125 w 4343400"/>
                <a:gd name="csY6-34" fmla="*/ 3676650 h 3676650"/>
                <a:gd name="csX7-35" fmla="*/ 57150 w 4343400"/>
                <a:gd name="csY7-36" fmla="*/ 3619500 h 3676650"/>
                <a:gd name="csX8-37" fmla="*/ 0 w 4343400"/>
                <a:gd name="csY8-38" fmla="*/ 2533650 h 3676650"/>
                <a:gd name="csX9-39" fmla="*/ 0 w 4343400"/>
                <a:gd name="csY9-40" fmla="*/ 409575 h 3676650"/>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Lst>
              <a:rect l="l" t="t" r="r" b="b"/>
              <a:pathLst>
                <a:path w="4343400" h="3676650">
                  <a:moveTo>
                    <a:pt x="0" y="409575"/>
                  </a:moveTo>
                  <a:lnTo>
                    <a:pt x="647700" y="400050"/>
                  </a:lnTo>
                  <a:lnTo>
                    <a:pt x="1114425" y="0"/>
                  </a:lnTo>
                  <a:lnTo>
                    <a:pt x="4343400" y="114300"/>
                  </a:lnTo>
                  <a:lnTo>
                    <a:pt x="4271845" y="1761607"/>
                  </a:lnTo>
                  <a:lnTo>
                    <a:pt x="3514537" y="1856811"/>
                  </a:lnTo>
                  <a:lnTo>
                    <a:pt x="3667125" y="3676650"/>
                  </a:lnTo>
                  <a:lnTo>
                    <a:pt x="57150" y="3619500"/>
                  </a:lnTo>
                  <a:lnTo>
                    <a:pt x="0" y="2533650"/>
                  </a:lnTo>
                  <a:lnTo>
                    <a:pt x="0" y="409575"/>
                  </a:lnTo>
                  <a:close/>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任意多边形: 形状 8"/>
            <p:cNvSpPr/>
            <p:nvPr/>
          </p:nvSpPr>
          <p:spPr>
            <a:xfrm>
              <a:off x="3226218" y="6753922"/>
              <a:ext cx="1806822" cy="1684020"/>
            </a:xfrm>
            <a:custGeom>
              <a:avLst/>
              <a:gdLst>
                <a:gd name="csX0" fmla="*/ 0 w 1821180"/>
                <a:gd name="csY0" fmla="*/ 30480 h 1684020"/>
                <a:gd name="csX1" fmla="*/ 1310640 w 1821180"/>
                <a:gd name="csY1" fmla="*/ 0 h 1684020"/>
                <a:gd name="csX2" fmla="*/ 1783080 w 1821180"/>
                <a:gd name="csY2" fmla="*/ 914400 h 1684020"/>
                <a:gd name="csX3" fmla="*/ 1821180 w 1821180"/>
                <a:gd name="csY3" fmla="*/ 998220 h 1684020"/>
                <a:gd name="csX4" fmla="*/ 1775460 w 1821180"/>
                <a:gd name="csY4" fmla="*/ 1234440 h 1684020"/>
                <a:gd name="csX5" fmla="*/ 1798320 w 1821180"/>
                <a:gd name="csY5" fmla="*/ 1607820 h 1684020"/>
                <a:gd name="csX6" fmla="*/ 121920 w 1821180"/>
                <a:gd name="csY6" fmla="*/ 1684020 h 1684020"/>
                <a:gd name="csX7" fmla="*/ 175260 w 1821180"/>
                <a:gd name="csY7" fmla="*/ 1402080 h 1684020"/>
                <a:gd name="csX8" fmla="*/ 0 w 1821180"/>
                <a:gd name="csY8" fmla="*/ 30480 h 1684020"/>
                <a:gd name="csX0-1" fmla="*/ 0 w 1821180"/>
                <a:gd name="csY0-2" fmla="*/ 30480 h 1684020"/>
                <a:gd name="csX1-3" fmla="*/ 1310640 w 1821180"/>
                <a:gd name="csY1-4" fmla="*/ 0 h 1684020"/>
                <a:gd name="csX2-5" fmla="*/ 1783080 w 1821180"/>
                <a:gd name="csY2-6" fmla="*/ 914400 h 1684020"/>
                <a:gd name="csX3-7" fmla="*/ 1821180 w 1821180"/>
                <a:gd name="csY3-8" fmla="*/ 998220 h 1684020"/>
                <a:gd name="csX4-9" fmla="*/ 1750333 w 1821180"/>
                <a:gd name="csY4-10" fmla="*/ 1230851 h 1684020"/>
                <a:gd name="csX5-11" fmla="*/ 1798320 w 1821180"/>
                <a:gd name="csY5-12" fmla="*/ 1607820 h 1684020"/>
                <a:gd name="csX6-13" fmla="*/ 121920 w 1821180"/>
                <a:gd name="csY6-14" fmla="*/ 1684020 h 1684020"/>
                <a:gd name="csX7-15" fmla="*/ 175260 w 1821180"/>
                <a:gd name="csY7-16" fmla="*/ 1402080 h 1684020"/>
                <a:gd name="csX8-17" fmla="*/ 0 w 1821180"/>
                <a:gd name="csY8-18" fmla="*/ 30480 h 1684020"/>
                <a:gd name="csX0-19" fmla="*/ 0 w 1821180"/>
                <a:gd name="csY0-20" fmla="*/ 30480 h 1684020"/>
                <a:gd name="csX1-21" fmla="*/ 1310640 w 1821180"/>
                <a:gd name="csY1-22" fmla="*/ 0 h 1684020"/>
                <a:gd name="csX2-23" fmla="*/ 1783080 w 1821180"/>
                <a:gd name="csY2-24" fmla="*/ 914400 h 1684020"/>
                <a:gd name="csX3-25" fmla="*/ 1821180 w 1821180"/>
                <a:gd name="csY3-26" fmla="*/ 998220 h 1684020"/>
                <a:gd name="csX4-27" fmla="*/ 1750333 w 1821180"/>
                <a:gd name="csY4-28" fmla="*/ 1230851 h 1684020"/>
                <a:gd name="csX5-29" fmla="*/ 1748067 w 1821180"/>
                <a:gd name="csY5-30" fmla="*/ 1607820 h 1684020"/>
                <a:gd name="csX6-31" fmla="*/ 121920 w 1821180"/>
                <a:gd name="csY6-32" fmla="*/ 1684020 h 1684020"/>
                <a:gd name="csX7-33" fmla="*/ 175260 w 1821180"/>
                <a:gd name="csY7-34" fmla="*/ 1402080 h 1684020"/>
                <a:gd name="csX8-35" fmla="*/ 0 w 1821180"/>
                <a:gd name="csY8-36" fmla="*/ 30480 h 1684020"/>
                <a:gd name="csX0-37" fmla="*/ 0 w 1806822"/>
                <a:gd name="csY0-38" fmla="*/ 30480 h 1684020"/>
                <a:gd name="csX1-39" fmla="*/ 1310640 w 1806822"/>
                <a:gd name="csY1-40" fmla="*/ 0 h 1684020"/>
                <a:gd name="csX2-41" fmla="*/ 1783080 w 1806822"/>
                <a:gd name="csY2-42" fmla="*/ 914400 h 1684020"/>
                <a:gd name="csX3-43" fmla="*/ 1806822 w 1806822"/>
                <a:gd name="csY3-44" fmla="*/ 998220 h 1684020"/>
                <a:gd name="csX4-45" fmla="*/ 1750333 w 1806822"/>
                <a:gd name="csY4-46" fmla="*/ 1230851 h 1684020"/>
                <a:gd name="csX5-47" fmla="*/ 1748067 w 1806822"/>
                <a:gd name="csY5-48" fmla="*/ 1607820 h 1684020"/>
                <a:gd name="csX6-49" fmla="*/ 121920 w 1806822"/>
                <a:gd name="csY6-50" fmla="*/ 1684020 h 1684020"/>
                <a:gd name="csX7-51" fmla="*/ 175260 w 1806822"/>
                <a:gd name="csY7-52" fmla="*/ 1402080 h 1684020"/>
                <a:gd name="csX8-53" fmla="*/ 0 w 1806822"/>
                <a:gd name="csY8-54" fmla="*/ 30480 h 1684020"/>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Lst>
              <a:rect l="l" t="t" r="r" b="b"/>
              <a:pathLst>
                <a:path w="1806822" h="1684020">
                  <a:moveTo>
                    <a:pt x="0" y="30480"/>
                  </a:moveTo>
                  <a:lnTo>
                    <a:pt x="1310640" y="0"/>
                  </a:lnTo>
                  <a:lnTo>
                    <a:pt x="1783080" y="914400"/>
                  </a:lnTo>
                  <a:lnTo>
                    <a:pt x="1806822" y="998220"/>
                  </a:lnTo>
                  <a:lnTo>
                    <a:pt x="1750333" y="1230851"/>
                  </a:lnTo>
                  <a:cubicBezTo>
                    <a:pt x="1749578" y="1356507"/>
                    <a:pt x="1748822" y="1482164"/>
                    <a:pt x="1748067" y="1607820"/>
                  </a:cubicBezTo>
                  <a:lnTo>
                    <a:pt x="121920" y="1684020"/>
                  </a:lnTo>
                  <a:lnTo>
                    <a:pt x="175260" y="1402080"/>
                  </a:lnTo>
                  <a:lnTo>
                    <a:pt x="0" y="30480"/>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411016" y="7199325"/>
              <a:ext cx="1116657" cy="347959"/>
            </a:xfrm>
            <a:prstGeom prst="rect">
              <a:avLst/>
            </a:prstGeom>
            <a:noFill/>
          </p:spPr>
          <p:txBody>
            <a:bodyPr wrap="square">
              <a:spAutoFit/>
            </a:bodyPr>
            <a:lstStyle/>
            <a:p>
              <a:r>
                <a:rPr lang="en-US" altLang="zh-CN" b="1" dirty="0"/>
                <a:t>1.9km</a:t>
              </a:r>
              <a:r>
                <a:rPr lang="en-US" altLang="zh-CN" b="1" baseline="30000" dirty="0"/>
                <a:t>2</a:t>
              </a:r>
              <a:endParaRPr lang="zh-CN" altLang="en-US" b="1" baseline="30000" dirty="0"/>
            </a:p>
          </p:txBody>
        </p:sp>
        <p:sp>
          <p:nvSpPr>
            <p:cNvPr id="11" name="文本框 10"/>
            <p:cNvSpPr txBox="1"/>
            <p:nvPr/>
          </p:nvSpPr>
          <p:spPr>
            <a:xfrm>
              <a:off x="2073693" y="8670024"/>
              <a:ext cx="1438933" cy="461665"/>
            </a:xfrm>
            <a:prstGeom prst="rect">
              <a:avLst/>
            </a:prstGeom>
            <a:noFill/>
          </p:spPr>
          <p:txBody>
            <a:bodyPr wrap="square">
              <a:spAutoFit/>
            </a:bodyPr>
            <a:lstStyle/>
            <a:p>
              <a:r>
                <a:rPr lang="en-US" altLang="zh-CN" b="1" dirty="0"/>
                <a:t>7.1km</a:t>
              </a:r>
              <a:r>
                <a:rPr lang="en-US" altLang="zh-CN" b="1" baseline="30000" dirty="0"/>
                <a:t>2</a:t>
              </a:r>
              <a:endParaRPr lang="zh-CN" altLang="en-US" b="1" baseline="30000" dirty="0"/>
            </a:p>
          </p:txBody>
        </p:sp>
        <p:sp>
          <p:nvSpPr>
            <p:cNvPr id="6" name="文本框 5"/>
            <p:cNvSpPr txBox="1"/>
            <p:nvPr/>
          </p:nvSpPr>
          <p:spPr>
            <a:xfrm>
              <a:off x="3945684" y="5427927"/>
              <a:ext cx="1090971" cy="338554"/>
            </a:xfrm>
            <a:prstGeom prst="rect">
              <a:avLst/>
            </a:prstGeom>
            <a:noFill/>
          </p:spPr>
          <p:txBody>
            <a:bodyPr wrap="square">
              <a:spAutoFit/>
            </a:bodyPr>
            <a:lstStyle/>
            <a:p>
              <a:r>
                <a:rPr lang="zh-CN" altLang="en-US" sz="1600" b="1" dirty="0">
                  <a:latin typeface="+mj-ea"/>
                  <a:ea typeface="+mj-ea"/>
                </a:rPr>
                <a:t>文昌东路</a:t>
              </a:r>
              <a:endParaRPr lang="zh-CN" altLang="en-US" sz="1600" b="1" dirty="0"/>
            </a:p>
          </p:txBody>
        </p:sp>
        <p:sp>
          <p:nvSpPr>
            <p:cNvPr id="7" name="文本框 6"/>
            <p:cNvSpPr txBox="1"/>
            <p:nvPr/>
          </p:nvSpPr>
          <p:spPr>
            <a:xfrm>
              <a:off x="3441443" y="6561874"/>
              <a:ext cx="1090971" cy="338554"/>
            </a:xfrm>
            <a:prstGeom prst="rect">
              <a:avLst/>
            </a:prstGeom>
            <a:noFill/>
          </p:spPr>
          <p:txBody>
            <a:bodyPr wrap="square">
              <a:spAutoFit/>
            </a:bodyPr>
            <a:lstStyle/>
            <a:p>
              <a:r>
                <a:rPr lang="zh-CN" altLang="en-US" sz="1600" b="1" dirty="0">
                  <a:latin typeface="+mj-ea"/>
                  <a:ea typeface="+mj-ea"/>
                </a:rPr>
                <a:t>崇明东路</a:t>
              </a:r>
              <a:endParaRPr lang="zh-CN" altLang="en-US" sz="1600" b="1" dirty="0"/>
            </a:p>
          </p:txBody>
        </p:sp>
        <p:sp>
          <p:nvSpPr>
            <p:cNvPr id="13" name="文本框 12"/>
            <p:cNvSpPr txBox="1"/>
            <p:nvPr/>
          </p:nvSpPr>
          <p:spPr>
            <a:xfrm>
              <a:off x="3748846" y="8386915"/>
              <a:ext cx="1090971" cy="338554"/>
            </a:xfrm>
            <a:prstGeom prst="rect">
              <a:avLst/>
            </a:prstGeom>
            <a:noFill/>
          </p:spPr>
          <p:txBody>
            <a:bodyPr wrap="square">
              <a:spAutoFit/>
            </a:bodyPr>
            <a:lstStyle/>
            <a:p>
              <a:r>
                <a:rPr lang="zh-CN" altLang="en-US" sz="1600" b="1" dirty="0">
                  <a:latin typeface="+mj-ea"/>
                  <a:ea typeface="+mj-ea"/>
                </a:rPr>
                <a:t>建设路</a:t>
              </a:r>
              <a:endParaRPr lang="zh-CN" altLang="en-US" sz="1600" b="1" dirty="0"/>
            </a:p>
          </p:txBody>
        </p:sp>
        <p:sp>
          <p:nvSpPr>
            <p:cNvPr id="14" name="文本框 13"/>
            <p:cNvSpPr txBox="1"/>
            <p:nvPr/>
          </p:nvSpPr>
          <p:spPr>
            <a:xfrm>
              <a:off x="3813197" y="9059648"/>
              <a:ext cx="1090971" cy="255169"/>
            </a:xfrm>
            <a:prstGeom prst="rect">
              <a:avLst/>
            </a:prstGeom>
            <a:noFill/>
          </p:spPr>
          <p:txBody>
            <a:bodyPr wrap="square">
              <a:spAutoFit/>
            </a:bodyPr>
            <a:lstStyle/>
            <a:p>
              <a:r>
                <a:rPr lang="zh-CN" altLang="en-US" sz="1600" b="1" dirty="0">
                  <a:latin typeface="+mj-ea"/>
                  <a:ea typeface="+mj-ea"/>
                </a:rPr>
                <a:t>河滨南路</a:t>
              </a:r>
              <a:endParaRPr lang="zh-CN" altLang="en-US" sz="1600" b="1" dirty="0"/>
            </a:p>
          </p:txBody>
        </p:sp>
        <p:sp>
          <p:nvSpPr>
            <p:cNvPr id="15" name="文本框 14"/>
            <p:cNvSpPr txBox="1"/>
            <p:nvPr/>
          </p:nvSpPr>
          <p:spPr>
            <a:xfrm>
              <a:off x="5815826" y="6427180"/>
              <a:ext cx="430887" cy="1332901"/>
            </a:xfrm>
            <a:prstGeom prst="rect">
              <a:avLst/>
            </a:prstGeom>
            <a:noFill/>
          </p:spPr>
          <p:txBody>
            <a:bodyPr vert="eaVert" wrap="square">
              <a:spAutoFit/>
            </a:bodyPr>
            <a:lstStyle/>
            <a:p>
              <a:r>
                <a:rPr lang="zh-CN" altLang="en-US" sz="1600" b="1" dirty="0">
                  <a:latin typeface="+mj-ea"/>
                  <a:ea typeface="+mj-ea"/>
                </a:rPr>
                <a:t>肖杆路</a:t>
              </a:r>
              <a:endParaRPr lang="zh-CN" altLang="en-US" sz="1600" b="1" dirty="0"/>
            </a:p>
          </p:txBody>
        </p:sp>
        <p:sp>
          <p:nvSpPr>
            <p:cNvPr id="16" name="文本框 15"/>
            <p:cNvSpPr txBox="1"/>
            <p:nvPr/>
          </p:nvSpPr>
          <p:spPr>
            <a:xfrm>
              <a:off x="1406586" y="6641767"/>
              <a:ext cx="430887" cy="780113"/>
            </a:xfrm>
            <a:prstGeom prst="rect">
              <a:avLst/>
            </a:prstGeom>
            <a:noFill/>
          </p:spPr>
          <p:txBody>
            <a:bodyPr vert="eaVert" wrap="square">
              <a:spAutoFit/>
            </a:bodyPr>
            <a:lstStyle/>
            <a:p>
              <a:r>
                <a:rPr lang="zh-CN" altLang="en-US" sz="1600" b="1" dirty="0">
                  <a:latin typeface="+mj-ea"/>
                  <a:ea typeface="+mj-ea"/>
                </a:rPr>
                <a:t>洪武路</a:t>
              </a:r>
              <a:endParaRPr lang="zh-CN" altLang="en-US" sz="1600" b="1" dirty="0"/>
            </a:p>
          </p:txBody>
        </p:sp>
        <p:sp>
          <p:nvSpPr>
            <p:cNvPr id="21" name="文本框 20"/>
            <p:cNvSpPr txBox="1"/>
            <p:nvPr/>
          </p:nvSpPr>
          <p:spPr>
            <a:xfrm>
              <a:off x="2890338" y="7199325"/>
              <a:ext cx="430887" cy="1032980"/>
            </a:xfrm>
            <a:prstGeom prst="rect">
              <a:avLst/>
            </a:prstGeom>
            <a:noFill/>
          </p:spPr>
          <p:txBody>
            <a:bodyPr vert="eaVert" wrap="square">
              <a:spAutoFit/>
            </a:bodyPr>
            <a:lstStyle/>
            <a:p>
              <a:r>
                <a:rPr lang="zh-CN" altLang="en-US" sz="1600" b="1" dirty="0">
                  <a:latin typeface="+mj-ea"/>
                  <a:ea typeface="+mj-ea"/>
                </a:rPr>
                <a:t>华阳南路</a:t>
              </a:r>
              <a:endParaRPr lang="zh-CN" altLang="en-US" sz="1600" b="1" dirty="0"/>
            </a:p>
          </p:txBody>
        </p:sp>
        <p:sp>
          <p:nvSpPr>
            <p:cNvPr id="23" name="文本框 22"/>
            <p:cNvSpPr txBox="1"/>
            <p:nvPr/>
          </p:nvSpPr>
          <p:spPr>
            <a:xfrm rot="20065652">
              <a:off x="4634506" y="6727101"/>
              <a:ext cx="430887" cy="1032980"/>
            </a:xfrm>
            <a:prstGeom prst="rect">
              <a:avLst/>
            </a:prstGeom>
            <a:noFill/>
          </p:spPr>
          <p:txBody>
            <a:bodyPr vert="eaVert" wrap="square">
              <a:spAutoFit/>
            </a:bodyPr>
            <a:lstStyle/>
            <a:p>
              <a:r>
                <a:rPr lang="zh-CN" altLang="en-US" sz="1600" b="1" dirty="0">
                  <a:latin typeface="+mj-ea"/>
                  <a:ea typeface="+mj-ea"/>
                </a:rPr>
                <a:t>葛洪路</a:t>
              </a:r>
              <a:endParaRPr lang="zh-CN" altLang="en-US" sz="1600" b="1" dirty="0"/>
            </a:p>
          </p:txBody>
        </p:sp>
        <p:sp>
          <p:nvSpPr>
            <p:cNvPr id="2" name="文本框 1"/>
            <p:cNvSpPr txBox="1"/>
            <p:nvPr/>
          </p:nvSpPr>
          <p:spPr>
            <a:xfrm rot="416775">
              <a:off x="4934583" y="7826716"/>
              <a:ext cx="324761" cy="538166"/>
            </a:xfrm>
            <a:prstGeom prst="rect">
              <a:avLst/>
            </a:prstGeom>
            <a:noFill/>
          </p:spPr>
          <p:txBody>
            <a:bodyPr vert="eaVert" wrap="square">
              <a:spAutoFit/>
            </a:bodyPr>
            <a:lstStyle/>
            <a:p>
              <a:r>
                <a:rPr lang="zh-CN" altLang="en-US" sz="1600" b="1" dirty="0">
                  <a:latin typeface="+mj-ea"/>
                  <a:ea typeface="+mj-ea"/>
                </a:rPr>
                <a:t>河北巷</a:t>
              </a:r>
              <a:endParaRPr lang="zh-CN" altLang="en-US" sz="1600" b="1" dirty="0"/>
            </a:p>
          </p:txBody>
        </p:sp>
        <p:sp>
          <p:nvSpPr>
            <p:cNvPr id="12" name="文本框 11"/>
            <p:cNvSpPr txBox="1"/>
            <p:nvPr/>
          </p:nvSpPr>
          <p:spPr>
            <a:xfrm>
              <a:off x="5455267" y="8095798"/>
              <a:ext cx="324761" cy="767434"/>
            </a:xfrm>
            <a:prstGeom prst="rect">
              <a:avLst/>
            </a:prstGeom>
            <a:noFill/>
          </p:spPr>
          <p:txBody>
            <a:bodyPr vert="eaVert" wrap="square">
              <a:spAutoFit/>
            </a:bodyPr>
            <a:lstStyle/>
            <a:p>
              <a:r>
                <a:rPr lang="zh-CN" altLang="en-US" sz="1600" b="1" dirty="0">
                  <a:latin typeface="+mj-ea"/>
                  <a:ea typeface="+mj-ea"/>
                </a:rPr>
                <a:t>东昌南路</a:t>
              </a:r>
              <a:endParaRPr lang="zh-CN" altLang="en-US" sz="1600" b="1" dirty="0"/>
            </a:p>
          </p:txBody>
        </p:sp>
        <p:sp>
          <p:nvSpPr>
            <p:cNvPr id="29" name="文本框 28"/>
            <p:cNvSpPr txBox="1"/>
            <p:nvPr/>
          </p:nvSpPr>
          <p:spPr>
            <a:xfrm>
              <a:off x="5358841" y="7254186"/>
              <a:ext cx="1090971" cy="255169"/>
            </a:xfrm>
            <a:prstGeom prst="rect">
              <a:avLst/>
            </a:prstGeom>
            <a:noFill/>
          </p:spPr>
          <p:txBody>
            <a:bodyPr wrap="square">
              <a:spAutoFit/>
            </a:bodyPr>
            <a:lstStyle/>
            <a:p>
              <a:r>
                <a:rPr lang="zh-CN" altLang="en-US" sz="1600" b="1" dirty="0">
                  <a:latin typeface="+mj-ea"/>
                  <a:ea typeface="+mj-ea"/>
                </a:rPr>
                <a:t>河滨西路</a:t>
              </a:r>
              <a:endParaRPr lang="zh-CN" altLang="en-US" sz="1600" b="1" dirty="0"/>
            </a:p>
          </p:txBody>
        </p:sp>
        <p:sp>
          <p:nvSpPr>
            <p:cNvPr id="42" name="文本框 41"/>
            <p:cNvSpPr txBox="1"/>
            <p:nvPr/>
          </p:nvSpPr>
          <p:spPr>
            <a:xfrm>
              <a:off x="1799367" y="5808173"/>
              <a:ext cx="1090971" cy="255169"/>
            </a:xfrm>
            <a:prstGeom prst="rect">
              <a:avLst/>
            </a:prstGeom>
            <a:noFill/>
          </p:spPr>
          <p:txBody>
            <a:bodyPr wrap="square">
              <a:spAutoFit/>
            </a:bodyPr>
            <a:lstStyle/>
            <a:p>
              <a:r>
                <a:rPr lang="zh-CN" altLang="en-US" sz="1600" b="1" dirty="0">
                  <a:latin typeface="+mj-ea"/>
                  <a:ea typeface="+mj-ea"/>
                </a:rPr>
                <a:t>文昌中路</a:t>
              </a:r>
              <a:endParaRPr lang="zh-CN" altLang="en-US" sz="1600" b="1" dirty="0"/>
            </a:p>
          </p:txBody>
        </p:sp>
      </p:grpSp>
      <p:sp>
        <p:nvSpPr>
          <p:cNvPr id="36" name="矩形 35"/>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7" name="文本框 3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graphicFrame>
        <p:nvGraphicFramePr>
          <p:cNvPr id="32" name="表格 31"/>
          <p:cNvGraphicFramePr>
            <a:graphicFrameLocks noGrp="1"/>
          </p:cNvGraphicFramePr>
          <p:nvPr/>
        </p:nvGraphicFramePr>
        <p:xfrm>
          <a:off x="6255218" y="321044"/>
          <a:ext cx="8738392" cy="2871680"/>
        </p:xfrm>
        <a:graphic>
          <a:graphicData uri="http://schemas.openxmlformats.org/drawingml/2006/table">
            <a:tbl>
              <a:tblPr firstRow="1" firstCol="1">
                <a:tableStyleId>{93296810-A885-4BE3-A3E7-6D5BEEA58F35}</a:tableStyleId>
              </a:tblPr>
              <a:tblGrid>
                <a:gridCol w="1304267"/>
                <a:gridCol w="1214148"/>
                <a:gridCol w="1588799"/>
                <a:gridCol w="1588799"/>
                <a:gridCol w="1351814"/>
                <a:gridCol w="1690565"/>
              </a:tblGrid>
              <a:tr h="574336">
                <a:tc>
                  <a:txBody>
                    <a:bodyPr/>
                    <a:lstStyle/>
                    <a:p>
                      <a:pPr algn="ctr" fontAlgn="b">
                        <a:buNone/>
                      </a:pPr>
                      <a:r>
                        <a:rPr lang="zh-CN" altLang="en-US" sz="1800" b="1" u="none" strike="noStrike" kern="1200" dirty="0">
                          <a:solidFill>
                            <a:schemeClr val="lt1"/>
                          </a:solidFill>
                          <a:effectLst/>
                          <a:latin typeface="+mn-lt"/>
                          <a:ea typeface="+mn-ea"/>
                          <a:cs typeface="+mn-cs"/>
                        </a:rPr>
                        <a:t>城市</a:t>
                      </a:r>
                      <a:endParaRPr lang="zh-CN" altLang="en-US" sz="1800" b="1"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zh-CN" altLang="en-US" sz="1800" b="1" u="none" strike="noStrike" kern="1200" dirty="0">
                          <a:solidFill>
                            <a:schemeClr val="lt1"/>
                          </a:solidFill>
                          <a:effectLst/>
                          <a:latin typeface="+mn-lt"/>
                          <a:ea typeface="+mn-ea"/>
                          <a:cs typeface="+mn-cs"/>
                        </a:rPr>
                        <a:t>城区面积</a:t>
                      </a:r>
                      <a:endParaRPr lang="zh-CN" altLang="en-US" sz="1800" b="1"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zh-CN" altLang="en-US" sz="1800" b="1" u="none" strike="noStrike" kern="1200" dirty="0">
                          <a:solidFill>
                            <a:schemeClr val="lt1"/>
                          </a:solidFill>
                          <a:effectLst/>
                          <a:latin typeface="+mn-lt"/>
                          <a:ea typeface="+mn-ea"/>
                          <a:cs typeface="+mn-cs"/>
                        </a:rPr>
                        <a:t>一类区面积</a:t>
                      </a:r>
                      <a:endParaRPr lang="zh-CN" altLang="en-US" sz="1800" b="1" u="none" strike="noStrike" kern="1200" dirty="0">
                        <a:solidFill>
                          <a:schemeClr val="lt1"/>
                        </a:solidFill>
                        <a:effectLst/>
                        <a:latin typeface="+mn-lt"/>
                        <a:ea typeface="+mn-ea"/>
                        <a:cs typeface="+mn-cs"/>
                      </a:endParaRPr>
                    </a:p>
                  </a:txBody>
                  <a:tcPr marL="9525" marR="9525" marT="9525"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800" b="1" u="none" strike="noStrike" kern="1200" dirty="0">
                          <a:solidFill>
                            <a:schemeClr val="lt1"/>
                          </a:solidFill>
                          <a:effectLst/>
                          <a:latin typeface="+mn-lt"/>
                          <a:ea typeface="+mn-ea"/>
                          <a:cs typeface="+mn-cs"/>
                        </a:rPr>
                        <a:t>一类区占比</a:t>
                      </a:r>
                      <a:endParaRPr lang="zh-CN" altLang="en-US" sz="1800" b="1"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zh-CN" altLang="en-US" sz="1800" b="1" u="none" strike="noStrike" kern="1200" dirty="0">
                          <a:solidFill>
                            <a:schemeClr val="lt1"/>
                          </a:solidFill>
                          <a:effectLst/>
                          <a:latin typeface="+mn-lt"/>
                          <a:ea typeface="+mn-ea"/>
                          <a:cs typeface="+mn-cs"/>
                        </a:rPr>
                        <a:t>二类区面积</a:t>
                      </a:r>
                      <a:endParaRPr lang="zh-CN" altLang="zh-CN" sz="1800" b="1" u="none" strike="noStrike" kern="1200" dirty="0">
                        <a:solidFill>
                          <a:schemeClr val="lt1"/>
                        </a:solidFill>
                        <a:effectLst/>
                        <a:latin typeface="+mn-lt"/>
                        <a:ea typeface="+mn-ea"/>
                        <a:cs typeface="+mn-cs"/>
                      </a:endParaRPr>
                    </a:p>
                  </a:txBody>
                  <a:tcPr marL="9525" marR="9525" marT="9525" marB="0" anchor="ctr"/>
                </a:tc>
                <a:tc>
                  <a:txBody>
                    <a:bodyPr/>
                    <a:lstStyle/>
                    <a:p>
                      <a:pPr algn="ctr" fontAlgn="b">
                        <a:buNone/>
                      </a:pPr>
                      <a:r>
                        <a:rPr lang="zh-CN" altLang="en-US" sz="1800" b="1" u="none" strike="noStrike" kern="1200" dirty="0">
                          <a:solidFill>
                            <a:schemeClr val="lt1"/>
                          </a:solidFill>
                          <a:effectLst/>
                          <a:latin typeface="+mn-lt"/>
                          <a:ea typeface="+mn-ea"/>
                          <a:cs typeface="+mn-cs"/>
                        </a:rPr>
                        <a:t>二类区占比</a:t>
                      </a:r>
                      <a:endParaRPr lang="en-US" altLang="zh-CN" sz="1800" b="1" u="none" strike="noStrike" kern="1200" dirty="0">
                        <a:solidFill>
                          <a:schemeClr val="lt1"/>
                        </a:solidFill>
                        <a:effectLst/>
                        <a:latin typeface="+mn-lt"/>
                        <a:ea typeface="+mn-ea"/>
                        <a:cs typeface="+mn-cs"/>
                      </a:endParaRPr>
                    </a:p>
                    <a:p>
                      <a:pPr algn="ctr" fontAlgn="b">
                        <a:buNone/>
                      </a:pPr>
                      <a:r>
                        <a:rPr lang="zh-CN" altLang="en-US" sz="1800" b="1" u="none" strike="noStrike" kern="1200" dirty="0">
                          <a:solidFill>
                            <a:schemeClr val="lt1"/>
                          </a:solidFill>
                          <a:effectLst/>
                          <a:latin typeface="+mn-lt"/>
                          <a:ea typeface="+mn-ea"/>
                          <a:cs typeface="+mn-cs"/>
                        </a:rPr>
                        <a:t>（不含一类区）</a:t>
                      </a:r>
                      <a:endParaRPr lang="zh-CN" altLang="en-US" sz="1800" b="1" u="none" strike="noStrike" kern="1200" dirty="0">
                        <a:solidFill>
                          <a:schemeClr val="lt1"/>
                        </a:solidFill>
                        <a:effectLst/>
                        <a:latin typeface="+mn-lt"/>
                        <a:ea typeface="+mn-ea"/>
                        <a:cs typeface="+mn-cs"/>
                      </a:endParaRPr>
                    </a:p>
                  </a:txBody>
                  <a:tcPr marL="9525" marR="9525" marT="9525" marB="0" anchor="ctr"/>
                </a:tc>
              </a:tr>
              <a:tr h="574336">
                <a:tc>
                  <a:txBody>
                    <a:bodyPr/>
                    <a:lstStyle/>
                    <a:p>
                      <a:pPr algn="ctr" fontAlgn="b">
                        <a:buNone/>
                      </a:pPr>
                      <a:r>
                        <a:rPr lang="zh-CN" altLang="en-US" sz="1800" b="1" u="none" strike="noStrike" kern="1200" dirty="0">
                          <a:solidFill>
                            <a:schemeClr val="lt1"/>
                          </a:solidFill>
                          <a:effectLst/>
                          <a:latin typeface="+mn-lt"/>
                          <a:ea typeface="+mn-ea"/>
                          <a:cs typeface="+mn-cs"/>
                        </a:rPr>
                        <a:t>扬中</a:t>
                      </a:r>
                      <a:endParaRPr lang="zh-CN" altLang="en-US" sz="1800" b="1" u="none" strike="noStrike" kern="1200" dirty="0">
                        <a:solidFill>
                          <a:schemeClr val="lt1"/>
                        </a:solidFill>
                        <a:effectLst/>
                        <a:latin typeface="+mn-lt"/>
                        <a:ea typeface="+mn-ea"/>
                        <a:cs typeface="+mn-cs"/>
                      </a:endParaRPr>
                    </a:p>
                  </a:txBody>
                  <a:tcPr marL="9525" marR="9525" marT="9525" marB="0" anchor="ctr"/>
                </a:tc>
                <a:tc>
                  <a:txBody>
                    <a:bodyPr/>
                    <a:lstStyle/>
                    <a:p>
                      <a:pPr algn="ctr" rtl="0" fontAlgn="b">
                        <a:buNone/>
                      </a:pPr>
                      <a:r>
                        <a:rPr lang="zh-CN" sz="1800" b="0" i="0" u="none" strike="noStrike">
                          <a:solidFill>
                            <a:srgbClr val="000000"/>
                          </a:solidFill>
                          <a:effectLst/>
                          <a:latin typeface="微软雅黑" panose="020B0503020204020204" pitchFamily="34" charset="-122"/>
                          <a:ea typeface="微软雅黑" panose="020B0503020204020204" pitchFamily="34" charset="-122"/>
                        </a:rPr>
                        <a:t>52</a:t>
                      </a:r>
                      <a:endParaRPr lang="zh-CN"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rtl="0" fontAlgn="b">
                        <a:buNone/>
                      </a:pPr>
                      <a:r>
                        <a:rPr lang="zh-CN" sz="1800" b="0" i="0" u="none" strike="noStrike">
                          <a:solidFill>
                            <a:srgbClr val="000000"/>
                          </a:solidFill>
                          <a:effectLst/>
                          <a:latin typeface="微软雅黑" panose="020B0503020204020204" pitchFamily="34" charset="-122"/>
                          <a:ea typeface="微软雅黑" panose="020B0503020204020204" pitchFamily="34" charset="-122"/>
                        </a:rPr>
                        <a:t>1.23</a:t>
                      </a:r>
                      <a:endParaRPr lang="zh-CN"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buNone/>
                      </a:pPr>
                      <a:r>
                        <a:rPr lang="zh-CN" sz="1800" b="0" i="0" u="none" strike="noStrike" dirty="0">
                          <a:solidFill>
                            <a:srgbClr val="000000"/>
                          </a:solidFill>
                          <a:effectLst/>
                          <a:latin typeface="Arial" panose="020B0604020202020204" pitchFamily="34" charset="0"/>
                          <a:ea typeface="等线" panose="02010600030101010101" pitchFamily="2" charset="-122"/>
                        </a:rPr>
                        <a:t>2.4%</a:t>
                      </a:r>
                      <a:endParaRPr lang="zh-CN" sz="1800" b="0" i="0" u="none" strike="noStrike" dirty="0">
                        <a:solidFill>
                          <a:srgbClr val="000000"/>
                        </a:solidFill>
                        <a:effectLst/>
                        <a:latin typeface="Arial" panose="020B0604020202020204" pitchFamily="34" charset="0"/>
                        <a:ea typeface="等线" panose="02010600030101010101" pitchFamily="2" charset="-122"/>
                      </a:endParaRPr>
                    </a:p>
                  </a:txBody>
                  <a:tcPr marL="9525" marR="9525" marT="9525" marB="0" anchor="ctr"/>
                </a:tc>
                <a:tc>
                  <a:txBody>
                    <a:bodyPr/>
                    <a:lstStyle/>
                    <a:p>
                      <a:pPr algn="ctr" rtl="0" fontAlgn="b">
                        <a:buNone/>
                      </a:pPr>
                      <a:r>
                        <a:rPr lang="zh-CN" sz="1800" b="0" i="0" u="none" strike="noStrike">
                          <a:solidFill>
                            <a:srgbClr val="000000"/>
                          </a:solidFill>
                          <a:effectLst/>
                          <a:latin typeface="微软雅黑" panose="020B0503020204020204" pitchFamily="34" charset="-122"/>
                          <a:ea typeface="微软雅黑" panose="020B0503020204020204" pitchFamily="34" charset="-122"/>
                        </a:rPr>
                        <a:t>5.3</a:t>
                      </a:r>
                      <a:endParaRPr lang="zh-CN"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buNone/>
                      </a:pPr>
                      <a:r>
                        <a:rPr lang="zh-CN" sz="1800" b="0" i="0" u="none" strike="noStrike" dirty="0">
                          <a:solidFill>
                            <a:srgbClr val="000000"/>
                          </a:solidFill>
                          <a:effectLst/>
                          <a:latin typeface="Arial" panose="020B0604020202020204" pitchFamily="34" charset="0"/>
                          <a:ea typeface="等线" panose="02010600030101010101" pitchFamily="2" charset="-122"/>
                        </a:rPr>
                        <a:t>10%</a:t>
                      </a:r>
                      <a:endParaRPr lang="zh-CN" sz="1800" b="0" i="0" u="none" strike="noStrike" dirty="0">
                        <a:solidFill>
                          <a:srgbClr val="000000"/>
                        </a:solidFill>
                        <a:effectLst/>
                        <a:latin typeface="Arial" panose="020B0604020202020204" pitchFamily="34" charset="0"/>
                        <a:ea typeface="等线" panose="02010600030101010101" pitchFamily="2" charset="-122"/>
                      </a:endParaRPr>
                    </a:p>
                  </a:txBody>
                  <a:tcPr marL="9525" marR="9525" marT="9525" marB="0" anchor="ctr"/>
                </a:tc>
              </a:tr>
              <a:tr h="574336">
                <a:tc>
                  <a:txBody>
                    <a:bodyPr/>
                    <a:lstStyle/>
                    <a:p>
                      <a:pPr algn="ctr" fontAlgn="b">
                        <a:buNone/>
                      </a:pPr>
                      <a:r>
                        <a:rPr lang="zh-CN" altLang="en-US" sz="1800" b="1" u="none" strike="noStrike" kern="1200" dirty="0">
                          <a:solidFill>
                            <a:srgbClr val="FF0000"/>
                          </a:solidFill>
                          <a:effectLst/>
                          <a:latin typeface="+mn-lt"/>
                          <a:ea typeface="+mn-ea"/>
                          <a:cs typeface="+mn-cs"/>
                        </a:rPr>
                        <a:t>句容</a:t>
                      </a:r>
                      <a:endParaRPr lang="zh-CN" altLang="en-US" sz="1800" b="1" u="none" strike="noStrike" kern="1200" dirty="0">
                        <a:solidFill>
                          <a:srgbClr val="FF0000"/>
                        </a:solidFill>
                        <a:effectLst/>
                        <a:latin typeface="+mn-lt"/>
                        <a:ea typeface="+mn-ea"/>
                        <a:cs typeface="+mn-cs"/>
                      </a:endParaRPr>
                    </a:p>
                  </a:txBody>
                  <a:tcPr marL="9525" marR="9525" marT="9525" marB="0" anchor="ctr"/>
                </a:tc>
                <a:tc>
                  <a:txBody>
                    <a:bodyPr/>
                    <a:lstStyle/>
                    <a:p>
                      <a:pPr algn="ctr" rtl="0" fontAlgn="b">
                        <a:buNone/>
                      </a:pPr>
                      <a:r>
                        <a:rPr lang="zh-CN" sz="1800" b="1" i="0" u="none" strike="noStrike" dirty="0">
                          <a:solidFill>
                            <a:srgbClr val="FF0000"/>
                          </a:solidFill>
                          <a:effectLst/>
                          <a:latin typeface="微软雅黑" panose="020B0503020204020204" pitchFamily="34" charset="-122"/>
                          <a:ea typeface="微软雅黑" panose="020B0503020204020204" pitchFamily="34" charset="-122"/>
                        </a:rPr>
                        <a:t>35</a:t>
                      </a:r>
                      <a:endParaRPr lang="zh-CN" sz="1800" b="1"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rtl="0" fontAlgn="b">
                        <a:buNone/>
                      </a:pPr>
                      <a:r>
                        <a:rPr lang="zh-CN" sz="1800" b="1" i="0" u="none" strike="noStrike" dirty="0">
                          <a:solidFill>
                            <a:srgbClr val="FF0000"/>
                          </a:solidFill>
                          <a:effectLst/>
                          <a:latin typeface="微软雅黑" panose="020B0503020204020204" pitchFamily="34" charset="-122"/>
                          <a:ea typeface="微软雅黑" panose="020B0503020204020204" pitchFamily="34" charset="-122"/>
                        </a:rPr>
                        <a:t>1.9</a:t>
                      </a:r>
                      <a:endParaRPr lang="zh-CN" sz="1800" b="1"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buNone/>
                      </a:pPr>
                      <a:r>
                        <a:rPr lang="zh-CN" sz="1800" b="1" i="0" u="none" strike="noStrike" dirty="0">
                          <a:solidFill>
                            <a:srgbClr val="FF0000"/>
                          </a:solidFill>
                          <a:effectLst/>
                          <a:latin typeface="Arial" panose="020B0604020202020204" pitchFamily="34" charset="0"/>
                          <a:ea typeface="等线" panose="02010600030101010101" pitchFamily="2" charset="-122"/>
                        </a:rPr>
                        <a:t>5.4%</a:t>
                      </a:r>
                      <a:endParaRPr lang="zh-CN" sz="1800" b="1" i="0" u="none" strike="noStrike" dirty="0">
                        <a:solidFill>
                          <a:srgbClr val="FF0000"/>
                        </a:solidFill>
                        <a:effectLst/>
                        <a:latin typeface="Arial" panose="020B0604020202020204" pitchFamily="34" charset="0"/>
                        <a:ea typeface="等线" panose="02010600030101010101" pitchFamily="2" charset="-122"/>
                      </a:endParaRPr>
                    </a:p>
                  </a:txBody>
                  <a:tcPr marL="9525" marR="9525" marT="9525" marB="0" anchor="ctr"/>
                </a:tc>
                <a:tc>
                  <a:txBody>
                    <a:bodyPr/>
                    <a:lstStyle/>
                    <a:p>
                      <a:pPr algn="ctr" rtl="0" fontAlgn="b">
                        <a:buNone/>
                      </a:pPr>
                      <a:r>
                        <a:rPr lang="zh-CN" sz="1800" b="1" i="0" u="none" strike="noStrike" dirty="0">
                          <a:solidFill>
                            <a:srgbClr val="FF0000"/>
                          </a:solidFill>
                          <a:effectLst/>
                          <a:latin typeface="微软雅黑" panose="020B0503020204020204" pitchFamily="34" charset="-122"/>
                          <a:ea typeface="微软雅黑" panose="020B0503020204020204" pitchFamily="34" charset="-122"/>
                        </a:rPr>
                        <a:t>7.1</a:t>
                      </a:r>
                      <a:endParaRPr lang="zh-CN" sz="1800" b="1" i="0" u="none" strike="noStrike" dirty="0">
                        <a:solidFill>
                          <a:srgbClr val="FF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buNone/>
                      </a:pPr>
                      <a:r>
                        <a:rPr lang="zh-CN" sz="1800" b="1" i="0" u="none" strike="noStrike" dirty="0">
                          <a:solidFill>
                            <a:srgbClr val="FF0000"/>
                          </a:solidFill>
                          <a:effectLst/>
                          <a:latin typeface="Arial" panose="020B0604020202020204" pitchFamily="34" charset="0"/>
                          <a:ea typeface="等线" panose="02010600030101010101" pitchFamily="2" charset="-122"/>
                        </a:rPr>
                        <a:t>20%</a:t>
                      </a:r>
                      <a:endParaRPr lang="zh-CN" sz="1800" b="1" i="0" u="none" strike="noStrike" dirty="0">
                        <a:solidFill>
                          <a:srgbClr val="FF0000"/>
                        </a:solidFill>
                        <a:effectLst/>
                        <a:latin typeface="Arial" panose="020B0604020202020204" pitchFamily="34" charset="0"/>
                        <a:ea typeface="等线" panose="02010600030101010101" pitchFamily="2" charset="-122"/>
                      </a:endParaRPr>
                    </a:p>
                  </a:txBody>
                  <a:tcPr marL="9525" marR="9525" marT="9525" marB="0" anchor="ctr"/>
                </a:tc>
              </a:tr>
              <a:tr h="574336">
                <a:tc>
                  <a:txBody>
                    <a:bodyPr/>
                    <a:lstStyle/>
                    <a:p>
                      <a:pPr algn="ctr" fontAlgn="b">
                        <a:buNone/>
                      </a:pPr>
                      <a:r>
                        <a:rPr lang="zh-CN" altLang="en-US" sz="1800" b="1" u="none" strike="noStrike" kern="1200" dirty="0">
                          <a:solidFill>
                            <a:schemeClr val="lt1"/>
                          </a:solidFill>
                          <a:effectLst/>
                          <a:latin typeface="+mn-lt"/>
                          <a:ea typeface="+mn-ea"/>
                          <a:cs typeface="+mn-cs"/>
                        </a:rPr>
                        <a:t>金坛</a:t>
                      </a:r>
                      <a:endParaRPr lang="zh-CN" altLang="en-US" sz="1800" b="1" u="none" strike="noStrike" kern="1200" dirty="0">
                        <a:solidFill>
                          <a:schemeClr val="lt1"/>
                        </a:solidFill>
                        <a:effectLst/>
                        <a:latin typeface="+mn-lt"/>
                        <a:ea typeface="+mn-ea"/>
                        <a:cs typeface="+mn-cs"/>
                      </a:endParaRPr>
                    </a:p>
                  </a:txBody>
                  <a:tcPr marL="9525" marR="9525" marT="9525" marB="0" anchor="ctr"/>
                </a:tc>
                <a:tc>
                  <a:txBody>
                    <a:bodyPr/>
                    <a:lstStyle/>
                    <a:p>
                      <a:pPr algn="ctr" rtl="0" fontAlgn="b">
                        <a:buNone/>
                      </a:pPr>
                      <a:r>
                        <a:rPr lang="zh-CN" sz="1800" b="0" i="0" u="none" strike="noStrike">
                          <a:solidFill>
                            <a:srgbClr val="000000"/>
                          </a:solidFill>
                          <a:effectLst/>
                          <a:latin typeface="微软雅黑" panose="020B0503020204020204" pitchFamily="34" charset="-122"/>
                          <a:ea typeface="微软雅黑" panose="020B0503020204020204" pitchFamily="34" charset="-122"/>
                        </a:rPr>
                        <a:t>73</a:t>
                      </a:r>
                      <a:endParaRPr lang="zh-CN" sz="1800" b="0" i="0" u="none" strike="noStrike">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rtl="0" fontAlgn="b">
                        <a:buNone/>
                      </a:pPr>
                      <a:r>
                        <a:rPr lang="zh-CN" sz="1800" b="0" i="0" u="none" strike="noStrike" dirty="0">
                          <a:solidFill>
                            <a:srgbClr val="000000"/>
                          </a:solidFill>
                          <a:effectLst/>
                          <a:latin typeface="微软雅黑" panose="020B0503020204020204" pitchFamily="34" charset="-122"/>
                          <a:ea typeface="微软雅黑" panose="020B0503020204020204" pitchFamily="34" charset="-122"/>
                        </a:rPr>
                        <a:t>5.26</a:t>
                      </a:r>
                      <a:endParaRPr 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buNone/>
                      </a:pPr>
                      <a:r>
                        <a:rPr lang="zh-CN" sz="1800" b="0" i="0" u="none" strike="noStrike" dirty="0">
                          <a:solidFill>
                            <a:srgbClr val="000000"/>
                          </a:solidFill>
                          <a:effectLst/>
                          <a:latin typeface="Arial" panose="020B0604020202020204" pitchFamily="34" charset="0"/>
                          <a:ea typeface="等线" panose="02010600030101010101" pitchFamily="2" charset="-122"/>
                        </a:rPr>
                        <a:t>7.2%</a:t>
                      </a:r>
                      <a:endParaRPr lang="zh-CN" sz="1800" b="0" i="0" u="none" strike="noStrike" dirty="0">
                        <a:solidFill>
                          <a:srgbClr val="000000"/>
                        </a:solidFill>
                        <a:effectLst/>
                        <a:latin typeface="Arial" panose="020B0604020202020204" pitchFamily="34" charset="0"/>
                        <a:ea typeface="等线" panose="02010600030101010101" pitchFamily="2" charset="-122"/>
                      </a:endParaRPr>
                    </a:p>
                  </a:txBody>
                  <a:tcPr marL="9525" marR="9525" marT="9525" marB="0" anchor="ctr"/>
                </a:tc>
                <a:tc>
                  <a:txBody>
                    <a:bodyPr/>
                    <a:lstStyle/>
                    <a:p>
                      <a:pPr algn="ctr" rtl="0" fontAlgn="b">
                        <a:buNone/>
                      </a:pPr>
                      <a:r>
                        <a:rPr lang="zh-CN" sz="1800" b="0" i="0" u="none" strike="noStrike" dirty="0">
                          <a:solidFill>
                            <a:srgbClr val="000000"/>
                          </a:solidFill>
                          <a:effectLst/>
                          <a:latin typeface="微软雅黑" panose="020B0503020204020204" pitchFamily="34" charset="-122"/>
                          <a:ea typeface="微软雅黑" panose="020B0503020204020204" pitchFamily="34" charset="-122"/>
                        </a:rPr>
                        <a:t>/</a:t>
                      </a:r>
                      <a:endParaRPr 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buNone/>
                      </a:pPr>
                      <a:r>
                        <a:rPr lang="en-US" altLang="zh-CN" sz="1800" b="0" i="0" u="none" strike="noStrike" dirty="0">
                          <a:solidFill>
                            <a:srgbClr val="000000"/>
                          </a:solidFill>
                          <a:effectLst/>
                          <a:latin typeface="Arial" panose="020B0604020202020204" pitchFamily="34" charset="0"/>
                          <a:ea typeface="等线" panose="02010600030101010101" pitchFamily="2" charset="-122"/>
                        </a:rPr>
                        <a:t>/</a:t>
                      </a:r>
                      <a:r>
                        <a:rPr lang="zh-CN" sz="1800" b="0" i="0" u="none" strike="noStrike" dirty="0">
                          <a:solidFill>
                            <a:srgbClr val="000000"/>
                          </a:solidFill>
                          <a:effectLst/>
                          <a:latin typeface="Arial" panose="020B0604020202020204" pitchFamily="34" charset="0"/>
                          <a:ea typeface="等线" panose="02010600030101010101" pitchFamily="2" charset="-122"/>
                        </a:rPr>
                        <a:t>　</a:t>
                      </a:r>
                      <a:endParaRPr lang="zh-CN" sz="1800" b="0" i="0" u="none" strike="noStrike" dirty="0">
                        <a:solidFill>
                          <a:srgbClr val="000000"/>
                        </a:solidFill>
                        <a:effectLst/>
                        <a:latin typeface="Arial" panose="020B0604020202020204" pitchFamily="34" charset="0"/>
                        <a:ea typeface="等线" panose="02010600030101010101" pitchFamily="2" charset="-122"/>
                      </a:endParaRPr>
                    </a:p>
                  </a:txBody>
                  <a:tcPr marL="9525" marR="9525" marT="9525" marB="0" anchor="ctr"/>
                </a:tc>
              </a:tr>
              <a:tr h="574336">
                <a:tc>
                  <a:txBody>
                    <a:bodyPr/>
                    <a:lstStyle/>
                    <a:p>
                      <a:pPr algn="ctr" fontAlgn="b">
                        <a:buNone/>
                      </a:pPr>
                      <a:r>
                        <a:rPr lang="zh-CN" altLang="en-US" sz="1800" b="1" u="none" strike="noStrike" kern="1200" dirty="0">
                          <a:solidFill>
                            <a:schemeClr val="lt1"/>
                          </a:solidFill>
                          <a:effectLst/>
                          <a:latin typeface="+mn-lt"/>
                          <a:ea typeface="+mn-ea"/>
                          <a:cs typeface="+mn-cs"/>
                        </a:rPr>
                        <a:t>丹阳</a:t>
                      </a:r>
                      <a:endParaRPr lang="zh-CN" altLang="en-US" sz="1800" b="1" u="none" strike="noStrike" kern="1200" dirty="0">
                        <a:solidFill>
                          <a:schemeClr val="lt1"/>
                        </a:solidFill>
                        <a:effectLst/>
                        <a:latin typeface="+mn-lt"/>
                        <a:ea typeface="+mn-ea"/>
                        <a:cs typeface="+mn-cs"/>
                      </a:endParaRPr>
                    </a:p>
                  </a:txBody>
                  <a:tcPr marL="9525" marR="9525" marT="9525" marB="0" anchor="ctr"/>
                </a:tc>
                <a:tc>
                  <a:txBody>
                    <a:bodyPr/>
                    <a:lstStyle/>
                    <a:p>
                      <a:pPr algn="ctr" rtl="0" fontAlgn="b">
                        <a:buNone/>
                      </a:pPr>
                      <a:r>
                        <a:rPr lang="zh-CN" sz="1800" b="0" i="0" u="none" strike="noStrike" dirty="0">
                          <a:solidFill>
                            <a:srgbClr val="000000"/>
                          </a:solidFill>
                          <a:effectLst/>
                          <a:latin typeface="微软雅黑" panose="020B0503020204020204" pitchFamily="34" charset="-122"/>
                          <a:ea typeface="微软雅黑" panose="020B0503020204020204" pitchFamily="34" charset="-122"/>
                        </a:rPr>
                        <a:t>45</a:t>
                      </a:r>
                      <a:endParaRPr 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rtl="0" fontAlgn="b">
                        <a:buNone/>
                      </a:pPr>
                      <a:r>
                        <a:rPr lang="zh-CN" sz="1800" b="0" i="0" u="none" strike="noStrike" dirty="0">
                          <a:solidFill>
                            <a:srgbClr val="000000"/>
                          </a:solidFill>
                          <a:effectLst/>
                          <a:latin typeface="微软雅黑" panose="020B0503020204020204" pitchFamily="34" charset="-122"/>
                          <a:ea typeface="微软雅黑" panose="020B0503020204020204" pitchFamily="34" charset="-122"/>
                        </a:rPr>
                        <a:t>9.59</a:t>
                      </a:r>
                      <a:endParaRPr 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buNone/>
                      </a:pPr>
                      <a:r>
                        <a:rPr lang="zh-CN" sz="1800" b="0" i="0" u="none" strike="noStrike" dirty="0">
                          <a:solidFill>
                            <a:srgbClr val="000000"/>
                          </a:solidFill>
                          <a:effectLst/>
                          <a:latin typeface="Arial" panose="020B0604020202020204" pitchFamily="34" charset="0"/>
                          <a:ea typeface="等线" panose="02010600030101010101" pitchFamily="2" charset="-122"/>
                        </a:rPr>
                        <a:t>21.3%</a:t>
                      </a:r>
                      <a:endParaRPr lang="zh-CN" sz="1800" b="0" i="0" u="none" strike="noStrike" dirty="0">
                        <a:solidFill>
                          <a:srgbClr val="000000"/>
                        </a:solidFill>
                        <a:effectLst/>
                        <a:latin typeface="Arial" panose="020B0604020202020204" pitchFamily="34" charset="0"/>
                        <a:ea typeface="等线" panose="02010600030101010101" pitchFamily="2" charset="-122"/>
                      </a:endParaRPr>
                    </a:p>
                  </a:txBody>
                  <a:tcPr marL="9525" marR="9525" marT="9525" marB="0" anchor="ctr"/>
                </a:tc>
                <a:tc>
                  <a:txBody>
                    <a:bodyPr/>
                    <a:lstStyle/>
                    <a:p>
                      <a:pPr algn="ctr" rtl="0" fontAlgn="b">
                        <a:buNone/>
                      </a:pPr>
                      <a:r>
                        <a:rPr lang="zh-CN" sz="1800" b="0" i="0" u="none" strike="noStrike" dirty="0">
                          <a:solidFill>
                            <a:srgbClr val="000000"/>
                          </a:solidFill>
                          <a:effectLst/>
                          <a:latin typeface="微软雅黑" panose="020B0503020204020204" pitchFamily="34" charset="-122"/>
                          <a:ea typeface="微软雅黑" panose="020B0503020204020204" pitchFamily="34" charset="-122"/>
                        </a:rPr>
                        <a:t>18.4</a:t>
                      </a:r>
                      <a:endParaRPr 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ctr">
                        <a:buNone/>
                      </a:pPr>
                      <a:r>
                        <a:rPr lang="zh-CN" sz="1800" b="0" i="0" u="none" strike="noStrike" dirty="0">
                          <a:solidFill>
                            <a:srgbClr val="000000"/>
                          </a:solidFill>
                          <a:effectLst/>
                          <a:latin typeface="Arial" panose="020B0604020202020204" pitchFamily="34" charset="0"/>
                          <a:ea typeface="等线" panose="02010600030101010101" pitchFamily="2" charset="-122"/>
                        </a:rPr>
                        <a:t>41%</a:t>
                      </a:r>
                      <a:endParaRPr lang="zh-CN" sz="1800" b="0" i="0" u="none" strike="noStrike" dirty="0">
                        <a:solidFill>
                          <a:srgbClr val="000000"/>
                        </a:solidFill>
                        <a:effectLst/>
                        <a:latin typeface="Arial" panose="020B0604020202020204" pitchFamily="34" charset="0"/>
                        <a:ea typeface="等线" panose="02010600030101010101" pitchFamily="2" charset="-122"/>
                      </a:endParaRPr>
                    </a:p>
                  </a:txBody>
                  <a:tcPr marL="9525" marR="9525" marT="9525" marB="0" anchor="ctr"/>
                </a:tc>
              </a:tr>
            </a:tbl>
          </a:graphicData>
        </a:graphic>
      </p:graphicFrame>
      <p:grpSp>
        <p:nvGrpSpPr>
          <p:cNvPr id="18" name="组合 17"/>
          <p:cNvGrpSpPr/>
          <p:nvPr/>
        </p:nvGrpSpPr>
        <p:grpSpPr>
          <a:xfrm>
            <a:off x="5483693" y="8958530"/>
            <a:ext cx="1833690" cy="976952"/>
            <a:chOff x="15773400" y="6098124"/>
            <a:chExt cx="1833690" cy="976952"/>
          </a:xfrm>
        </p:grpSpPr>
        <p:sp>
          <p:nvSpPr>
            <p:cNvPr id="20" name="矩形 19"/>
            <p:cNvSpPr/>
            <p:nvPr/>
          </p:nvSpPr>
          <p:spPr>
            <a:xfrm>
              <a:off x="15773400" y="6141008"/>
              <a:ext cx="771525" cy="354019"/>
            </a:xfrm>
            <a:prstGeom prst="rect">
              <a:avLst/>
            </a:pr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6790859" y="6098124"/>
              <a:ext cx="816231" cy="338554"/>
            </a:xfrm>
            <a:prstGeom prst="rect">
              <a:avLst/>
            </a:prstGeom>
            <a:noFill/>
          </p:spPr>
          <p:txBody>
            <a:bodyPr wrap="square">
              <a:spAutoFit/>
            </a:bodyPr>
            <a:lstStyle/>
            <a:p>
              <a:r>
                <a:rPr lang="zh-CN" altLang="en-US" sz="1600" b="1" dirty="0">
                  <a:latin typeface="+mj-ea"/>
                  <a:ea typeface="+mj-ea"/>
                </a:rPr>
                <a:t>一类区</a:t>
              </a:r>
              <a:endParaRPr lang="zh-CN" altLang="en-US" sz="1600" b="1" dirty="0"/>
            </a:p>
          </p:txBody>
        </p:sp>
        <p:sp>
          <p:nvSpPr>
            <p:cNvPr id="27" name="矩形 26"/>
            <p:cNvSpPr/>
            <p:nvPr/>
          </p:nvSpPr>
          <p:spPr>
            <a:xfrm>
              <a:off x="15773400" y="6721057"/>
              <a:ext cx="771525" cy="354019"/>
            </a:xfrm>
            <a:prstGeom prst="rect">
              <a:avLst/>
            </a:pr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6790859" y="6678173"/>
              <a:ext cx="816231" cy="338554"/>
            </a:xfrm>
            <a:prstGeom prst="rect">
              <a:avLst/>
            </a:prstGeom>
            <a:noFill/>
          </p:spPr>
          <p:txBody>
            <a:bodyPr wrap="square">
              <a:spAutoFit/>
            </a:bodyPr>
            <a:lstStyle/>
            <a:p>
              <a:r>
                <a:rPr lang="zh-CN" altLang="en-US" sz="1600" b="1" dirty="0">
                  <a:latin typeface="+mj-ea"/>
                  <a:ea typeface="+mj-ea"/>
                </a:rPr>
                <a:t>二类区</a:t>
              </a:r>
              <a:endParaRPr lang="zh-CN" altLang="en-US" sz="1600" b="1" dirty="0"/>
            </a:p>
          </p:txBody>
        </p:sp>
      </p:grpSp>
      <p:pic>
        <p:nvPicPr>
          <p:cNvPr id="17" name="图片 16"/>
          <p:cNvPicPr>
            <a:picLocks noChangeAspect="1"/>
          </p:cNvPicPr>
          <p:nvPr/>
        </p:nvPicPr>
        <p:blipFill>
          <a:blip r:embed="rId3"/>
          <a:stretch>
            <a:fillRect/>
          </a:stretch>
        </p:blipFill>
        <p:spPr>
          <a:xfrm>
            <a:off x="16086942" y="529543"/>
            <a:ext cx="9152381" cy="6742857"/>
          </a:xfrm>
          <a:prstGeom prst="rect">
            <a:avLst/>
          </a:prstGeom>
        </p:spPr>
      </p:pic>
      <p:pic>
        <p:nvPicPr>
          <p:cNvPr id="19" name="图片 18"/>
          <p:cNvPicPr>
            <a:picLocks noChangeAspect="1"/>
          </p:cNvPicPr>
          <p:nvPr/>
        </p:nvPicPr>
        <p:blipFill>
          <a:blip r:embed="rId4"/>
          <a:stretch>
            <a:fillRect/>
          </a:stretch>
        </p:blipFill>
        <p:spPr>
          <a:xfrm>
            <a:off x="17733198" y="4988876"/>
            <a:ext cx="7400000" cy="6676190"/>
          </a:xfrm>
          <a:prstGeom prst="rect">
            <a:avLst/>
          </a:prstGeom>
        </p:spPr>
      </p:pic>
      <p:pic>
        <p:nvPicPr>
          <p:cNvPr id="30" name="图片 29"/>
          <p:cNvPicPr>
            <a:picLocks noChangeAspect="1"/>
          </p:cNvPicPr>
          <p:nvPr/>
        </p:nvPicPr>
        <p:blipFill>
          <a:blip r:embed="rId5"/>
          <a:stretch>
            <a:fillRect/>
          </a:stretch>
        </p:blipFill>
        <p:spPr>
          <a:xfrm>
            <a:off x="25446777" y="529542"/>
            <a:ext cx="8304762" cy="6742857"/>
          </a:xfrm>
          <a:prstGeom prst="rect">
            <a:avLst/>
          </a:prstGeom>
        </p:spPr>
      </p:pic>
      <p:pic>
        <p:nvPicPr>
          <p:cNvPr id="31" name="图片 30"/>
          <p:cNvPicPr>
            <a:picLocks noChangeAspect="1"/>
          </p:cNvPicPr>
          <p:nvPr/>
        </p:nvPicPr>
        <p:blipFill>
          <a:blip r:embed="rId6"/>
          <a:stretch>
            <a:fillRect/>
          </a:stretch>
        </p:blipFill>
        <p:spPr>
          <a:xfrm>
            <a:off x="15572585" y="-3744526"/>
            <a:ext cx="10200000" cy="6314286"/>
          </a:xfrm>
          <a:prstGeom prst="rect">
            <a:avLst/>
          </a:prstGeom>
        </p:spPr>
      </p:pic>
      <p:sp>
        <p:nvSpPr>
          <p:cNvPr id="39" name="文本框 38"/>
          <p:cNvSpPr txBox="1"/>
          <p:nvPr/>
        </p:nvSpPr>
        <p:spPr>
          <a:xfrm>
            <a:off x="12632010" y="3265639"/>
            <a:ext cx="2448829"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城市停车分区示意图</a:t>
            </a:r>
            <a:endParaRPr lang="zh-CN" altLang="en-US" sz="1800" dirty="0">
              <a:latin typeface="微软雅黑" panose="020B0503020204020204" pitchFamily="34" charset="-122"/>
              <a:ea typeface="微软雅黑" panose="020B0503020204020204" pitchFamily="34" charset="-122"/>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分区划定</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Text Box 7"/>
          <p:cNvSpPr txBox="1">
            <a:spLocks noChangeArrowheads="1"/>
          </p:cNvSpPr>
          <p:nvPr/>
        </p:nvSpPr>
        <p:spPr bwMode="auto">
          <a:xfrm>
            <a:off x="583524" y="1749208"/>
            <a:ext cx="14535826" cy="3731264"/>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其他片区划定</a:t>
            </a:r>
            <a:endParaRPr lang="en-US" altLang="zh-CN" dirty="0"/>
          </a:p>
          <a:p>
            <a:pPr marL="0" indent="0">
              <a:spcBef>
                <a:spcPts val="0"/>
              </a:spcBef>
              <a:buNone/>
            </a:pPr>
            <a:r>
              <a:rPr lang="zh-CN" altLang="en-US" dirty="0"/>
              <a:t>黄梅、宝华部分新开发地区，以居住为主且配建车位相对充裕，但当前因地块内部车位收费，路内存在大量停车</a:t>
            </a:r>
            <a:endParaRPr lang="en-US" altLang="zh-CN" dirty="0"/>
          </a:p>
          <a:p>
            <a:pPr marL="0" indent="0">
              <a:spcBef>
                <a:spcPts val="0"/>
              </a:spcBef>
              <a:buNone/>
            </a:pPr>
            <a:r>
              <a:rPr lang="zh-CN" altLang="en-US" dirty="0"/>
              <a:t>建议此类地区</a:t>
            </a:r>
            <a:r>
              <a:rPr lang="zh-CN" altLang="en-US" dirty="0">
                <a:solidFill>
                  <a:srgbClr val="C00000"/>
                </a:solidFill>
              </a:rPr>
              <a:t>按照城市二类区加强停车管理，提高泊位周转利用率</a:t>
            </a:r>
            <a:endParaRPr lang="en-US" altLang="zh-CN" dirty="0">
              <a:solidFill>
                <a:srgbClr val="C00000"/>
              </a:solidFill>
            </a:endParaRPr>
          </a:p>
          <a:p>
            <a:pPr marL="0" indent="0">
              <a:spcBef>
                <a:spcPts val="0"/>
              </a:spcBef>
              <a:buNone/>
            </a:pPr>
            <a:r>
              <a:rPr lang="zh-CN" altLang="en-US" dirty="0"/>
              <a:t>黄梅碧桂凤凰城：宁句快速路</a:t>
            </a:r>
            <a:r>
              <a:rPr lang="en-US" altLang="zh-CN" dirty="0"/>
              <a:t>-</a:t>
            </a:r>
            <a:r>
              <a:rPr lang="zh-CN" altLang="en-US" dirty="0"/>
              <a:t>碧林路</a:t>
            </a:r>
            <a:r>
              <a:rPr lang="en-US" altLang="zh-CN" dirty="0"/>
              <a:t>-</a:t>
            </a:r>
            <a:r>
              <a:rPr lang="zh-CN" altLang="en-US" dirty="0"/>
              <a:t>黄固线</a:t>
            </a:r>
            <a:r>
              <a:rPr lang="en-US" altLang="zh-CN" dirty="0"/>
              <a:t>-</a:t>
            </a:r>
            <a:r>
              <a:rPr lang="zh-CN" altLang="en-US" dirty="0"/>
              <a:t>凤冠路</a:t>
            </a:r>
            <a:r>
              <a:rPr lang="en-US" altLang="zh-CN" dirty="0"/>
              <a:t>-</a:t>
            </a:r>
            <a:r>
              <a:rPr lang="zh-CN" altLang="en-US" dirty="0"/>
              <a:t>凤凰大道</a:t>
            </a:r>
            <a:r>
              <a:rPr lang="en-US" altLang="zh-CN" dirty="0"/>
              <a:t>-</a:t>
            </a:r>
            <a:r>
              <a:rPr lang="zh-CN" altLang="en-US" dirty="0"/>
              <a:t>凤安路</a:t>
            </a:r>
            <a:r>
              <a:rPr lang="en-US" altLang="zh-CN" dirty="0"/>
              <a:t>-</a:t>
            </a:r>
            <a:r>
              <a:rPr lang="zh-CN" altLang="en-US" dirty="0"/>
              <a:t>碧城路</a:t>
            </a:r>
            <a:r>
              <a:rPr lang="en-US" altLang="zh-CN" dirty="0"/>
              <a:t>-</a:t>
            </a:r>
            <a:r>
              <a:rPr lang="zh-CN" altLang="en-US" dirty="0"/>
              <a:t>凤冠路</a:t>
            </a:r>
            <a:r>
              <a:rPr lang="en-US" altLang="zh-CN" dirty="0"/>
              <a:t>-</a:t>
            </a:r>
            <a:r>
              <a:rPr lang="zh-CN" altLang="en-US" dirty="0"/>
              <a:t>桂苑路</a:t>
            </a:r>
            <a:r>
              <a:rPr lang="en-US" altLang="zh-CN" dirty="0"/>
              <a:t>-</a:t>
            </a:r>
            <a:r>
              <a:rPr lang="zh-CN" altLang="en-US" dirty="0"/>
              <a:t>凤祥路</a:t>
            </a:r>
            <a:r>
              <a:rPr lang="en-US" altLang="zh-CN" dirty="0"/>
              <a:t>-</a:t>
            </a:r>
            <a:r>
              <a:rPr lang="zh-CN" altLang="en-US" dirty="0"/>
              <a:t>九新路合围区域，面积约</a:t>
            </a:r>
            <a:r>
              <a:rPr lang="en-US" altLang="zh-CN" dirty="0"/>
              <a:t>3.5</a:t>
            </a:r>
            <a:r>
              <a:rPr lang="zh-CN" altLang="en-US" dirty="0"/>
              <a:t>平方公里</a:t>
            </a:r>
            <a:endParaRPr lang="en-US" altLang="zh-CN" dirty="0"/>
          </a:p>
          <a:p>
            <a:pPr marL="0" indent="0">
              <a:spcBef>
                <a:spcPts val="0"/>
              </a:spcBef>
              <a:buNone/>
            </a:pPr>
            <a:r>
              <a:rPr lang="zh-CN" altLang="en-US" dirty="0"/>
              <a:t>宝华南片区</a:t>
            </a:r>
            <a:r>
              <a:rPr lang="en-US" altLang="zh-CN" dirty="0"/>
              <a:t>:</a:t>
            </a:r>
            <a:r>
              <a:rPr lang="zh-CN" altLang="en-US" dirty="0"/>
              <a:t>宝志路一牡丹路一宝华大道一狮子山路一玉兰路一楠山路一射乌山路一和平路一万方路一仙林东路合围区域</a:t>
            </a:r>
            <a:r>
              <a:rPr lang="en-US" altLang="zh-CN" dirty="0"/>
              <a:t>,</a:t>
            </a:r>
            <a:r>
              <a:rPr lang="zh-CN" altLang="en-US" dirty="0"/>
              <a:t> ，面积约</a:t>
            </a:r>
            <a:r>
              <a:rPr lang="en-US" altLang="zh-CN" dirty="0"/>
              <a:t>4.0</a:t>
            </a:r>
            <a:r>
              <a:rPr lang="zh-CN" altLang="en-US" dirty="0"/>
              <a:t>平方公里</a:t>
            </a:r>
            <a:endParaRPr lang="zh-CN" altLang="en-US" dirty="0"/>
          </a:p>
          <a:p>
            <a:pPr marL="0" indent="0">
              <a:spcBef>
                <a:spcPts val="0"/>
              </a:spcBef>
              <a:buNone/>
            </a:pPr>
            <a:endParaRPr lang="en-US" altLang="zh-CN" dirty="0"/>
          </a:p>
        </p:txBody>
      </p:sp>
      <p:sp>
        <p:nvSpPr>
          <p:cNvPr id="4" name="矩形 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grpSp>
        <p:nvGrpSpPr>
          <p:cNvPr id="44" name="组合 43"/>
          <p:cNvGrpSpPr/>
          <p:nvPr/>
        </p:nvGrpSpPr>
        <p:grpSpPr>
          <a:xfrm>
            <a:off x="423052" y="5047820"/>
            <a:ext cx="14273245" cy="5588157"/>
            <a:chOff x="262581" y="4793087"/>
            <a:chExt cx="14923883" cy="5842890"/>
          </a:xfrm>
        </p:grpSpPr>
        <p:grpSp>
          <p:nvGrpSpPr>
            <p:cNvPr id="6" name="组合 5"/>
            <p:cNvGrpSpPr/>
            <p:nvPr/>
          </p:nvGrpSpPr>
          <p:grpSpPr>
            <a:xfrm>
              <a:off x="262581" y="4793087"/>
              <a:ext cx="7297094" cy="5842890"/>
              <a:chOff x="-1391278" y="-2052691"/>
              <a:chExt cx="7297094" cy="584289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78605" y="-2052691"/>
                <a:ext cx="7271748" cy="5842890"/>
              </a:xfrm>
              <a:prstGeom prst="rect">
                <a:avLst/>
              </a:prstGeom>
            </p:spPr>
          </p:pic>
          <p:sp>
            <p:nvSpPr>
              <p:cNvPr id="8" name="矩形 7"/>
              <p:cNvSpPr/>
              <p:nvPr/>
            </p:nvSpPr>
            <p:spPr>
              <a:xfrm>
                <a:off x="-1378604" y="-2040152"/>
                <a:ext cx="7284420" cy="5830351"/>
              </a:xfrm>
              <a:prstGeom prst="rect">
                <a:avLst/>
              </a:prstGeom>
              <a:solidFill>
                <a:schemeClr val="bg1">
                  <a:alpha val="19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104029" y="-853408"/>
                <a:ext cx="4592320" cy="4099560"/>
              </a:xfrm>
              <a:custGeom>
                <a:avLst/>
                <a:gdLst>
                  <a:gd name="csX0" fmla="*/ 0 w 4729480"/>
                  <a:gd name="csY0" fmla="*/ 1732280 h 4099560"/>
                  <a:gd name="csX1" fmla="*/ 50800 w 4729480"/>
                  <a:gd name="csY1" fmla="*/ 1732280 h 4099560"/>
                  <a:gd name="csX2" fmla="*/ 482600 w 4729480"/>
                  <a:gd name="csY2" fmla="*/ 1940560 h 4099560"/>
                  <a:gd name="csX3" fmla="*/ 1244600 w 4729480"/>
                  <a:gd name="csY3" fmla="*/ 2331720 h 4099560"/>
                  <a:gd name="csX4" fmla="*/ 1894840 w 4729480"/>
                  <a:gd name="csY4" fmla="*/ 2753360 h 4099560"/>
                  <a:gd name="csX5" fmla="*/ 2839720 w 4729480"/>
                  <a:gd name="csY5" fmla="*/ 3459480 h 4099560"/>
                  <a:gd name="csX6" fmla="*/ 3611880 w 4729480"/>
                  <a:gd name="csY6" fmla="*/ 4099560 h 4099560"/>
                  <a:gd name="csX7" fmla="*/ 3957320 w 4729480"/>
                  <a:gd name="csY7" fmla="*/ 3489960 h 4099560"/>
                  <a:gd name="csX8" fmla="*/ 4185920 w 4729480"/>
                  <a:gd name="csY8" fmla="*/ 2880360 h 4099560"/>
                  <a:gd name="csX9" fmla="*/ 4358640 w 4729480"/>
                  <a:gd name="csY9" fmla="*/ 2286000 h 4099560"/>
                  <a:gd name="csX10" fmla="*/ 4729480 w 4729480"/>
                  <a:gd name="csY10" fmla="*/ 1610360 h 4099560"/>
                  <a:gd name="csX11" fmla="*/ 4013200 w 4729480"/>
                  <a:gd name="csY11" fmla="*/ 1346200 h 4099560"/>
                  <a:gd name="csX12" fmla="*/ 4216400 w 4729480"/>
                  <a:gd name="csY12" fmla="*/ 568960 h 4099560"/>
                  <a:gd name="csX13" fmla="*/ 3835400 w 4729480"/>
                  <a:gd name="csY13" fmla="*/ 416560 h 4099560"/>
                  <a:gd name="csX14" fmla="*/ 3439160 w 4729480"/>
                  <a:gd name="csY14" fmla="*/ 254000 h 4099560"/>
                  <a:gd name="csX15" fmla="*/ 3317240 w 4729480"/>
                  <a:gd name="csY15" fmla="*/ 629920 h 4099560"/>
                  <a:gd name="csX16" fmla="*/ 3195320 w 4729480"/>
                  <a:gd name="csY16" fmla="*/ 919480 h 4099560"/>
                  <a:gd name="csX17" fmla="*/ 2519680 w 4729480"/>
                  <a:gd name="csY17" fmla="*/ 477520 h 4099560"/>
                  <a:gd name="csX18" fmla="*/ 1584960 w 4729480"/>
                  <a:gd name="csY18" fmla="*/ 0 h 4099560"/>
                  <a:gd name="csX19" fmla="*/ 1198880 w 4729480"/>
                  <a:gd name="csY19" fmla="*/ 695960 h 4099560"/>
                  <a:gd name="csX20" fmla="*/ 802640 w 4729480"/>
                  <a:gd name="csY20" fmla="*/ 497840 h 4099560"/>
                  <a:gd name="csX21" fmla="*/ 137160 w 4729480"/>
                  <a:gd name="csY21" fmla="*/ 1767840 h 4099560"/>
                  <a:gd name="csX0-1" fmla="*/ 0 w 4678680"/>
                  <a:gd name="csY0-2" fmla="*/ 1732280 h 4099560"/>
                  <a:gd name="csX1-3" fmla="*/ 431800 w 4678680"/>
                  <a:gd name="csY1-4" fmla="*/ 1940560 h 4099560"/>
                  <a:gd name="csX2-5" fmla="*/ 1193800 w 4678680"/>
                  <a:gd name="csY2-6" fmla="*/ 2331720 h 4099560"/>
                  <a:gd name="csX3-7" fmla="*/ 1844040 w 4678680"/>
                  <a:gd name="csY3-8" fmla="*/ 2753360 h 4099560"/>
                  <a:gd name="csX4-9" fmla="*/ 2788920 w 4678680"/>
                  <a:gd name="csY4-10" fmla="*/ 3459480 h 4099560"/>
                  <a:gd name="csX5-11" fmla="*/ 3561080 w 4678680"/>
                  <a:gd name="csY5-12" fmla="*/ 4099560 h 4099560"/>
                  <a:gd name="csX6-13" fmla="*/ 3906520 w 4678680"/>
                  <a:gd name="csY6-14" fmla="*/ 3489960 h 4099560"/>
                  <a:gd name="csX7-15" fmla="*/ 4135120 w 4678680"/>
                  <a:gd name="csY7-16" fmla="*/ 2880360 h 4099560"/>
                  <a:gd name="csX8-17" fmla="*/ 4307840 w 4678680"/>
                  <a:gd name="csY8-18" fmla="*/ 2286000 h 4099560"/>
                  <a:gd name="csX9-19" fmla="*/ 4678680 w 4678680"/>
                  <a:gd name="csY9-20" fmla="*/ 1610360 h 4099560"/>
                  <a:gd name="csX10-21" fmla="*/ 3962400 w 4678680"/>
                  <a:gd name="csY10-22" fmla="*/ 1346200 h 4099560"/>
                  <a:gd name="csX11-23" fmla="*/ 4165600 w 4678680"/>
                  <a:gd name="csY11-24" fmla="*/ 568960 h 4099560"/>
                  <a:gd name="csX12-25" fmla="*/ 3784600 w 4678680"/>
                  <a:gd name="csY12-26" fmla="*/ 416560 h 4099560"/>
                  <a:gd name="csX13-27" fmla="*/ 3388360 w 4678680"/>
                  <a:gd name="csY13-28" fmla="*/ 254000 h 4099560"/>
                  <a:gd name="csX14-29" fmla="*/ 3266440 w 4678680"/>
                  <a:gd name="csY14-30" fmla="*/ 629920 h 4099560"/>
                  <a:gd name="csX15-31" fmla="*/ 3144520 w 4678680"/>
                  <a:gd name="csY15-32" fmla="*/ 919480 h 4099560"/>
                  <a:gd name="csX16-33" fmla="*/ 2468880 w 4678680"/>
                  <a:gd name="csY16-34" fmla="*/ 477520 h 4099560"/>
                  <a:gd name="csX17-35" fmla="*/ 1534160 w 4678680"/>
                  <a:gd name="csY17-36" fmla="*/ 0 h 4099560"/>
                  <a:gd name="csX18-37" fmla="*/ 1148080 w 4678680"/>
                  <a:gd name="csY18-38" fmla="*/ 695960 h 4099560"/>
                  <a:gd name="csX19-39" fmla="*/ 751840 w 4678680"/>
                  <a:gd name="csY19-40" fmla="*/ 497840 h 4099560"/>
                  <a:gd name="csX20-41" fmla="*/ 86360 w 4678680"/>
                  <a:gd name="csY20-42" fmla="*/ 1767840 h 4099560"/>
                  <a:gd name="csX0-43" fmla="*/ 345440 w 4592320"/>
                  <a:gd name="csY0-44" fmla="*/ 1940560 h 4099560"/>
                  <a:gd name="csX1-45" fmla="*/ 1107440 w 4592320"/>
                  <a:gd name="csY1-46" fmla="*/ 2331720 h 4099560"/>
                  <a:gd name="csX2-47" fmla="*/ 1757680 w 4592320"/>
                  <a:gd name="csY2-48" fmla="*/ 2753360 h 4099560"/>
                  <a:gd name="csX3-49" fmla="*/ 2702560 w 4592320"/>
                  <a:gd name="csY3-50" fmla="*/ 3459480 h 4099560"/>
                  <a:gd name="csX4-51" fmla="*/ 3474720 w 4592320"/>
                  <a:gd name="csY4-52" fmla="*/ 4099560 h 4099560"/>
                  <a:gd name="csX5-53" fmla="*/ 3820160 w 4592320"/>
                  <a:gd name="csY5-54" fmla="*/ 3489960 h 4099560"/>
                  <a:gd name="csX6-55" fmla="*/ 4048760 w 4592320"/>
                  <a:gd name="csY6-56" fmla="*/ 2880360 h 4099560"/>
                  <a:gd name="csX7-57" fmla="*/ 4221480 w 4592320"/>
                  <a:gd name="csY7-58" fmla="*/ 2286000 h 4099560"/>
                  <a:gd name="csX8-59" fmla="*/ 4592320 w 4592320"/>
                  <a:gd name="csY8-60" fmla="*/ 1610360 h 4099560"/>
                  <a:gd name="csX9-61" fmla="*/ 3876040 w 4592320"/>
                  <a:gd name="csY9-62" fmla="*/ 1346200 h 4099560"/>
                  <a:gd name="csX10-63" fmla="*/ 4079240 w 4592320"/>
                  <a:gd name="csY10-64" fmla="*/ 568960 h 4099560"/>
                  <a:gd name="csX11-65" fmla="*/ 3698240 w 4592320"/>
                  <a:gd name="csY11-66" fmla="*/ 416560 h 4099560"/>
                  <a:gd name="csX12-67" fmla="*/ 3302000 w 4592320"/>
                  <a:gd name="csY12-68" fmla="*/ 254000 h 4099560"/>
                  <a:gd name="csX13-69" fmla="*/ 3180080 w 4592320"/>
                  <a:gd name="csY13-70" fmla="*/ 629920 h 4099560"/>
                  <a:gd name="csX14-71" fmla="*/ 3058160 w 4592320"/>
                  <a:gd name="csY14-72" fmla="*/ 919480 h 4099560"/>
                  <a:gd name="csX15-73" fmla="*/ 2382520 w 4592320"/>
                  <a:gd name="csY15-74" fmla="*/ 477520 h 4099560"/>
                  <a:gd name="csX16-75" fmla="*/ 1447800 w 4592320"/>
                  <a:gd name="csY16-76" fmla="*/ 0 h 4099560"/>
                  <a:gd name="csX17-77" fmla="*/ 1061720 w 4592320"/>
                  <a:gd name="csY17-78" fmla="*/ 695960 h 4099560"/>
                  <a:gd name="csX18-79" fmla="*/ 665480 w 4592320"/>
                  <a:gd name="csY18-80" fmla="*/ 497840 h 4099560"/>
                  <a:gd name="csX19-81" fmla="*/ 0 w 4592320"/>
                  <a:gd name="csY19-82" fmla="*/ 1767840 h 4099560"/>
                  <a:gd name="csX0-83" fmla="*/ 20320 w 4592320"/>
                  <a:gd name="csY0-84" fmla="*/ 1783080 h 4099560"/>
                  <a:gd name="csX1-85" fmla="*/ 1107440 w 4592320"/>
                  <a:gd name="csY1-86" fmla="*/ 2331720 h 4099560"/>
                  <a:gd name="csX2-87" fmla="*/ 1757680 w 4592320"/>
                  <a:gd name="csY2-88" fmla="*/ 2753360 h 4099560"/>
                  <a:gd name="csX3-89" fmla="*/ 2702560 w 4592320"/>
                  <a:gd name="csY3-90" fmla="*/ 3459480 h 4099560"/>
                  <a:gd name="csX4-91" fmla="*/ 3474720 w 4592320"/>
                  <a:gd name="csY4-92" fmla="*/ 4099560 h 4099560"/>
                  <a:gd name="csX5-93" fmla="*/ 3820160 w 4592320"/>
                  <a:gd name="csY5-94" fmla="*/ 3489960 h 4099560"/>
                  <a:gd name="csX6-95" fmla="*/ 4048760 w 4592320"/>
                  <a:gd name="csY6-96" fmla="*/ 2880360 h 4099560"/>
                  <a:gd name="csX7-97" fmla="*/ 4221480 w 4592320"/>
                  <a:gd name="csY7-98" fmla="*/ 2286000 h 4099560"/>
                  <a:gd name="csX8-99" fmla="*/ 4592320 w 4592320"/>
                  <a:gd name="csY8-100" fmla="*/ 1610360 h 4099560"/>
                  <a:gd name="csX9-101" fmla="*/ 3876040 w 4592320"/>
                  <a:gd name="csY9-102" fmla="*/ 1346200 h 4099560"/>
                  <a:gd name="csX10-103" fmla="*/ 4079240 w 4592320"/>
                  <a:gd name="csY10-104" fmla="*/ 568960 h 4099560"/>
                  <a:gd name="csX11-105" fmla="*/ 3698240 w 4592320"/>
                  <a:gd name="csY11-106" fmla="*/ 416560 h 4099560"/>
                  <a:gd name="csX12-107" fmla="*/ 3302000 w 4592320"/>
                  <a:gd name="csY12-108" fmla="*/ 254000 h 4099560"/>
                  <a:gd name="csX13-109" fmla="*/ 3180080 w 4592320"/>
                  <a:gd name="csY13-110" fmla="*/ 629920 h 4099560"/>
                  <a:gd name="csX14-111" fmla="*/ 3058160 w 4592320"/>
                  <a:gd name="csY14-112" fmla="*/ 919480 h 4099560"/>
                  <a:gd name="csX15-113" fmla="*/ 2382520 w 4592320"/>
                  <a:gd name="csY15-114" fmla="*/ 477520 h 4099560"/>
                  <a:gd name="csX16-115" fmla="*/ 1447800 w 4592320"/>
                  <a:gd name="csY16-116" fmla="*/ 0 h 4099560"/>
                  <a:gd name="csX17-117" fmla="*/ 1061720 w 4592320"/>
                  <a:gd name="csY17-118" fmla="*/ 695960 h 4099560"/>
                  <a:gd name="csX18-119" fmla="*/ 665480 w 4592320"/>
                  <a:gd name="csY18-120" fmla="*/ 497840 h 4099560"/>
                  <a:gd name="csX19-121" fmla="*/ 0 w 4592320"/>
                  <a:gd name="csY19-122" fmla="*/ 1767840 h 4099560"/>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 ang="0">
                    <a:pos x="csX10-21" y="csY10-22"/>
                  </a:cxn>
                  <a:cxn ang="0">
                    <a:pos x="csX11-23" y="csY11-24"/>
                  </a:cxn>
                  <a:cxn ang="0">
                    <a:pos x="csX12-25" y="csY12-26"/>
                  </a:cxn>
                  <a:cxn ang="0">
                    <a:pos x="csX13-27" y="csY13-28"/>
                  </a:cxn>
                  <a:cxn ang="0">
                    <a:pos x="csX14-29" y="csY14-30"/>
                  </a:cxn>
                  <a:cxn ang="0">
                    <a:pos x="csX15-31" y="csY15-32"/>
                  </a:cxn>
                  <a:cxn ang="0">
                    <a:pos x="csX16-33" y="csY16-34"/>
                  </a:cxn>
                  <a:cxn ang="0">
                    <a:pos x="csX17-35" y="csY17-36"/>
                  </a:cxn>
                  <a:cxn ang="0">
                    <a:pos x="csX18-37" y="csY18-38"/>
                  </a:cxn>
                  <a:cxn ang="0">
                    <a:pos x="csX19-39" y="csY19-40"/>
                  </a:cxn>
                </a:cxnLst>
                <a:rect l="l" t="t" r="r" b="b"/>
                <a:pathLst>
                  <a:path w="4592320" h="4099560">
                    <a:moveTo>
                      <a:pt x="20320" y="1783080"/>
                    </a:moveTo>
                    <a:lnTo>
                      <a:pt x="1107440" y="2331720"/>
                    </a:lnTo>
                    <a:lnTo>
                      <a:pt x="1757680" y="2753360"/>
                    </a:lnTo>
                    <a:lnTo>
                      <a:pt x="2702560" y="3459480"/>
                    </a:lnTo>
                    <a:lnTo>
                      <a:pt x="3474720" y="4099560"/>
                    </a:lnTo>
                    <a:lnTo>
                      <a:pt x="3820160" y="3489960"/>
                    </a:lnTo>
                    <a:lnTo>
                      <a:pt x="4048760" y="2880360"/>
                    </a:lnTo>
                    <a:lnTo>
                      <a:pt x="4221480" y="2286000"/>
                    </a:lnTo>
                    <a:lnTo>
                      <a:pt x="4592320" y="1610360"/>
                    </a:lnTo>
                    <a:lnTo>
                      <a:pt x="3876040" y="1346200"/>
                    </a:lnTo>
                    <a:lnTo>
                      <a:pt x="4079240" y="568960"/>
                    </a:lnTo>
                    <a:lnTo>
                      <a:pt x="3698240" y="416560"/>
                    </a:lnTo>
                    <a:lnTo>
                      <a:pt x="3302000" y="254000"/>
                    </a:lnTo>
                    <a:lnTo>
                      <a:pt x="3180080" y="629920"/>
                    </a:lnTo>
                    <a:lnTo>
                      <a:pt x="3058160" y="919480"/>
                    </a:lnTo>
                    <a:lnTo>
                      <a:pt x="2382520" y="477520"/>
                    </a:lnTo>
                    <a:lnTo>
                      <a:pt x="1447800" y="0"/>
                    </a:lnTo>
                    <a:lnTo>
                      <a:pt x="1061720" y="695960"/>
                    </a:lnTo>
                    <a:lnTo>
                      <a:pt x="665480" y="497840"/>
                    </a:lnTo>
                    <a:lnTo>
                      <a:pt x="0" y="1767840"/>
                    </a:lnTo>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391278" y="-2052691"/>
                <a:ext cx="2878238"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黄梅街道停车分区示意图</a:t>
                </a:r>
                <a:endParaRPr lang="zh-CN" altLang="en-US" sz="1800" dirty="0">
                  <a:latin typeface="微软雅黑" panose="020B0503020204020204" pitchFamily="34" charset="-122"/>
                  <a:ea typeface="微软雅黑" panose="020B0503020204020204" pitchFamily="34" charset="-122"/>
                </a:endParaRPr>
              </a:p>
            </p:txBody>
          </p:sp>
          <p:sp>
            <p:nvSpPr>
              <p:cNvPr id="11" name="文本框 10"/>
              <p:cNvSpPr txBox="1"/>
              <p:nvPr/>
            </p:nvSpPr>
            <p:spPr>
              <a:xfrm rot="1944034">
                <a:off x="707235" y="1816285"/>
                <a:ext cx="1582510" cy="338554"/>
              </a:xfrm>
              <a:prstGeom prst="rect">
                <a:avLst/>
              </a:prstGeom>
              <a:noFill/>
            </p:spPr>
            <p:txBody>
              <a:bodyPr vert="horz" wrap="square">
                <a:spAutoFit/>
              </a:bodyPr>
              <a:lstStyle/>
              <a:p>
                <a:r>
                  <a:rPr lang="zh-CN" altLang="en-US" sz="1600" b="1" dirty="0">
                    <a:latin typeface="+mj-ea"/>
                    <a:ea typeface="+mj-ea"/>
                  </a:rPr>
                  <a:t>宁容快速路</a:t>
                </a:r>
                <a:endParaRPr lang="zh-CN" altLang="en-US" sz="1600" b="1" dirty="0"/>
              </a:p>
            </p:txBody>
          </p:sp>
          <p:sp>
            <p:nvSpPr>
              <p:cNvPr id="12" name="文本框 11"/>
              <p:cNvSpPr txBox="1"/>
              <p:nvPr/>
            </p:nvSpPr>
            <p:spPr>
              <a:xfrm rot="1755233">
                <a:off x="932491" y="-1191497"/>
                <a:ext cx="430887" cy="735389"/>
              </a:xfrm>
              <a:prstGeom prst="rect">
                <a:avLst/>
              </a:prstGeom>
              <a:noFill/>
            </p:spPr>
            <p:txBody>
              <a:bodyPr vert="eaVert" wrap="square">
                <a:spAutoFit/>
              </a:bodyPr>
              <a:lstStyle/>
              <a:p>
                <a:r>
                  <a:rPr lang="zh-CN" altLang="en-US" sz="1600" b="1" dirty="0">
                    <a:latin typeface="+mj-ea"/>
                    <a:ea typeface="+mj-ea"/>
                  </a:rPr>
                  <a:t>桂苑路</a:t>
                </a:r>
                <a:endParaRPr lang="zh-CN" altLang="en-US" sz="1600" b="1" dirty="0"/>
              </a:p>
            </p:txBody>
          </p:sp>
          <p:sp>
            <p:nvSpPr>
              <p:cNvPr id="13" name="文本框 12"/>
              <p:cNvSpPr txBox="1"/>
              <p:nvPr/>
            </p:nvSpPr>
            <p:spPr>
              <a:xfrm rot="1458022">
                <a:off x="3951076" y="551537"/>
                <a:ext cx="1582510" cy="338554"/>
              </a:xfrm>
              <a:prstGeom prst="rect">
                <a:avLst/>
              </a:prstGeom>
              <a:noFill/>
            </p:spPr>
            <p:txBody>
              <a:bodyPr vert="horz" wrap="square">
                <a:spAutoFit/>
              </a:bodyPr>
              <a:lstStyle/>
              <a:p>
                <a:r>
                  <a:rPr lang="zh-CN" altLang="en-US" sz="1600" b="1" dirty="0">
                    <a:latin typeface="+mj-ea"/>
                    <a:ea typeface="+mj-ea"/>
                  </a:rPr>
                  <a:t>凤冠路</a:t>
                </a:r>
                <a:endParaRPr lang="zh-CN" altLang="en-US" sz="1600" b="1" dirty="0"/>
              </a:p>
            </p:txBody>
          </p:sp>
          <p:sp>
            <p:nvSpPr>
              <p:cNvPr id="14" name="文本框 13"/>
              <p:cNvSpPr txBox="1"/>
              <p:nvPr/>
            </p:nvSpPr>
            <p:spPr>
              <a:xfrm rot="1337533">
                <a:off x="2709192" y="-637751"/>
                <a:ext cx="430887" cy="735389"/>
              </a:xfrm>
              <a:prstGeom prst="rect">
                <a:avLst/>
              </a:prstGeom>
              <a:noFill/>
            </p:spPr>
            <p:txBody>
              <a:bodyPr vert="eaVert" wrap="square">
                <a:spAutoFit/>
              </a:bodyPr>
              <a:lstStyle/>
              <a:p>
                <a:r>
                  <a:rPr lang="zh-CN" altLang="en-US" sz="1600" b="1" dirty="0">
                    <a:latin typeface="+mj-ea"/>
                    <a:ea typeface="+mj-ea"/>
                  </a:rPr>
                  <a:t>碧城路</a:t>
                </a:r>
                <a:endParaRPr lang="zh-CN" altLang="en-US" sz="1600" b="1" dirty="0"/>
              </a:p>
            </p:txBody>
          </p:sp>
          <p:sp>
            <p:nvSpPr>
              <p:cNvPr id="15" name="文本框 14"/>
              <p:cNvSpPr txBox="1"/>
              <p:nvPr/>
            </p:nvSpPr>
            <p:spPr>
              <a:xfrm rot="1137562">
                <a:off x="3187875" y="-633647"/>
                <a:ext cx="1582510" cy="338554"/>
              </a:xfrm>
              <a:prstGeom prst="rect">
                <a:avLst/>
              </a:prstGeom>
              <a:noFill/>
            </p:spPr>
            <p:txBody>
              <a:bodyPr vert="horz" wrap="square">
                <a:spAutoFit/>
              </a:bodyPr>
              <a:lstStyle/>
              <a:p>
                <a:r>
                  <a:rPr lang="zh-CN" altLang="en-US" sz="1600" b="1" dirty="0">
                    <a:latin typeface="+mj-ea"/>
                    <a:ea typeface="+mj-ea"/>
                  </a:rPr>
                  <a:t>凤安路</a:t>
                </a:r>
                <a:endParaRPr lang="zh-CN" altLang="en-US" sz="1600" b="1" dirty="0"/>
              </a:p>
            </p:txBody>
          </p:sp>
          <p:sp>
            <p:nvSpPr>
              <p:cNvPr id="16" name="文本框 15"/>
              <p:cNvSpPr txBox="1"/>
              <p:nvPr/>
            </p:nvSpPr>
            <p:spPr>
              <a:xfrm rot="916246">
                <a:off x="3749484" y="-359839"/>
                <a:ext cx="430887" cy="1068471"/>
              </a:xfrm>
              <a:prstGeom prst="rect">
                <a:avLst/>
              </a:prstGeom>
              <a:noFill/>
            </p:spPr>
            <p:txBody>
              <a:bodyPr vert="eaVert" wrap="square">
                <a:spAutoFit/>
              </a:bodyPr>
              <a:lstStyle/>
              <a:p>
                <a:r>
                  <a:rPr lang="zh-CN" altLang="en-US" sz="1600" b="1" dirty="0">
                    <a:latin typeface="+mj-ea"/>
                    <a:ea typeface="+mj-ea"/>
                  </a:rPr>
                  <a:t>凤凰大道</a:t>
                </a:r>
                <a:endParaRPr lang="zh-CN" altLang="en-US" sz="1600" b="1" dirty="0"/>
              </a:p>
            </p:txBody>
          </p:sp>
          <p:sp>
            <p:nvSpPr>
              <p:cNvPr id="17" name="文本框 16"/>
              <p:cNvSpPr txBox="1"/>
              <p:nvPr/>
            </p:nvSpPr>
            <p:spPr>
              <a:xfrm rot="1375687">
                <a:off x="4080949" y="976310"/>
                <a:ext cx="430887" cy="1068471"/>
              </a:xfrm>
              <a:prstGeom prst="rect">
                <a:avLst/>
              </a:prstGeom>
              <a:noFill/>
            </p:spPr>
            <p:txBody>
              <a:bodyPr vert="eaVert" wrap="square">
                <a:spAutoFit/>
              </a:bodyPr>
              <a:lstStyle/>
              <a:p>
                <a:r>
                  <a:rPr lang="zh-CN" altLang="en-US" sz="1600" b="1" dirty="0">
                    <a:latin typeface="+mj-ea"/>
                    <a:ea typeface="+mj-ea"/>
                  </a:rPr>
                  <a:t>黄固线</a:t>
                </a:r>
                <a:endParaRPr lang="zh-CN" altLang="en-US" sz="1600" b="1" dirty="0"/>
              </a:p>
            </p:txBody>
          </p:sp>
          <p:sp>
            <p:nvSpPr>
              <p:cNvPr id="18" name="文本框 17"/>
              <p:cNvSpPr txBox="1"/>
              <p:nvPr/>
            </p:nvSpPr>
            <p:spPr>
              <a:xfrm rot="1375687">
                <a:off x="3355603" y="2644315"/>
                <a:ext cx="430887" cy="1068471"/>
              </a:xfrm>
              <a:prstGeom prst="rect">
                <a:avLst/>
              </a:prstGeom>
              <a:noFill/>
            </p:spPr>
            <p:txBody>
              <a:bodyPr vert="eaVert" wrap="square">
                <a:spAutoFit/>
              </a:bodyPr>
              <a:lstStyle/>
              <a:p>
                <a:r>
                  <a:rPr lang="zh-CN" altLang="en-US" sz="1600" b="1" dirty="0">
                    <a:latin typeface="+mj-ea"/>
                    <a:ea typeface="+mj-ea"/>
                  </a:rPr>
                  <a:t>碧林路</a:t>
                </a:r>
                <a:endParaRPr lang="zh-CN" altLang="en-US" sz="1600" b="1" dirty="0"/>
              </a:p>
            </p:txBody>
          </p:sp>
          <p:sp>
            <p:nvSpPr>
              <p:cNvPr id="19" name="文本框 18"/>
              <p:cNvSpPr txBox="1"/>
              <p:nvPr/>
            </p:nvSpPr>
            <p:spPr>
              <a:xfrm rot="1755233">
                <a:off x="-123066" y="-205519"/>
                <a:ext cx="430887" cy="735389"/>
              </a:xfrm>
              <a:prstGeom prst="rect">
                <a:avLst/>
              </a:prstGeom>
              <a:noFill/>
            </p:spPr>
            <p:txBody>
              <a:bodyPr vert="eaVert" wrap="square">
                <a:spAutoFit/>
              </a:bodyPr>
              <a:lstStyle/>
              <a:p>
                <a:r>
                  <a:rPr lang="zh-CN" altLang="en-US" sz="1600" b="1" dirty="0">
                    <a:latin typeface="+mj-ea"/>
                    <a:ea typeface="+mj-ea"/>
                  </a:rPr>
                  <a:t>九新路</a:t>
                </a:r>
                <a:endParaRPr lang="zh-CN" altLang="en-US" sz="1600" b="1" dirty="0"/>
              </a:p>
            </p:txBody>
          </p:sp>
          <p:sp>
            <p:nvSpPr>
              <p:cNvPr id="20" name="文本框 19"/>
              <p:cNvSpPr txBox="1"/>
              <p:nvPr/>
            </p:nvSpPr>
            <p:spPr>
              <a:xfrm rot="1612242">
                <a:off x="342473" y="-595185"/>
                <a:ext cx="863357" cy="338554"/>
              </a:xfrm>
              <a:prstGeom prst="rect">
                <a:avLst/>
              </a:prstGeom>
              <a:noFill/>
            </p:spPr>
            <p:txBody>
              <a:bodyPr vert="horz" wrap="square">
                <a:spAutoFit/>
              </a:bodyPr>
              <a:lstStyle/>
              <a:p>
                <a:r>
                  <a:rPr lang="zh-CN" altLang="en-US" sz="1600" b="1" dirty="0">
                    <a:latin typeface="+mj-ea"/>
                    <a:ea typeface="+mj-ea"/>
                  </a:rPr>
                  <a:t>凤祥路</a:t>
                </a:r>
                <a:endParaRPr lang="zh-CN" altLang="en-US" sz="1600" b="1" dirty="0"/>
              </a:p>
            </p:txBody>
          </p:sp>
          <p:sp>
            <p:nvSpPr>
              <p:cNvPr id="21" name="文本框 20"/>
              <p:cNvSpPr txBox="1"/>
              <p:nvPr/>
            </p:nvSpPr>
            <p:spPr>
              <a:xfrm rot="1638515">
                <a:off x="1648436" y="-645479"/>
                <a:ext cx="1582510" cy="338554"/>
              </a:xfrm>
              <a:prstGeom prst="rect">
                <a:avLst/>
              </a:prstGeom>
              <a:noFill/>
            </p:spPr>
            <p:txBody>
              <a:bodyPr vert="horz" wrap="square">
                <a:spAutoFit/>
              </a:bodyPr>
              <a:lstStyle/>
              <a:p>
                <a:r>
                  <a:rPr lang="zh-CN" altLang="en-US" sz="1600" b="1" dirty="0">
                    <a:latin typeface="+mj-ea"/>
                    <a:ea typeface="+mj-ea"/>
                  </a:rPr>
                  <a:t>凤冠路</a:t>
                </a:r>
                <a:endParaRPr lang="zh-CN" altLang="en-US" sz="1600" b="1" dirty="0"/>
              </a:p>
            </p:txBody>
          </p:sp>
          <p:sp>
            <p:nvSpPr>
              <p:cNvPr id="22" name="文本框 21"/>
              <p:cNvSpPr txBox="1"/>
              <p:nvPr/>
            </p:nvSpPr>
            <p:spPr>
              <a:xfrm>
                <a:off x="2395336" y="1966694"/>
                <a:ext cx="1356442" cy="461665"/>
              </a:xfrm>
              <a:prstGeom prst="rect">
                <a:avLst/>
              </a:prstGeom>
              <a:noFill/>
            </p:spPr>
            <p:txBody>
              <a:bodyPr wrap="square">
                <a:spAutoFit/>
              </a:bodyPr>
              <a:lstStyle/>
              <a:p>
                <a:r>
                  <a:rPr lang="en-US" altLang="zh-CN" b="1" dirty="0"/>
                  <a:t>3.5km</a:t>
                </a:r>
                <a:r>
                  <a:rPr lang="en-US" altLang="zh-CN" b="1" baseline="30000" dirty="0"/>
                  <a:t>2</a:t>
                </a:r>
                <a:endParaRPr lang="zh-CN" altLang="en-US" b="1" baseline="30000" dirty="0"/>
              </a:p>
            </p:txBody>
          </p:sp>
        </p:grpSp>
        <p:grpSp>
          <p:nvGrpSpPr>
            <p:cNvPr id="40" name="组合 39"/>
            <p:cNvGrpSpPr/>
            <p:nvPr/>
          </p:nvGrpSpPr>
          <p:grpSpPr>
            <a:xfrm>
              <a:off x="7777945" y="4793087"/>
              <a:ext cx="7408519" cy="5810133"/>
              <a:chOff x="6248502" y="2679918"/>
              <a:chExt cx="8603106" cy="6746989"/>
            </a:xfrm>
          </p:grpSpPr>
          <p:pic>
            <p:nvPicPr>
              <p:cNvPr id="23" name="图片 22"/>
              <p:cNvPicPr>
                <a:picLocks noChangeAspect="1"/>
              </p:cNvPicPr>
              <p:nvPr/>
            </p:nvPicPr>
            <p:blipFill>
              <a:blip r:embed="rId2"/>
              <a:srcRect l="2233"/>
              <a:stretch>
                <a:fillRect/>
              </a:stretch>
            </p:blipFill>
            <p:spPr>
              <a:xfrm>
                <a:off x="6248502" y="2679918"/>
                <a:ext cx="8603104" cy="6746989"/>
              </a:xfrm>
              <a:prstGeom prst="rect">
                <a:avLst/>
              </a:prstGeom>
            </p:spPr>
          </p:pic>
          <p:sp>
            <p:nvSpPr>
              <p:cNvPr id="24" name="矩形 23"/>
              <p:cNvSpPr/>
              <p:nvPr/>
            </p:nvSpPr>
            <p:spPr>
              <a:xfrm>
                <a:off x="6263220" y="2679918"/>
                <a:ext cx="8588388" cy="6746989"/>
              </a:xfrm>
              <a:prstGeom prst="rect">
                <a:avLst/>
              </a:prstGeom>
              <a:solidFill>
                <a:schemeClr val="bg1">
                  <a:alpha val="19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任意多边形: 形状 24"/>
              <p:cNvSpPr/>
              <p:nvPr/>
            </p:nvSpPr>
            <p:spPr>
              <a:xfrm>
                <a:off x="7478796" y="3532012"/>
                <a:ext cx="6860791" cy="4755274"/>
              </a:xfrm>
              <a:custGeom>
                <a:avLst/>
                <a:gdLst>
                  <a:gd name="csX0" fmla="*/ 19251 w 9221003"/>
                  <a:gd name="csY0" fmla="*/ 5342021 h 6391174"/>
                  <a:gd name="csX1" fmla="*/ 231007 w 9221003"/>
                  <a:gd name="csY1" fmla="*/ 2897204 h 6391174"/>
                  <a:gd name="csX2" fmla="*/ 962527 w 9221003"/>
                  <a:gd name="csY2" fmla="*/ 3012707 h 6391174"/>
                  <a:gd name="csX3" fmla="*/ 1501541 w 9221003"/>
                  <a:gd name="csY3" fmla="*/ 3022332 h 6391174"/>
                  <a:gd name="csX4" fmla="*/ 2772076 w 9221003"/>
                  <a:gd name="csY4" fmla="*/ 2800951 h 6391174"/>
                  <a:gd name="csX5" fmla="*/ 4398746 w 9221003"/>
                  <a:gd name="csY5" fmla="*/ 2444817 h 6391174"/>
                  <a:gd name="csX6" fmla="*/ 4109988 w 9221003"/>
                  <a:gd name="csY6" fmla="*/ 1722922 h 6391174"/>
                  <a:gd name="csX7" fmla="*/ 3984859 w 9221003"/>
                  <a:gd name="csY7" fmla="*/ 1309035 h 6391174"/>
                  <a:gd name="csX8" fmla="*/ 3850106 w 9221003"/>
                  <a:gd name="csY8" fmla="*/ 259882 h 6391174"/>
                  <a:gd name="csX9" fmla="*/ 6227546 w 9221003"/>
                  <a:gd name="csY9" fmla="*/ 0 h 6391174"/>
                  <a:gd name="csX10" fmla="*/ 6343049 w 9221003"/>
                  <a:gd name="csY10" fmla="*/ 433137 h 6391174"/>
                  <a:gd name="csX11" fmla="*/ 6766560 w 9221003"/>
                  <a:gd name="csY11" fmla="*/ 1742172 h 6391174"/>
                  <a:gd name="csX12" fmla="*/ 7132320 w 9221003"/>
                  <a:gd name="csY12" fmla="*/ 2733574 h 6391174"/>
                  <a:gd name="csX13" fmla="*/ 7305575 w 9221003"/>
                  <a:gd name="csY13" fmla="*/ 3012707 h 6391174"/>
                  <a:gd name="csX14" fmla="*/ 7594333 w 9221003"/>
                  <a:gd name="csY14" fmla="*/ 3253339 h 6391174"/>
                  <a:gd name="csX15" fmla="*/ 8345104 w 9221003"/>
                  <a:gd name="csY15" fmla="*/ 3763478 h 6391174"/>
                  <a:gd name="csX16" fmla="*/ 8576110 w 9221003"/>
                  <a:gd name="csY16" fmla="*/ 3984859 h 6391174"/>
                  <a:gd name="csX17" fmla="*/ 8778240 w 9221003"/>
                  <a:gd name="csY17" fmla="*/ 4398745 h 6391174"/>
                  <a:gd name="csX18" fmla="*/ 9221003 w 9221003"/>
                  <a:gd name="csY18" fmla="*/ 5447899 h 6391174"/>
                  <a:gd name="csX19" fmla="*/ 7623209 w 9221003"/>
                  <a:gd name="csY19" fmla="*/ 6391174 h 6391174"/>
                  <a:gd name="csX20" fmla="*/ 7315200 w 9221003"/>
                  <a:gd name="csY20" fmla="*/ 6102417 h 6391174"/>
                  <a:gd name="csX21" fmla="*/ 6959066 w 9221003"/>
                  <a:gd name="csY21" fmla="*/ 5861785 h 6391174"/>
                  <a:gd name="csX22" fmla="*/ 6554805 w 9221003"/>
                  <a:gd name="csY22" fmla="*/ 5611528 h 6391174"/>
                  <a:gd name="csX23" fmla="*/ 6198670 w 9221003"/>
                  <a:gd name="csY23" fmla="*/ 5380522 h 6391174"/>
                  <a:gd name="csX24" fmla="*/ 5755908 w 9221003"/>
                  <a:gd name="csY24" fmla="*/ 4966635 h 6391174"/>
                  <a:gd name="csX25" fmla="*/ 5351647 w 9221003"/>
                  <a:gd name="csY25" fmla="*/ 5399772 h 6391174"/>
                  <a:gd name="csX26" fmla="*/ 4899259 w 9221003"/>
                  <a:gd name="csY26" fmla="*/ 5755907 h 6391174"/>
                  <a:gd name="csX27" fmla="*/ 4437247 w 9221003"/>
                  <a:gd name="csY27" fmla="*/ 5996539 h 6391174"/>
                  <a:gd name="csX28" fmla="*/ 3850106 w 9221003"/>
                  <a:gd name="csY28" fmla="*/ 5072513 h 6391174"/>
                  <a:gd name="csX29" fmla="*/ 3484346 w 9221003"/>
                  <a:gd name="csY29" fmla="*/ 5226518 h 6391174"/>
                  <a:gd name="csX30" fmla="*/ 3176337 w 9221003"/>
                  <a:gd name="csY30" fmla="*/ 5284269 h 6391174"/>
                  <a:gd name="csX31" fmla="*/ 2781701 w 9221003"/>
                  <a:gd name="csY31" fmla="*/ 5284269 h 6391174"/>
                  <a:gd name="csX32" fmla="*/ 2281188 w 9221003"/>
                  <a:gd name="csY32" fmla="*/ 5351646 h 6391174"/>
                  <a:gd name="csX33" fmla="*/ 1973179 w 9221003"/>
                  <a:gd name="csY33" fmla="*/ 5361271 h 6391174"/>
                  <a:gd name="csX34" fmla="*/ 1645920 w 9221003"/>
                  <a:gd name="csY34" fmla="*/ 5438273 h 6391174"/>
                  <a:gd name="csX35" fmla="*/ 1414914 w 9221003"/>
                  <a:gd name="csY35" fmla="*/ 5544151 h 6391174"/>
                  <a:gd name="csX36" fmla="*/ 1414914 w 9221003"/>
                  <a:gd name="csY36" fmla="*/ 4947385 h 6391174"/>
                  <a:gd name="csX37" fmla="*/ 962527 w 9221003"/>
                  <a:gd name="csY37" fmla="*/ 5188017 h 6391174"/>
                  <a:gd name="csX38" fmla="*/ 481264 w 9221003"/>
                  <a:gd name="csY38" fmla="*/ 5380522 h 6391174"/>
                  <a:gd name="csX39" fmla="*/ 0 w 9221003"/>
                  <a:gd name="csY39" fmla="*/ 5467149 h 6391174"/>
                  <a:gd name="csX40" fmla="*/ 19251 w 9221003"/>
                  <a:gd name="csY40" fmla="*/ 5342021 h 63911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9221003" h="6391174">
                    <a:moveTo>
                      <a:pt x="19251" y="5342021"/>
                    </a:moveTo>
                    <a:lnTo>
                      <a:pt x="231007" y="2897204"/>
                    </a:lnTo>
                    <a:lnTo>
                      <a:pt x="962527" y="3012707"/>
                    </a:lnTo>
                    <a:lnTo>
                      <a:pt x="1501541" y="3022332"/>
                    </a:lnTo>
                    <a:lnTo>
                      <a:pt x="2772076" y="2800951"/>
                    </a:lnTo>
                    <a:lnTo>
                      <a:pt x="4398746" y="2444817"/>
                    </a:lnTo>
                    <a:lnTo>
                      <a:pt x="4109988" y="1722922"/>
                    </a:lnTo>
                    <a:lnTo>
                      <a:pt x="3984859" y="1309035"/>
                    </a:lnTo>
                    <a:lnTo>
                      <a:pt x="3850106" y="259882"/>
                    </a:lnTo>
                    <a:lnTo>
                      <a:pt x="6227546" y="0"/>
                    </a:lnTo>
                    <a:lnTo>
                      <a:pt x="6343049" y="433137"/>
                    </a:lnTo>
                    <a:lnTo>
                      <a:pt x="6766560" y="1742172"/>
                    </a:lnTo>
                    <a:lnTo>
                      <a:pt x="7132320" y="2733574"/>
                    </a:lnTo>
                    <a:lnTo>
                      <a:pt x="7305575" y="3012707"/>
                    </a:lnTo>
                    <a:lnTo>
                      <a:pt x="7594333" y="3253339"/>
                    </a:lnTo>
                    <a:lnTo>
                      <a:pt x="8345104" y="3763478"/>
                    </a:lnTo>
                    <a:lnTo>
                      <a:pt x="8576110" y="3984859"/>
                    </a:lnTo>
                    <a:lnTo>
                      <a:pt x="8778240" y="4398745"/>
                    </a:lnTo>
                    <a:lnTo>
                      <a:pt x="9221003" y="5447899"/>
                    </a:lnTo>
                    <a:lnTo>
                      <a:pt x="7623209" y="6391174"/>
                    </a:lnTo>
                    <a:lnTo>
                      <a:pt x="7315200" y="6102417"/>
                    </a:lnTo>
                    <a:lnTo>
                      <a:pt x="6959066" y="5861785"/>
                    </a:lnTo>
                    <a:lnTo>
                      <a:pt x="6554805" y="5611528"/>
                    </a:lnTo>
                    <a:lnTo>
                      <a:pt x="6198670" y="5380522"/>
                    </a:lnTo>
                    <a:lnTo>
                      <a:pt x="5755908" y="4966635"/>
                    </a:lnTo>
                    <a:lnTo>
                      <a:pt x="5351647" y="5399772"/>
                    </a:lnTo>
                    <a:lnTo>
                      <a:pt x="4899259" y="5755907"/>
                    </a:lnTo>
                    <a:lnTo>
                      <a:pt x="4437247" y="5996539"/>
                    </a:lnTo>
                    <a:lnTo>
                      <a:pt x="3850106" y="5072513"/>
                    </a:lnTo>
                    <a:lnTo>
                      <a:pt x="3484346" y="5226518"/>
                    </a:lnTo>
                    <a:lnTo>
                      <a:pt x="3176337" y="5284269"/>
                    </a:lnTo>
                    <a:lnTo>
                      <a:pt x="2781701" y="5284269"/>
                    </a:lnTo>
                    <a:lnTo>
                      <a:pt x="2281188" y="5351646"/>
                    </a:lnTo>
                    <a:lnTo>
                      <a:pt x="1973179" y="5361271"/>
                    </a:lnTo>
                    <a:lnTo>
                      <a:pt x="1645920" y="5438273"/>
                    </a:lnTo>
                    <a:lnTo>
                      <a:pt x="1414914" y="5544151"/>
                    </a:lnTo>
                    <a:lnTo>
                      <a:pt x="1414914" y="4947385"/>
                    </a:lnTo>
                    <a:lnTo>
                      <a:pt x="962527" y="5188017"/>
                    </a:lnTo>
                    <a:lnTo>
                      <a:pt x="481264" y="5380522"/>
                    </a:lnTo>
                    <a:lnTo>
                      <a:pt x="0" y="5467149"/>
                    </a:lnTo>
                    <a:lnTo>
                      <a:pt x="19251" y="5342021"/>
                    </a:lnTo>
                    <a:close/>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rot="200876">
                <a:off x="7249500" y="6381960"/>
                <a:ext cx="500365" cy="887494"/>
              </a:xfrm>
              <a:prstGeom prst="rect">
                <a:avLst/>
              </a:prstGeom>
              <a:noFill/>
            </p:spPr>
            <p:txBody>
              <a:bodyPr vert="eaVert" wrap="square">
                <a:spAutoFit/>
              </a:bodyPr>
              <a:lstStyle/>
              <a:p>
                <a:r>
                  <a:rPr lang="zh-CN" altLang="en-US" sz="1600" b="1" dirty="0">
                    <a:latin typeface="+mj-ea"/>
                    <a:ea typeface="+mj-ea"/>
                  </a:rPr>
                  <a:t>宝志路</a:t>
                </a:r>
                <a:endParaRPr lang="zh-CN" altLang="en-US" sz="1600" b="1" dirty="0"/>
              </a:p>
            </p:txBody>
          </p:sp>
          <p:sp>
            <p:nvSpPr>
              <p:cNvPr id="27" name="文本框 26"/>
              <p:cNvSpPr txBox="1"/>
              <p:nvPr/>
            </p:nvSpPr>
            <p:spPr>
              <a:xfrm rot="20559286">
                <a:off x="10197562" y="4380860"/>
                <a:ext cx="500365" cy="1146620"/>
              </a:xfrm>
              <a:prstGeom prst="rect">
                <a:avLst/>
              </a:prstGeom>
              <a:noFill/>
            </p:spPr>
            <p:txBody>
              <a:bodyPr vert="eaVert" wrap="square">
                <a:spAutoFit/>
              </a:bodyPr>
              <a:lstStyle/>
              <a:p>
                <a:r>
                  <a:rPr lang="zh-CN" altLang="en-US" sz="1600" b="1" dirty="0">
                    <a:latin typeface="+mj-ea"/>
                    <a:ea typeface="+mj-ea"/>
                  </a:rPr>
                  <a:t>宝华大道</a:t>
                </a:r>
                <a:endParaRPr lang="zh-CN" altLang="en-US" sz="1600" b="1" dirty="0"/>
              </a:p>
            </p:txBody>
          </p:sp>
          <p:sp>
            <p:nvSpPr>
              <p:cNvPr id="28" name="文本框 27"/>
              <p:cNvSpPr txBox="1"/>
              <p:nvPr/>
            </p:nvSpPr>
            <p:spPr>
              <a:xfrm rot="20559286">
                <a:off x="12562236" y="4433327"/>
                <a:ext cx="430887" cy="994627"/>
              </a:xfrm>
              <a:prstGeom prst="rect">
                <a:avLst/>
              </a:prstGeom>
              <a:noFill/>
            </p:spPr>
            <p:txBody>
              <a:bodyPr vert="eaVert" wrap="square">
                <a:spAutoFit/>
              </a:bodyPr>
              <a:lstStyle/>
              <a:p>
                <a:r>
                  <a:rPr lang="zh-CN" altLang="en-US" sz="1600" b="1" dirty="0">
                    <a:latin typeface="+mj-ea"/>
                    <a:ea typeface="+mj-ea"/>
                  </a:rPr>
                  <a:t>玉兰路</a:t>
                </a:r>
                <a:endParaRPr lang="zh-CN" altLang="en-US" sz="1600" b="1" dirty="0"/>
              </a:p>
            </p:txBody>
          </p:sp>
          <p:sp>
            <p:nvSpPr>
              <p:cNvPr id="29" name="文本框 28"/>
              <p:cNvSpPr txBox="1"/>
              <p:nvPr/>
            </p:nvSpPr>
            <p:spPr>
              <a:xfrm rot="18644889">
                <a:off x="12422511" y="7561507"/>
                <a:ext cx="500365" cy="1309505"/>
              </a:xfrm>
              <a:prstGeom prst="rect">
                <a:avLst/>
              </a:prstGeom>
              <a:noFill/>
            </p:spPr>
            <p:txBody>
              <a:bodyPr vert="eaVert" wrap="square">
                <a:spAutoFit/>
              </a:bodyPr>
              <a:lstStyle/>
              <a:p>
                <a:r>
                  <a:rPr lang="zh-CN" altLang="en-US" sz="1600" b="1" dirty="0">
                    <a:latin typeface="+mj-ea"/>
                    <a:ea typeface="+mj-ea"/>
                  </a:rPr>
                  <a:t>宝华大道</a:t>
                </a:r>
                <a:endParaRPr lang="zh-CN" altLang="en-US" sz="1600" b="1" dirty="0"/>
              </a:p>
            </p:txBody>
          </p:sp>
          <p:sp>
            <p:nvSpPr>
              <p:cNvPr id="30" name="文本框 29"/>
              <p:cNvSpPr txBox="1"/>
              <p:nvPr/>
            </p:nvSpPr>
            <p:spPr>
              <a:xfrm rot="19770356">
                <a:off x="10298058" y="7556942"/>
                <a:ext cx="500365" cy="870466"/>
              </a:xfrm>
              <a:prstGeom prst="rect">
                <a:avLst/>
              </a:prstGeom>
              <a:noFill/>
            </p:spPr>
            <p:txBody>
              <a:bodyPr vert="eaVert" wrap="square">
                <a:spAutoFit/>
              </a:bodyPr>
              <a:lstStyle/>
              <a:p>
                <a:r>
                  <a:rPr lang="zh-CN" altLang="en-US" sz="1600" b="1" dirty="0">
                    <a:latin typeface="+mj-ea"/>
                    <a:ea typeface="+mj-ea"/>
                  </a:rPr>
                  <a:t>和平路</a:t>
                </a:r>
                <a:endParaRPr lang="zh-CN" altLang="en-US" sz="1600" b="1" dirty="0"/>
              </a:p>
            </p:txBody>
          </p:sp>
          <p:sp>
            <p:nvSpPr>
              <p:cNvPr id="31" name="文本框 30"/>
              <p:cNvSpPr txBox="1"/>
              <p:nvPr/>
            </p:nvSpPr>
            <p:spPr>
              <a:xfrm>
                <a:off x="8228195" y="7647118"/>
                <a:ext cx="500365" cy="892325"/>
              </a:xfrm>
              <a:prstGeom prst="rect">
                <a:avLst/>
              </a:prstGeom>
              <a:noFill/>
            </p:spPr>
            <p:txBody>
              <a:bodyPr vert="eaVert" wrap="square">
                <a:spAutoFit/>
              </a:bodyPr>
              <a:lstStyle/>
              <a:p>
                <a:r>
                  <a:rPr lang="zh-CN" altLang="en-US" sz="1600" b="1" dirty="0">
                    <a:latin typeface="+mj-ea"/>
                    <a:ea typeface="+mj-ea"/>
                  </a:rPr>
                  <a:t>宝林路</a:t>
                </a:r>
                <a:endParaRPr lang="zh-CN" altLang="en-US" sz="1600" b="1" dirty="0"/>
              </a:p>
            </p:txBody>
          </p:sp>
          <p:sp>
            <p:nvSpPr>
              <p:cNvPr id="32" name="文本框 31"/>
              <p:cNvSpPr txBox="1"/>
              <p:nvPr/>
            </p:nvSpPr>
            <p:spPr>
              <a:xfrm rot="21029188">
                <a:off x="11013093" y="3362735"/>
                <a:ext cx="1031079" cy="338554"/>
              </a:xfrm>
              <a:prstGeom prst="rect">
                <a:avLst/>
              </a:prstGeom>
              <a:noFill/>
            </p:spPr>
            <p:txBody>
              <a:bodyPr vert="horz" wrap="square">
                <a:spAutoFit/>
              </a:bodyPr>
              <a:lstStyle/>
              <a:p>
                <a:r>
                  <a:rPr lang="zh-CN" altLang="en-US" sz="1600" b="1" dirty="0">
                    <a:latin typeface="+mj-ea"/>
                    <a:ea typeface="+mj-ea"/>
                  </a:rPr>
                  <a:t>狮子山路</a:t>
                </a:r>
                <a:endParaRPr lang="zh-CN" altLang="en-US" sz="1600" b="1" dirty="0"/>
              </a:p>
            </p:txBody>
          </p:sp>
          <p:sp>
            <p:nvSpPr>
              <p:cNvPr id="33" name="文本框 32"/>
              <p:cNvSpPr txBox="1"/>
              <p:nvPr/>
            </p:nvSpPr>
            <p:spPr>
              <a:xfrm rot="19769964">
                <a:off x="13574344" y="7919190"/>
                <a:ext cx="1129171" cy="338554"/>
              </a:xfrm>
              <a:prstGeom prst="rect">
                <a:avLst/>
              </a:prstGeom>
              <a:noFill/>
            </p:spPr>
            <p:txBody>
              <a:bodyPr vert="horz" wrap="square">
                <a:spAutoFit/>
              </a:bodyPr>
              <a:lstStyle/>
              <a:p>
                <a:r>
                  <a:rPr lang="zh-CN" altLang="en-US" sz="1600" b="1" dirty="0">
                    <a:latin typeface="+mj-ea"/>
                    <a:ea typeface="+mj-ea"/>
                  </a:rPr>
                  <a:t>楠山路</a:t>
                </a:r>
                <a:endParaRPr lang="zh-CN" altLang="en-US" sz="1600" b="1" dirty="0"/>
              </a:p>
            </p:txBody>
          </p:sp>
          <p:sp>
            <p:nvSpPr>
              <p:cNvPr id="34" name="文本框 33"/>
              <p:cNvSpPr txBox="1"/>
              <p:nvPr/>
            </p:nvSpPr>
            <p:spPr>
              <a:xfrm rot="20904315">
                <a:off x="8944029" y="5286160"/>
                <a:ext cx="1300433" cy="338554"/>
              </a:xfrm>
              <a:prstGeom prst="rect">
                <a:avLst/>
              </a:prstGeom>
              <a:noFill/>
            </p:spPr>
            <p:txBody>
              <a:bodyPr vert="horz" wrap="square">
                <a:spAutoFit/>
              </a:bodyPr>
              <a:lstStyle/>
              <a:p>
                <a:r>
                  <a:rPr lang="zh-CN" altLang="en-US" sz="1600" b="1" dirty="0">
                    <a:latin typeface="+mj-ea"/>
                    <a:ea typeface="+mj-ea"/>
                  </a:rPr>
                  <a:t>牡丹路</a:t>
                </a:r>
                <a:endParaRPr lang="zh-CN" altLang="en-US" sz="1600" b="1" dirty="0"/>
              </a:p>
            </p:txBody>
          </p:sp>
          <p:sp>
            <p:nvSpPr>
              <p:cNvPr id="35" name="文本框 34"/>
              <p:cNvSpPr txBox="1"/>
              <p:nvPr/>
            </p:nvSpPr>
            <p:spPr>
              <a:xfrm rot="21263984">
                <a:off x="9119688" y="7597309"/>
                <a:ext cx="933009" cy="338554"/>
              </a:xfrm>
              <a:prstGeom prst="rect">
                <a:avLst/>
              </a:prstGeom>
              <a:noFill/>
            </p:spPr>
            <p:txBody>
              <a:bodyPr vert="horz" wrap="square">
                <a:spAutoFit/>
              </a:bodyPr>
              <a:lstStyle/>
              <a:p>
                <a:r>
                  <a:rPr lang="zh-CN" altLang="en-US" sz="1600" b="1" dirty="0">
                    <a:latin typeface="+mj-ea"/>
                    <a:ea typeface="+mj-ea"/>
                  </a:rPr>
                  <a:t>万方路</a:t>
                </a:r>
                <a:endParaRPr lang="zh-CN" altLang="en-US" sz="1600" b="1" dirty="0"/>
              </a:p>
            </p:txBody>
          </p:sp>
          <p:sp>
            <p:nvSpPr>
              <p:cNvPr id="36" name="文本框 35"/>
              <p:cNvSpPr txBox="1"/>
              <p:nvPr/>
            </p:nvSpPr>
            <p:spPr>
              <a:xfrm rot="19154126">
                <a:off x="10946975" y="7516598"/>
                <a:ext cx="1582510" cy="338554"/>
              </a:xfrm>
              <a:prstGeom prst="rect">
                <a:avLst/>
              </a:prstGeom>
              <a:noFill/>
            </p:spPr>
            <p:txBody>
              <a:bodyPr vert="horz" wrap="square">
                <a:spAutoFit/>
              </a:bodyPr>
              <a:lstStyle/>
              <a:p>
                <a:r>
                  <a:rPr lang="zh-CN" altLang="en-US" sz="1600" b="1" dirty="0">
                    <a:latin typeface="+mj-ea"/>
                    <a:ea typeface="+mj-ea"/>
                  </a:rPr>
                  <a:t>射乌山路</a:t>
                </a:r>
                <a:endParaRPr lang="zh-CN" altLang="en-US" sz="1600" b="1" dirty="0"/>
              </a:p>
            </p:txBody>
          </p:sp>
          <p:sp>
            <p:nvSpPr>
              <p:cNvPr id="37" name="文本框 36"/>
              <p:cNvSpPr txBox="1"/>
              <p:nvPr/>
            </p:nvSpPr>
            <p:spPr>
              <a:xfrm rot="20670234">
                <a:off x="7163810" y="7516598"/>
                <a:ext cx="1205914" cy="338554"/>
              </a:xfrm>
              <a:prstGeom prst="rect">
                <a:avLst/>
              </a:prstGeom>
              <a:noFill/>
            </p:spPr>
            <p:txBody>
              <a:bodyPr vert="horz" wrap="square">
                <a:spAutoFit/>
              </a:bodyPr>
              <a:lstStyle/>
              <a:p>
                <a:r>
                  <a:rPr lang="zh-CN" altLang="en-US" sz="1600" b="1" dirty="0">
                    <a:latin typeface="+mj-ea"/>
                    <a:ea typeface="+mj-ea"/>
                  </a:rPr>
                  <a:t>仙林东路</a:t>
                </a:r>
                <a:endParaRPr lang="zh-CN" altLang="en-US" sz="1600" b="1" dirty="0"/>
              </a:p>
            </p:txBody>
          </p:sp>
          <p:sp>
            <p:nvSpPr>
              <p:cNvPr id="38" name="文本框 37"/>
              <p:cNvSpPr txBox="1"/>
              <p:nvPr/>
            </p:nvSpPr>
            <p:spPr>
              <a:xfrm>
                <a:off x="12993633" y="7389288"/>
                <a:ext cx="1356442" cy="343496"/>
              </a:xfrm>
              <a:prstGeom prst="rect">
                <a:avLst/>
              </a:prstGeom>
              <a:noFill/>
            </p:spPr>
            <p:txBody>
              <a:bodyPr wrap="square">
                <a:spAutoFit/>
              </a:bodyPr>
              <a:lstStyle/>
              <a:p>
                <a:r>
                  <a:rPr lang="en-US" altLang="zh-CN" b="1" dirty="0"/>
                  <a:t>4.0km</a:t>
                </a:r>
                <a:r>
                  <a:rPr lang="en-US" altLang="zh-CN" b="1" baseline="30000" dirty="0"/>
                  <a:t>2</a:t>
                </a:r>
                <a:endParaRPr lang="zh-CN" altLang="en-US" b="1" baseline="30000" dirty="0"/>
              </a:p>
            </p:txBody>
          </p:sp>
        </p:grpSp>
        <p:sp>
          <p:nvSpPr>
            <p:cNvPr id="41" name="文本框 40"/>
            <p:cNvSpPr txBox="1"/>
            <p:nvPr/>
          </p:nvSpPr>
          <p:spPr>
            <a:xfrm>
              <a:off x="7765272" y="4805626"/>
              <a:ext cx="2722552" cy="386168"/>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宝华镇停车分区示意图</a:t>
              </a:r>
              <a:endParaRPr lang="zh-CN" altLang="en-US" sz="1800" dirty="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16120500" y="-1504561"/>
            <a:ext cx="16102534" cy="12893534"/>
            <a:chOff x="-1391278" y="-2052691"/>
            <a:chExt cx="7297094" cy="5842890"/>
          </a:xfrm>
        </p:grpSpPr>
        <p:pic>
          <p:nvPicPr>
            <p:cNvPr id="62" name="图片 6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78605" y="-2052691"/>
              <a:ext cx="7271748" cy="5842890"/>
            </a:xfrm>
            <a:prstGeom prst="rect">
              <a:avLst/>
            </a:prstGeom>
          </p:spPr>
        </p:pic>
        <p:sp>
          <p:nvSpPr>
            <p:cNvPr id="63" name="矩形 62"/>
            <p:cNvSpPr/>
            <p:nvPr/>
          </p:nvSpPr>
          <p:spPr>
            <a:xfrm>
              <a:off x="-1378604" y="-2040152"/>
              <a:ext cx="7284420" cy="5830351"/>
            </a:xfrm>
            <a:prstGeom prst="rect">
              <a:avLst/>
            </a:prstGeom>
            <a:solidFill>
              <a:schemeClr val="bg1">
                <a:alpha val="19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任意多边形: 形状 63"/>
            <p:cNvSpPr/>
            <p:nvPr/>
          </p:nvSpPr>
          <p:spPr>
            <a:xfrm>
              <a:off x="-104029" y="-853408"/>
              <a:ext cx="4592320" cy="4099560"/>
            </a:xfrm>
            <a:custGeom>
              <a:avLst/>
              <a:gdLst>
                <a:gd name="csX0" fmla="*/ 0 w 4729480"/>
                <a:gd name="csY0" fmla="*/ 1732280 h 4099560"/>
                <a:gd name="csX1" fmla="*/ 50800 w 4729480"/>
                <a:gd name="csY1" fmla="*/ 1732280 h 4099560"/>
                <a:gd name="csX2" fmla="*/ 482600 w 4729480"/>
                <a:gd name="csY2" fmla="*/ 1940560 h 4099560"/>
                <a:gd name="csX3" fmla="*/ 1244600 w 4729480"/>
                <a:gd name="csY3" fmla="*/ 2331720 h 4099560"/>
                <a:gd name="csX4" fmla="*/ 1894840 w 4729480"/>
                <a:gd name="csY4" fmla="*/ 2753360 h 4099560"/>
                <a:gd name="csX5" fmla="*/ 2839720 w 4729480"/>
                <a:gd name="csY5" fmla="*/ 3459480 h 4099560"/>
                <a:gd name="csX6" fmla="*/ 3611880 w 4729480"/>
                <a:gd name="csY6" fmla="*/ 4099560 h 4099560"/>
                <a:gd name="csX7" fmla="*/ 3957320 w 4729480"/>
                <a:gd name="csY7" fmla="*/ 3489960 h 4099560"/>
                <a:gd name="csX8" fmla="*/ 4185920 w 4729480"/>
                <a:gd name="csY8" fmla="*/ 2880360 h 4099560"/>
                <a:gd name="csX9" fmla="*/ 4358640 w 4729480"/>
                <a:gd name="csY9" fmla="*/ 2286000 h 4099560"/>
                <a:gd name="csX10" fmla="*/ 4729480 w 4729480"/>
                <a:gd name="csY10" fmla="*/ 1610360 h 4099560"/>
                <a:gd name="csX11" fmla="*/ 4013200 w 4729480"/>
                <a:gd name="csY11" fmla="*/ 1346200 h 4099560"/>
                <a:gd name="csX12" fmla="*/ 4216400 w 4729480"/>
                <a:gd name="csY12" fmla="*/ 568960 h 4099560"/>
                <a:gd name="csX13" fmla="*/ 3835400 w 4729480"/>
                <a:gd name="csY13" fmla="*/ 416560 h 4099560"/>
                <a:gd name="csX14" fmla="*/ 3439160 w 4729480"/>
                <a:gd name="csY14" fmla="*/ 254000 h 4099560"/>
                <a:gd name="csX15" fmla="*/ 3317240 w 4729480"/>
                <a:gd name="csY15" fmla="*/ 629920 h 4099560"/>
                <a:gd name="csX16" fmla="*/ 3195320 w 4729480"/>
                <a:gd name="csY16" fmla="*/ 919480 h 4099560"/>
                <a:gd name="csX17" fmla="*/ 2519680 w 4729480"/>
                <a:gd name="csY17" fmla="*/ 477520 h 4099560"/>
                <a:gd name="csX18" fmla="*/ 1584960 w 4729480"/>
                <a:gd name="csY18" fmla="*/ 0 h 4099560"/>
                <a:gd name="csX19" fmla="*/ 1198880 w 4729480"/>
                <a:gd name="csY19" fmla="*/ 695960 h 4099560"/>
                <a:gd name="csX20" fmla="*/ 802640 w 4729480"/>
                <a:gd name="csY20" fmla="*/ 497840 h 4099560"/>
                <a:gd name="csX21" fmla="*/ 137160 w 4729480"/>
                <a:gd name="csY21" fmla="*/ 1767840 h 4099560"/>
                <a:gd name="csX0-1" fmla="*/ 0 w 4678680"/>
                <a:gd name="csY0-2" fmla="*/ 1732280 h 4099560"/>
                <a:gd name="csX1-3" fmla="*/ 431800 w 4678680"/>
                <a:gd name="csY1-4" fmla="*/ 1940560 h 4099560"/>
                <a:gd name="csX2-5" fmla="*/ 1193800 w 4678680"/>
                <a:gd name="csY2-6" fmla="*/ 2331720 h 4099560"/>
                <a:gd name="csX3-7" fmla="*/ 1844040 w 4678680"/>
                <a:gd name="csY3-8" fmla="*/ 2753360 h 4099560"/>
                <a:gd name="csX4-9" fmla="*/ 2788920 w 4678680"/>
                <a:gd name="csY4-10" fmla="*/ 3459480 h 4099560"/>
                <a:gd name="csX5-11" fmla="*/ 3561080 w 4678680"/>
                <a:gd name="csY5-12" fmla="*/ 4099560 h 4099560"/>
                <a:gd name="csX6-13" fmla="*/ 3906520 w 4678680"/>
                <a:gd name="csY6-14" fmla="*/ 3489960 h 4099560"/>
                <a:gd name="csX7-15" fmla="*/ 4135120 w 4678680"/>
                <a:gd name="csY7-16" fmla="*/ 2880360 h 4099560"/>
                <a:gd name="csX8-17" fmla="*/ 4307840 w 4678680"/>
                <a:gd name="csY8-18" fmla="*/ 2286000 h 4099560"/>
                <a:gd name="csX9-19" fmla="*/ 4678680 w 4678680"/>
                <a:gd name="csY9-20" fmla="*/ 1610360 h 4099560"/>
                <a:gd name="csX10-21" fmla="*/ 3962400 w 4678680"/>
                <a:gd name="csY10-22" fmla="*/ 1346200 h 4099560"/>
                <a:gd name="csX11-23" fmla="*/ 4165600 w 4678680"/>
                <a:gd name="csY11-24" fmla="*/ 568960 h 4099560"/>
                <a:gd name="csX12-25" fmla="*/ 3784600 w 4678680"/>
                <a:gd name="csY12-26" fmla="*/ 416560 h 4099560"/>
                <a:gd name="csX13-27" fmla="*/ 3388360 w 4678680"/>
                <a:gd name="csY13-28" fmla="*/ 254000 h 4099560"/>
                <a:gd name="csX14-29" fmla="*/ 3266440 w 4678680"/>
                <a:gd name="csY14-30" fmla="*/ 629920 h 4099560"/>
                <a:gd name="csX15-31" fmla="*/ 3144520 w 4678680"/>
                <a:gd name="csY15-32" fmla="*/ 919480 h 4099560"/>
                <a:gd name="csX16-33" fmla="*/ 2468880 w 4678680"/>
                <a:gd name="csY16-34" fmla="*/ 477520 h 4099560"/>
                <a:gd name="csX17-35" fmla="*/ 1534160 w 4678680"/>
                <a:gd name="csY17-36" fmla="*/ 0 h 4099560"/>
                <a:gd name="csX18-37" fmla="*/ 1148080 w 4678680"/>
                <a:gd name="csY18-38" fmla="*/ 695960 h 4099560"/>
                <a:gd name="csX19-39" fmla="*/ 751840 w 4678680"/>
                <a:gd name="csY19-40" fmla="*/ 497840 h 4099560"/>
                <a:gd name="csX20-41" fmla="*/ 86360 w 4678680"/>
                <a:gd name="csY20-42" fmla="*/ 1767840 h 4099560"/>
                <a:gd name="csX0-43" fmla="*/ 345440 w 4592320"/>
                <a:gd name="csY0-44" fmla="*/ 1940560 h 4099560"/>
                <a:gd name="csX1-45" fmla="*/ 1107440 w 4592320"/>
                <a:gd name="csY1-46" fmla="*/ 2331720 h 4099560"/>
                <a:gd name="csX2-47" fmla="*/ 1757680 w 4592320"/>
                <a:gd name="csY2-48" fmla="*/ 2753360 h 4099560"/>
                <a:gd name="csX3-49" fmla="*/ 2702560 w 4592320"/>
                <a:gd name="csY3-50" fmla="*/ 3459480 h 4099560"/>
                <a:gd name="csX4-51" fmla="*/ 3474720 w 4592320"/>
                <a:gd name="csY4-52" fmla="*/ 4099560 h 4099560"/>
                <a:gd name="csX5-53" fmla="*/ 3820160 w 4592320"/>
                <a:gd name="csY5-54" fmla="*/ 3489960 h 4099560"/>
                <a:gd name="csX6-55" fmla="*/ 4048760 w 4592320"/>
                <a:gd name="csY6-56" fmla="*/ 2880360 h 4099560"/>
                <a:gd name="csX7-57" fmla="*/ 4221480 w 4592320"/>
                <a:gd name="csY7-58" fmla="*/ 2286000 h 4099560"/>
                <a:gd name="csX8-59" fmla="*/ 4592320 w 4592320"/>
                <a:gd name="csY8-60" fmla="*/ 1610360 h 4099560"/>
                <a:gd name="csX9-61" fmla="*/ 3876040 w 4592320"/>
                <a:gd name="csY9-62" fmla="*/ 1346200 h 4099560"/>
                <a:gd name="csX10-63" fmla="*/ 4079240 w 4592320"/>
                <a:gd name="csY10-64" fmla="*/ 568960 h 4099560"/>
                <a:gd name="csX11-65" fmla="*/ 3698240 w 4592320"/>
                <a:gd name="csY11-66" fmla="*/ 416560 h 4099560"/>
                <a:gd name="csX12-67" fmla="*/ 3302000 w 4592320"/>
                <a:gd name="csY12-68" fmla="*/ 254000 h 4099560"/>
                <a:gd name="csX13-69" fmla="*/ 3180080 w 4592320"/>
                <a:gd name="csY13-70" fmla="*/ 629920 h 4099560"/>
                <a:gd name="csX14-71" fmla="*/ 3058160 w 4592320"/>
                <a:gd name="csY14-72" fmla="*/ 919480 h 4099560"/>
                <a:gd name="csX15-73" fmla="*/ 2382520 w 4592320"/>
                <a:gd name="csY15-74" fmla="*/ 477520 h 4099560"/>
                <a:gd name="csX16-75" fmla="*/ 1447800 w 4592320"/>
                <a:gd name="csY16-76" fmla="*/ 0 h 4099560"/>
                <a:gd name="csX17-77" fmla="*/ 1061720 w 4592320"/>
                <a:gd name="csY17-78" fmla="*/ 695960 h 4099560"/>
                <a:gd name="csX18-79" fmla="*/ 665480 w 4592320"/>
                <a:gd name="csY18-80" fmla="*/ 497840 h 4099560"/>
                <a:gd name="csX19-81" fmla="*/ 0 w 4592320"/>
                <a:gd name="csY19-82" fmla="*/ 1767840 h 4099560"/>
                <a:gd name="csX0-83" fmla="*/ 20320 w 4592320"/>
                <a:gd name="csY0-84" fmla="*/ 1783080 h 4099560"/>
                <a:gd name="csX1-85" fmla="*/ 1107440 w 4592320"/>
                <a:gd name="csY1-86" fmla="*/ 2331720 h 4099560"/>
                <a:gd name="csX2-87" fmla="*/ 1757680 w 4592320"/>
                <a:gd name="csY2-88" fmla="*/ 2753360 h 4099560"/>
                <a:gd name="csX3-89" fmla="*/ 2702560 w 4592320"/>
                <a:gd name="csY3-90" fmla="*/ 3459480 h 4099560"/>
                <a:gd name="csX4-91" fmla="*/ 3474720 w 4592320"/>
                <a:gd name="csY4-92" fmla="*/ 4099560 h 4099560"/>
                <a:gd name="csX5-93" fmla="*/ 3820160 w 4592320"/>
                <a:gd name="csY5-94" fmla="*/ 3489960 h 4099560"/>
                <a:gd name="csX6-95" fmla="*/ 4048760 w 4592320"/>
                <a:gd name="csY6-96" fmla="*/ 2880360 h 4099560"/>
                <a:gd name="csX7-97" fmla="*/ 4221480 w 4592320"/>
                <a:gd name="csY7-98" fmla="*/ 2286000 h 4099560"/>
                <a:gd name="csX8-99" fmla="*/ 4592320 w 4592320"/>
                <a:gd name="csY8-100" fmla="*/ 1610360 h 4099560"/>
                <a:gd name="csX9-101" fmla="*/ 3876040 w 4592320"/>
                <a:gd name="csY9-102" fmla="*/ 1346200 h 4099560"/>
                <a:gd name="csX10-103" fmla="*/ 4079240 w 4592320"/>
                <a:gd name="csY10-104" fmla="*/ 568960 h 4099560"/>
                <a:gd name="csX11-105" fmla="*/ 3698240 w 4592320"/>
                <a:gd name="csY11-106" fmla="*/ 416560 h 4099560"/>
                <a:gd name="csX12-107" fmla="*/ 3302000 w 4592320"/>
                <a:gd name="csY12-108" fmla="*/ 254000 h 4099560"/>
                <a:gd name="csX13-109" fmla="*/ 3180080 w 4592320"/>
                <a:gd name="csY13-110" fmla="*/ 629920 h 4099560"/>
                <a:gd name="csX14-111" fmla="*/ 3058160 w 4592320"/>
                <a:gd name="csY14-112" fmla="*/ 919480 h 4099560"/>
                <a:gd name="csX15-113" fmla="*/ 2382520 w 4592320"/>
                <a:gd name="csY15-114" fmla="*/ 477520 h 4099560"/>
                <a:gd name="csX16-115" fmla="*/ 1447800 w 4592320"/>
                <a:gd name="csY16-116" fmla="*/ 0 h 4099560"/>
                <a:gd name="csX17-117" fmla="*/ 1061720 w 4592320"/>
                <a:gd name="csY17-118" fmla="*/ 695960 h 4099560"/>
                <a:gd name="csX18-119" fmla="*/ 665480 w 4592320"/>
                <a:gd name="csY18-120" fmla="*/ 497840 h 4099560"/>
                <a:gd name="csX19-121" fmla="*/ 0 w 4592320"/>
                <a:gd name="csY19-122" fmla="*/ 1767840 h 4099560"/>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 ang="0">
                  <a:pos x="csX10-21" y="csY10-22"/>
                </a:cxn>
                <a:cxn ang="0">
                  <a:pos x="csX11-23" y="csY11-24"/>
                </a:cxn>
                <a:cxn ang="0">
                  <a:pos x="csX12-25" y="csY12-26"/>
                </a:cxn>
                <a:cxn ang="0">
                  <a:pos x="csX13-27" y="csY13-28"/>
                </a:cxn>
                <a:cxn ang="0">
                  <a:pos x="csX14-29" y="csY14-30"/>
                </a:cxn>
                <a:cxn ang="0">
                  <a:pos x="csX15-31" y="csY15-32"/>
                </a:cxn>
                <a:cxn ang="0">
                  <a:pos x="csX16-33" y="csY16-34"/>
                </a:cxn>
                <a:cxn ang="0">
                  <a:pos x="csX17-35" y="csY17-36"/>
                </a:cxn>
                <a:cxn ang="0">
                  <a:pos x="csX18-37" y="csY18-38"/>
                </a:cxn>
                <a:cxn ang="0">
                  <a:pos x="csX19-39" y="csY19-40"/>
                </a:cxn>
              </a:cxnLst>
              <a:rect l="l" t="t" r="r" b="b"/>
              <a:pathLst>
                <a:path w="4592320" h="4099560">
                  <a:moveTo>
                    <a:pt x="20320" y="1783080"/>
                  </a:moveTo>
                  <a:lnTo>
                    <a:pt x="1107440" y="2331720"/>
                  </a:lnTo>
                  <a:lnTo>
                    <a:pt x="1757680" y="2753360"/>
                  </a:lnTo>
                  <a:lnTo>
                    <a:pt x="2702560" y="3459480"/>
                  </a:lnTo>
                  <a:lnTo>
                    <a:pt x="3474720" y="4099560"/>
                  </a:lnTo>
                  <a:lnTo>
                    <a:pt x="3820160" y="3489960"/>
                  </a:lnTo>
                  <a:lnTo>
                    <a:pt x="4048760" y="2880360"/>
                  </a:lnTo>
                  <a:lnTo>
                    <a:pt x="4221480" y="2286000"/>
                  </a:lnTo>
                  <a:lnTo>
                    <a:pt x="4592320" y="1610360"/>
                  </a:lnTo>
                  <a:lnTo>
                    <a:pt x="3876040" y="1346200"/>
                  </a:lnTo>
                  <a:lnTo>
                    <a:pt x="4079240" y="568960"/>
                  </a:lnTo>
                  <a:lnTo>
                    <a:pt x="3698240" y="416560"/>
                  </a:lnTo>
                  <a:lnTo>
                    <a:pt x="3302000" y="254000"/>
                  </a:lnTo>
                  <a:lnTo>
                    <a:pt x="3180080" y="629920"/>
                  </a:lnTo>
                  <a:lnTo>
                    <a:pt x="3058160" y="919480"/>
                  </a:lnTo>
                  <a:lnTo>
                    <a:pt x="2382520" y="477520"/>
                  </a:lnTo>
                  <a:lnTo>
                    <a:pt x="1447800" y="0"/>
                  </a:lnTo>
                  <a:lnTo>
                    <a:pt x="1061720" y="695960"/>
                  </a:lnTo>
                  <a:lnTo>
                    <a:pt x="665480" y="497840"/>
                  </a:lnTo>
                  <a:lnTo>
                    <a:pt x="0" y="1767840"/>
                  </a:lnTo>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1391278" y="-2052691"/>
              <a:ext cx="2321505" cy="264999"/>
            </a:xfrm>
            <a:prstGeom prst="rect">
              <a:avLst/>
            </a:prstGeom>
            <a:solidFill>
              <a:schemeClr val="bg1">
                <a:lumMod val="85000"/>
              </a:schemeClr>
            </a:solidFill>
          </p:spPr>
          <p:txBody>
            <a:bodyPr wrap="square">
              <a:spAutoFit/>
            </a:bodyPr>
            <a:lstStyle/>
            <a:p>
              <a:r>
                <a:rPr lang="zh-CN" altLang="en-US" sz="3200" dirty="0">
                  <a:latin typeface="微软雅黑" panose="020B0503020204020204" pitchFamily="34" charset="-122"/>
                  <a:ea typeface="微软雅黑" panose="020B0503020204020204" pitchFamily="34" charset="-122"/>
                </a:rPr>
                <a:t>黄梅街道停车分区示意图</a:t>
              </a:r>
              <a:endParaRPr lang="zh-CN" altLang="en-US" sz="3200" dirty="0">
                <a:latin typeface="微软雅黑" panose="020B0503020204020204" pitchFamily="34" charset="-122"/>
                <a:ea typeface="微软雅黑" panose="020B0503020204020204" pitchFamily="34" charset="-122"/>
              </a:endParaRPr>
            </a:p>
          </p:txBody>
        </p:sp>
        <p:sp>
          <p:nvSpPr>
            <p:cNvPr id="66" name="文本框 65"/>
            <p:cNvSpPr txBox="1"/>
            <p:nvPr/>
          </p:nvSpPr>
          <p:spPr>
            <a:xfrm rot="1944034">
              <a:off x="707235" y="1816285"/>
              <a:ext cx="1582510" cy="338554"/>
            </a:xfrm>
            <a:prstGeom prst="rect">
              <a:avLst/>
            </a:prstGeom>
            <a:noFill/>
          </p:spPr>
          <p:txBody>
            <a:bodyPr vert="horz" wrap="square">
              <a:spAutoFit/>
            </a:bodyPr>
            <a:lstStyle/>
            <a:p>
              <a:r>
                <a:rPr lang="zh-CN" altLang="en-US" sz="1600" b="1" dirty="0">
                  <a:latin typeface="+mj-ea"/>
                  <a:ea typeface="+mj-ea"/>
                </a:rPr>
                <a:t>宁容快速路</a:t>
              </a:r>
              <a:endParaRPr lang="zh-CN" altLang="en-US" sz="1600" b="1" dirty="0"/>
            </a:p>
          </p:txBody>
        </p:sp>
        <p:sp>
          <p:nvSpPr>
            <p:cNvPr id="67" name="文本框 66"/>
            <p:cNvSpPr txBox="1"/>
            <p:nvPr/>
          </p:nvSpPr>
          <p:spPr>
            <a:xfrm rot="1755233">
              <a:off x="1004097" y="-828226"/>
              <a:ext cx="195263" cy="353283"/>
            </a:xfrm>
            <a:prstGeom prst="rect">
              <a:avLst/>
            </a:prstGeom>
            <a:noFill/>
          </p:spPr>
          <p:txBody>
            <a:bodyPr vert="eaVert" wrap="square">
              <a:spAutoFit/>
            </a:bodyPr>
            <a:lstStyle/>
            <a:p>
              <a:r>
                <a:rPr lang="zh-CN" altLang="en-US" sz="1600" b="1" dirty="0">
                  <a:latin typeface="+mj-ea"/>
                  <a:ea typeface="+mj-ea"/>
                </a:rPr>
                <a:t>桂苑路</a:t>
              </a:r>
              <a:endParaRPr lang="zh-CN" altLang="en-US" sz="1600" b="1" dirty="0"/>
            </a:p>
          </p:txBody>
        </p:sp>
        <p:sp>
          <p:nvSpPr>
            <p:cNvPr id="68" name="文本框 67"/>
            <p:cNvSpPr txBox="1"/>
            <p:nvPr/>
          </p:nvSpPr>
          <p:spPr>
            <a:xfrm rot="1458022">
              <a:off x="3940598" y="516059"/>
              <a:ext cx="544775" cy="153421"/>
            </a:xfrm>
            <a:prstGeom prst="rect">
              <a:avLst/>
            </a:prstGeom>
            <a:noFill/>
          </p:spPr>
          <p:txBody>
            <a:bodyPr vert="horz" wrap="square">
              <a:spAutoFit/>
            </a:bodyPr>
            <a:lstStyle/>
            <a:p>
              <a:r>
                <a:rPr lang="zh-CN" altLang="en-US" sz="1600" b="1" dirty="0">
                  <a:latin typeface="+mj-ea"/>
                  <a:ea typeface="+mj-ea"/>
                </a:rPr>
                <a:t>凤冠路</a:t>
              </a:r>
              <a:endParaRPr lang="zh-CN" altLang="en-US" sz="1600" b="1" dirty="0"/>
            </a:p>
          </p:txBody>
        </p:sp>
        <p:sp>
          <p:nvSpPr>
            <p:cNvPr id="69" name="文本框 68"/>
            <p:cNvSpPr txBox="1"/>
            <p:nvPr/>
          </p:nvSpPr>
          <p:spPr>
            <a:xfrm rot="1337533">
              <a:off x="2876693" y="-447326"/>
              <a:ext cx="195263" cy="425831"/>
            </a:xfrm>
            <a:prstGeom prst="rect">
              <a:avLst/>
            </a:prstGeom>
            <a:noFill/>
          </p:spPr>
          <p:txBody>
            <a:bodyPr vert="eaVert" wrap="square">
              <a:spAutoFit/>
            </a:bodyPr>
            <a:lstStyle/>
            <a:p>
              <a:r>
                <a:rPr lang="zh-CN" altLang="en-US" sz="1600" b="1" dirty="0">
                  <a:latin typeface="+mj-ea"/>
                  <a:ea typeface="+mj-ea"/>
                </a:rPr>
                <a:t>碧城路</a:t>
              </a:r>
              <a:endParaRPr lang="zh-CN" altLang="en-US" sz="1600" b="1" dirty="0"/>
            </a:p>
          </p:txBody>
        </p:sp>
        <p:sp>
          <p:nvSpPr>
            <p:cNvPr id="70" name="文本框 69"/>
            <p:cNvSpPr txBox="1"/>
            <p:nvPr/>
          </p:nvSpPr>
          <p:spPr>
            <a:xfrm rot="1137562">
              <a:off x="3395561" y="-554420"/>
              <a:ext cx="775223" cy="153421"/>
            </a:xfrm>
            <a:prstGeom prst="rect">
              <a:avLst/>
            </a:prstGeom>
            <a:noFill/>
          </p:spPr>
          <p:txBody>
            <a:bodyPr vert="horz" wrap="square">
              <a:spAutoFit/>
            </a:bodyPr>
            <a:lstStyle/>
            <a:p>
              <a:r>
                <a:rPr lang="zh-CN" altLang="en-US" sz="1600" b="1" dirty="0">
                  <a:latin typeface="+mj-ea"/>
                  <a:ea typeface="+mj-ea"/>
                </a:rPr>
                <a:t>凤安路</a:t>
              </a:r>
              <a:endParaRPr lang="zh-CN" altLang="en-US" sz="1600" b="1" dirty="0"/>
            </a:p>
          </p:txBody>
        </p:sp>
        <p:sp>
          <p:nvSpPr>
            <p:cNvPr id="71" name="文本框 70"/>
            <p:cNvSpPr txBox="1"/>
            <p:nvPr/>
          </p:nvSpPr>
          <p:spPr>
            <a:xfrm rot="916246">
              <a:off x="3868250" y="-129994"/>
              <a:ext cx="195263" cy="485207"/>
            </a:xfrm>
            <a:prstGeom prst="rect">
              <a:avLst/>
            </a:prstGeom>
            <a:noFill/>
          </p:spPr>
          <p:txBody>
            <a:bodyPr vert="eaVert" wrap="square">
              <a:spAutoFit/>
            </a:bodyPr>
            <a:lstStyle/>
            <a:p>
              <a:r>
                <a:rPr lang="zh-CN" altLang="en-US" sz="1600" b="1" dirty="0">
                  <a:latin typeface="+mj-ea"/>
                  <a:ea typeface="+mj-ea"/>
                </a:rPr>
                <a:t>凤凰大道</a:t>
              </a:r>
              <a:endParaRPr lang="zh-CN" altLang="en-US" sz="1600" b="1" dirty="0"/>
            </a:p>
          </p:txBody>
        </p:sp>
        <p:sp>
          <p:nvSpPr>
            <p:cNvPr id="72" name="文本框 71"/>
            <p:cNvSpPr txBox="1"/>
            <p:nvPr/>
          </p:nvSpPr>
          <p:spPr>
            <a:xfrm rot="1375687">
              <a:off x="4142620" y="1020877"/>
              <a:ext cx="195263" cy="585908"/>
            </a:xfrm>
            <a:prstGeom prst="rect">
              <a:avLst/>
            </a:prstGeom>
            <a:noFill/>
          </p:spPr>
          <p:txBody>
            <a:bodyPr vert="eaVert" wrap="square">
              <a:spAutoFit/>
            </a:bodyPr>
            <a:lstStyle/>
            <a:p>
              <a:r>
                <a:rPr lang="zh-CN" altLang="en-US" sz="1600" b="1" dirty="0">
                  <a:latin typeface="+mj-ea"/>
                  <a:ea typeface="+mj-ea"/>
                </a:rPr>
                <a:t>黄固线</a:t>
              </a:r>
              <a:endParaRPr lang="zh-CN" altLang="en-US" sz="1600" b="1" dirty="0"/>
            </a:p>
          </p:txBody>
        </p:sp>
        <p:sp>
          <p:nvSpPr>
            <p:cNvPr id="73" name="文本框 72"/>
            <p:cNvSpPr txBox="1"/>
            <p:nvPr/>
          </p:nvSpPr>
          <p:spPr>
            <a:xfrm rot="1375687">
              <a:off x="3492208" y="2727637"/>
              <a:ext cx="195263" cy="530912"/>
            </a:xfrm>
            <a:prstGeom prst="rect">
              <a:avLst/>
            </a:prstGeom>
            <a:noFill/>
          </p:spPr>
          <p:txBody>
            <a:bodyPr vert="eaVert" wrap="square">
              <a:spAutoFit/>
            </a:bodyPr>
            <a:lstStyle/>
            <a:p>
              <a:r>
                <a:rPr lang="zh-CN" altLang="en-US" sz="1600" b="1" dirty="0">
                  <a:latin typeface="+mj-ea"/>
                  <a:ea typeface="+mj-ea"/>
                </a:rPr>
                <a:t>碧林路</a:t>
              </a:r>
              <a:endParaRPr lang="zh-CN" altLang="en-US" sz="1600" b="1" dirty="0"/>
            </a:p>
          </p:txBody>
        </p:sp>
        <p:sp>
          <p:nvSpPr>
            <p:cNvPr id="74" name="文本框 73"/>
            <p:cNvSpPr txBox="1"/>
            <p:nvPr/>
          </p:nvSpPr>
          <p:spPr>
            <a:xfrm rot="1755233">
              <a:off x="77879" y="3506"/>
              <a:ext cx="195263" cy="401928"/>
            </a:xfrm>
            <a:prstGeom prst="rect">
              <a:avLst/>
            </a:prstGeom>
            <a:noFill/>
          </p:spPr>
          <p:txBody>
            <a:bodyPr vert="eaVert" wrap="square">
              <a:spAutoFit/>
            </a:bodyPr>
            <a:lstStyle/>
            <a:p>
              <a:r>
                <a:rPr lang="zh-CN" altLang="en-US" sz="1600" b="1" dirty="0">
                  <a:latin typeface="+mj-ea"/>
                  <a:ea typeface="+mj-ea"/>
                </a:rPr>
                <a:t>九新路</a:t>
              </a:r>
              <a:endParaRPr lang="zh-CN" altLang="en-US" sz="1600" b="1" dirty="0"/>
            </a:p>
          </p:txBody>
        </p:sp>
        <p:sp>
          <p:nvSpPr>
            <p:cNvPr id="75" name="文本框 74"/>
            <p:cNvSpPr txBox="1"/>
            <p:nvPr/>
          </p:nvSpPr>
          <p:spPr>
            <a:xfrm rot="1612242">
              <a:off x="621399" y="-360693"/>
              <a:ext cx="447197" cy="153421"/>
            </a:xfrm>
            <a:prstGeom prst="rect">
              <a:avLst/>
            </a:prstGeom>
            <a:noFill/>
          </p:spPr>
          <p:txBody>
            <a:bodyPr vert="horz" wrap="square">
              <a:spAutoFit/>
            </a:bodyPr>
            <a:lstStyle/>
            <a:p>
              <a:r>
                <a:rPr lang="zh-CN" altLang="en-US" sz="1600" b="1" dirty="0">
                  <a:latin typeface="+mj-ea"/>
                  <a:ea typeface="+mj-ea"/>
                </a:rPr>
                <a:t>凤祥路</a:t>
              </a:r>
              <a:endParaRPr lang="zh-CN" altLang="en-US" sz="1600" b="1" dirty="0"/>
            </a:p>
          </p:txBody>
        </p:sp>
        <p:sp>
          <p:nvSpPr>
            <p:cNvPr id="76" name="文本框 75"/>
            <p:cNvSpPr txBox="1"/>
            <p:nvPr/>
          </p:nvSpPr>
          <p:spPr>
            <a:xfrm rot="1638515">
              <a:off x="1860075" y="-481760"/>
              <a:ext cx="1043650" cy="153421"/>
            </a:xfrm>
            <a:prstGeom prst="rect">
              <a:avLst/>
            </a:prstGeom>
            <a:noFill/>
          </p:spPr>
          <p:txBody>
            <a:bodyPr vert="horz" wrap="square">
              <a:spAutoFit/>
            </a:bodyPr>
            <a:lstStyle/>
            <a:p>
              <a:r>
                <a:rPr lang="zh-CN" altLang="en-US" sz="1600" b="1" dirty="0">
                  <a:latin typeface="+mj-ea"/>
                  <a:ea typeface="+mj-ea"/>
                </a:rPr>
                <a:t>凤冠路</a:t>
              </a:r>
              <a:endParaRPr lang="zh-CN" altLang="en-US" sz="1600" b="1" dirty="0"/>
            </a:p>
          </p:txBody>
        </p:sp>
        <p:sp>
          <p:nvSpPr>
            <p:cNvPr id="77" name="文本框 76"/>
            <p:cNvSpPr txBox="1"/>
            <p:nvPr/>
          </p:nvSpPr>
          <p:spPr>
            <a:xfrm>
              <a:off x="2395336" y="1966694"/>
              <a:ext cx="1356442" cy="461665"/>
            </a:xfrm>
            <a:prstGeom prst="rect">
              <a:avLst/>
            </a:prstGeom>
            <a:noFill/>
          </p:spPr>
          <p:txBody>
            <a:bodyPr wrap="square">
              <a:spAutoFit/>
            </a:bodyPr>
            <a:lstStyle/>
            <a:p>
              <a:r>
                <a:rPr lang="en-US" altLang="zh-CN" b="1" dirty="0"/>
                <a:t>3.5km</a:t>
              </a:r>
              <a:r>
                <a:rPr lang="en-US" altLang="zh-CN" b="1" baseline="30000" dirty="0"/>
                <a:t>2</a:t>
              </a:r>
              <a:endParaRPr lang="zh-CN" altLang="en-US" b="1" baseline="30000" dirty="0"/>
            </a:p>
          </p:txBody>
        </p:sp>
      </p:grpSp>
      <p:grpSp>
        <p:nvGrpSpPr>
          <p:cNvPr id="43" name="组合 42"/>
          <p:cNvGrpSpPr/>
          <p:nvPr/>
        </p:nvGrpSpPr>
        <p:grpSpPr>
          <a:xfrm>
            <a:off x="32704691" y="-1504561"/>
            <a:ext cx="16348416" cy="12821249"/>
            <a:chOff x="6248502" y="2679918"/>
            <a:chExt cx="8603106" cy="6746989"/>
          </a:xfrm>
        </p:grpSpPr>
        <p:pic>
          <p:nvPicPr>
            <p:cNvPr id="46" name="图片 45"/>
            <p:cNvPicPr>
              <a:picLocks noChangeAspect="1"/>
            </p:cNvPicPr>
            <p:nvPr/>
          </p:nvPicPr>
          <p:blipFill>
            <a:blip r:embed="rId2"/>
            <a:srcRect l="2233"/>
            <a:stretch>
              <a:fillRect/>
            </a:stretch>
          </p:blipFill>
          <p:spPr>
            <a:xfrm>
              <a:off x="6248502" y="2679918"/>
              <a:ext cx="8603104" cy="6746989"/>
            </a:xfrm>
            <a:prstGeom prst="rect">
              <a:avLst/>
            </a:prstGeom>
          </p:spPr>
        </p:pic>
        <p:sp>
          <p:nvSpPr>
            <p:cNvPr id="47" name="矩形 46"/>
            <p:cNvSpPr/>
            <p:nvPr/>
          </p:nvSpPr>
          <p:spPr>
            <a:xfrm>
              <a:off x="6263220" y="2679918"/>
              <a:ext cx="8588388" cy="6746989"/>
            </a:xfrm>
            <a:prstGeom prst="rect">
              <a:avLst/>
            </a:prstGeom>
            <a:solidFill>
              <a:schemeClr val="bg1">
                <a:alpha val="19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任意多边形: 形状 47"/>
            <p:cNvSpPr/>
            <p:nvPr/>
          </p:nvSpPr>
          <p:spPr>
            <a:xfrm>
              <a:off x="7558915" y="3618231"/>
              <a:ext cx="6860791" cy="4755274"/>
            </a:xfrm>
            <a:custGeom>
              <a:avLst/>
              <a:gdLst>
                <a:gd name="csX0" fmla="*/ 19251 w 9221003"/>
                <a:gd name="csY0" fmla="*/ 5342021 h 6391174"/>
                <a:gd name="csX1" fmla="*/ 231007 w 9221003"/>
                <a:gd name="csY1" fmla="*/ 2897204 h 6391174"/>
                <a:gd name="csX2" fmla="*/ 962527 w 9221003"/>
                <a:gd name="csY2" fmla="*/ 3012707 h 6391174"/>
                <a:gd name="csX3" fmla="*/ 1501541 w 9221003"/>
                <a:gd name="csY3" fmla="*/ 3022332 h 6391174"/>
                <a:gd name="csX4" fmla="*/ 2772076 w 9221003"/>
                <a:gd name="csY4" fmla="*/ 2800951 h 6391174"/>
                <a:gd name="csX5" fmla="*/ 4398746 w 9221003"/>
                <a:gd name="csY5" fmla="*/ 2444817 h 6391174"/>
                <a:gd name="csX6" fmla="*/ 4109988 w 9221003"/>
                <a:gd name="csY6" fmla="*/ 1722922 h 6391174"/>
                <a:gd name="csX7" fmla="*/ 3984859 w 9221003"/>
                <a:gd name="csY7" fmla="*/ 1309035 h 6391174"/>
                <a:gd name="csX8" fmla="*/ 3850106 w 9221003"/>
                <a:gd name="csY8" fmla="*/ 259882 h 6391174"/>
                <a:gd name="csX9" fmla="*/ 6227546 w 9221003"/>
                <a:gd name="csY9" fmla="*/ 0 h 6391174"/>
                <a:gd name="csX10" fmla="*/ 6343049 w 9221003"/>
                <a:gd name="csY10" fmla="*/ 433137 h 6391174"/>
                <a:gd name="csX11" fmla="*/ 6766560 w 9221003"/>
                <a:gd name="csY11" fmla="*/ 1742172 h 6391174"/>
                <a:gd name="csX12" fmla="*/ 7132320 w 9221003"/>
                <a:gd name="csY12" fmla="*/ 2733574 h 6391174"/>
                <a:gd name="csX13" fmla="*/ 7305575 w 9221003"/>
                <a:gd name="csY13" fmla="*/ 3012707 h 6391174"/>
                <a:gd name="csX14" fmla="*/ 7594333 w 9221003"/>
                <a:gd name="csY14" fmla="*/ 3253339 h 6391174"/>
                <a:gd name="csX15" fmla="*/ 8345104 w 9221003"/>
                <a:gd name="csY15" fmla="*/ 3763478 h 6391174"/>
                <a:gd name="csX16" fmla="*/ 8576110 w 9221003"/>
                <a:gd name="csY16" fmla="*/ 3984859 h 6391174"/>
                <a:gd name="csX17" fmla="*/ 8778240 w 9221003"/>
                <a:gd name="csY17" fmla="*/ 4398745 h 6391174"/>
                <a:gd name="csX18" fmla="*/ 9221003 w 9221003"/>
                <a:gd name="csY18" fmla="*/ 5447899 h 6391174"/>
                <a:gd name="csX19" fmla="*/ 7623209 w 9221003"/>
                <a:gd name="csY19" fmla="*/ 6391174 h 6391174"/>
                <a:gd name="csX20" fmla="*/ 7315200 w 9221003"/>
                <a:gd name="csY20" fmla="*/ 6102417 h 6391174"/>
                <a:gd name="csX21" fmla="*/ 6959066 w 9221003"/>
                <a:gd name="csY21" fmla="*/ 5861785 h 6391174"/>
                <a:gd name="csX22" fmla="*/ 6554805 w 9221003"/>
                <a:gd name="csY22" fmla="*/ 5611528 h 6391174"/>
                <a:gd name="csX23" fmla="*/ 6198670 w 9221003"/>
                <a:gd name="csY23" fmla="*/ 5380522 h 6391174"/>
                <a:gd name="csX24" fmla="*/ 5755908 w 9221003"/>
                <a:gd name="csY24" fmla="*/ 4966635 h 6391174"/>
                <a:gd name="csX25" fmla="*/ 5351647 w 9221003"/>
                <a:gd name="csY25" fmla="*/ 5399772 h 6391174"/>
                <a:gd name="csX26" fmla="*/ 4899259 w 9221003"/>
                <a:gd name="csY26" fmla="*/ 5755907 h 6391174"/>
                <a:gd name="csX27" fmla="*/ 4437247 w 9221003"/>
                <a:gd name="csY27" fmla="*/ 5996539 h 6391174"/>
                <a:gd name="csX28" fmla="*/ 3850106 w 9221003"/>
                <a:gd name="csY28" fmla="*/ 5072513 h 6391174"/>
                <a:gd name="csX29" fmla="*/ 3484346 w 9221003"/>
                <a:gd name="csY29" fmla="*/ 5226518 h 6391174"/>
                <a:gd name="csX30" fmla="*/ 3176337 w 9221003"/>
                <a:gd name="csY30" fmla="*/ 5284269 h 6391174"/>
                <a:gd name="csX31" fmla="*/ 2781701 w 9221003"/>
                <a:gd name="csY31" fmla="*/ 5284269 h 6391174"/>
                <a:gd name="csX32" fmla="*/ 2281188 w 9221003"/>
                <a:gd name="csY32" fmla="*/ 5351646 h 6391174"/>
                <a:gd name="csX33" fmla="*/ 1973179 w 9221003"/>
                <a:gd name="csY33" fmla="*/ 5361271 h 6391174"/>
                <a:gd name="csX34" fmla="*/ 1645920 w 9221003"/>
                <a:gd name="csY34" fmla="*/ 5438273 h 6391174"/>
                <a:gd name="csX35" fmla="*/ 1414914 w 9221003"/>
                <a:gd name="csY35" fmla="*/ 5544151 h 6391174"/>
                <a:gd name="csX36" fmla="*/ 1414914 w 9221003"/>
                <a:gd name="csY36" fmla="*/ 4947385 h 6391174"/>
                <a:gd name="csX37" fmla="*/ 962527 w 9221003"/>
                <a:gd name="csY37" fmla="*/ 5188017 h 6391174"/>
                <a:gd name="csX38" fmla="*/ 481264 w 9221003"/>
                <a:gd name="csY38" fmla="*/ 5380522 h 6391174"/>
                <a:gd name="csX39" fmla="*/ 0 w 9221003"/>
                <a:gd name="csY39" fmla="*/ 5467149 h 6391174"/>
                <a:gd name="csX40" fmla="*/ 19251 w 9221003"/>
                <a:gd name="csY40" fmla="*/ 5342021 h 63911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9221003" h="6391174">
                  <a:moveTo>
                    <a:pt x="19251" y="5342021"/>
                  </a:moveTo>
                  <a:lnTo>
                    <a:pt x="231007" y="2897204"/>
                  </a:lnTo>
                  <a:lnTo>
                    <a:pt x="962527" y="3012707"/>
                  </a:lnTo>
                  <a:lnTo>
                    <a:pt x="1501541" y="3022332"/>
                  </a:lnTo>
                  <a:lnTo>
                    <a:pt x="2772076" y="2800951"/>
                  </a:lnTo>
                  <a:lnTo>
                    <a:pt x="4398746" y="2444817"/>
                  </a:lnTo>
                  <a:lnTo>
                    <a:pt x="4109988" y="1722922"/>
                  </a:lnTo>
                  <a:lnTo>
                    <a:pt x="3984859" y="1309035"/>
                  </a:lnTo>
                  <a:lnTo>
                    <a:pt x="3850106" y="259882"/>
                  </a:lnTo>
                  <a:lnTo>
                    <a:pt x="6227546" y="0"/>
                  </a:lnTo>
                  <a:lnTo>
                    <a:pt x="6343049" y="433137"/>
                  </a:lnTo>
                  <a:lnTo>
                    <a:pt x="6766560" y="1742172"/>
                  </a:lnTo>
                  <a:lnTo>
                    <a:pt x="7132320" y="2733574"/>
                  </a:lnTo>
                  <a:lnTo>
                    <a:pt x="7305575" y="3012707"/>
                  </a:lnTo>
                  <a:lnTo>
                    <a:pt x="7594333" y="3253339"/>
                  </a:lnTo>
                  <a:lnTo>
                    <a:pt x="8345104" y="3763478"/>
                  </a:lnTo>
                  <a:lnTo>
                    <a:pt x="8576110" y="3984859"/>
                  </a:lnTo>
                  <a:lnTo>
                    <a:pt x="8778240" y="4398745"/>
                  </a:lnTo>
                  <a:lnTo>
                    <a:pt x="9221003" y="5447899"/>
                  </a:lnTo>
                  <a:lnTo>
                    <a:pt x="7623209" y="6391174"/>
                  </a:lnTo>
                  <a:lnTo>
                    <a:pt x="7315200" y="6102417"/>
                  </a:lnTo>
                  <a:lnTo>
                    <a:pt x="6959066" y="5861785"/>
                  </a:lnTo>
                  <a:lnTo>
                    <a:pt x="6554805" y="5611528"/>
                  </a:lnTo>
                  <a:lnTo>
                    <a:pt x="6198670" y="5380522"/>
                  </a:lnTo>
                  <a:lnTo>
                    <a:pt x="5755908" y="4966635"/>
                  </a:lnTo>
                  <a:lnTo>
                    <a:pt x="5351647" y="5399772"/>
                  </a:lnTo>
                  <a:lnTo>
                    <a:pt x="4899259" y="5755907"/>
                  </a:lnTo>
                  <a:lnTo>
                    <a:pt x="4437247" y="5996539"/>
                  </a:lnTo>
                  <a:lnTo>
                    <a:pt x="3850106" y="5072513"/>
                  </a:lnTo>
                  <a:lnTo>
                    <a:pt x="3484346" y="5226518"/>
                  </a:lnTo>
                  <a:lnTo>
                    <a:pt x="3176337" y="5284269"/>
                  </a:lnTo>
                  <a:lnTo>
                    <a:pt x="2781701" y="5284269"/>
                  </a:lnTo>
                  <a:lnTo>
                    <a:pt x="2281188" y="5351646"/>
                  </a:lnTo>
                  <a:lnTo>
                    <a:pt x="1973179" y="5361271"/>
                  </a:lnTo>
                  <a:lnTo>
                    <a:pt x="1645920" y="5438273"/>
                  </a:lnTo>
                  <a:lnTo>
                    <a:pt x="1414914" y="5544151"/>
                  </a:lnTo>
                  <a:lnTo>
                    <a:pt x="1414914" y="4947385"/>
                  </a:lnTo>
                  <a:lnTo>
                    <a:pt x="962527" y="5188017"/>
                  </a:lnTo>
                  <a:lnTo>
                    <a:pt x="481264" y="5380522"/>
                  </a:lnTo>
                  <a:lnTo>
                    <a:pt x="0" y="5467149"/>
                  </a:lnTo>
                  <a:lnTo>
                    <a:pt x="19251" y="5342021"/>
                  </a:lnTo>
                  <a:close/>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rot="200876">
              <a:off x="7256910" y="6374122"/>
              <a:ext cx="226748" cy="571320"/>
            </a:xfrm>
            <a:prstGeom prst="rect">
              <a:avLst/>
            </a:prstGeom>
            <a:noFill/>
          </p:spPr>
          <p:txBody>
            <a:bodyPr vert="eaVert" wrap="square">
              <a:spAutoFit/>
            </a:bodyPr>
            <a:lstStyle/>
            <a:p>
              <a:r>
                <a:rPr lang="zh-CN" altLang="en-US" sz="1600" b="1" dirty="0">
                  <a:latin typeface="+mj-ea"/>
                  <a:ea typeface="+mj-ea"/>
                </a:rPr>
                <a:t>宝志路</a:t>
              </a:r>
              <a:endParaRPr lang="zh-CN" altLang="en-US" sz="1600" b="1" dirty="0"/>
            </a:p>
          </p:txBody>
        </p:sp>
        <p:sp>
          <p:nvSpPr>
            <p:cNvPr id="50" name="文本框 49"/>
            <p:cNvSpPr txBox="1"/>
            <p:nvPr/>
          </p:nvSpPr>
          <p:spPr>
            <a:xfrm rot="20559286">
              <a:off x="10240094" y="4395241"/>
              <a:ext cx="226748" cy="514157"/>
            </a:xfrm>
            <a:prstGeom prst="rect">
              <a:avLst/>
            </a:prstGeom>
            <a:noFill/>
          </p:spPr>
          <p:txBody>
            <a:bodyPr vert="eaVert" wrap="square">
              <a:spAutoFit/>
            </a:bodyPr>
            <a:lstStyle/>
            <a:p>
              <a:r>
                <a:rPr lang="zh-CN" altLang="en-US" sz="1600" b="1" dirty="0">
                  <a:latin typeface="+mj-ea"/>
                  <a:ea typeface="+mj-ea"/>
                </a:rPr>
                <a:t>宝华大道</a:t>
              </a:r>
              <a:endParaRPr lang="zh-CN" altLang="en-US" sz="1600" b="1" dirty="0"/>
            </a:p>
          </p:txBody>
        </p:sp>
        <p:sp>
          <p:nvSpPr>
            <p:cNvPr id="51" name="文本框 50"/>
            <p:cNvSpPr txBox="1"/>
            <p:nvPr/>
          </p:nvSpPr>
          <p:spPr>
            <a:xfrm rot="20559286">
              <a:off x="12461070" y="4441376"/>
              <a:ext cx="226748" cy="439947"/>
            </a:xfrm>
            <a:prstGeom prst="rect">
              <a:avLst/>
            </a:prstGeom>
            <a:noFill/>
          </p:spPr>
          <p:txBody>
            <a:bodyPr vert="eaVert" wrap="square">
              <a:spAutoFit/>
            </a:bodyPr>
            <a:lstStyle/>
            <a:p>
              <a:r>
                <a:rPr lang="zh-CN" altLang="en-US" sz="1600" b="1" dirty="0">
                  <a:latin typeface="+mj-ea"/>
                  <a:ea typeface="+mj-ea"/>
                </a:rPr>
                <a:t>玉兰路</a:t>
              </a:r>
              <a:endParaRPr lang="zh-CN" altLang="en-US" sz="1600" b="1" dirty="0"/>
            </a:p>
          </p:txBody>
        </p:sp>
        <p:sp>
          <p:nvSpPr>
            <p:cNvPr id="52" name="文本框 51"/>
            <p:cNvSpPr txBox="1"/>
            <p:nvPr/>
          </p:nvSpPr>
          <p:spPr>
            <a:xfrm rot="18644889">
              <a:off x="12301732" y="7627081"/>
              <a:ext cx="226748" cy="592532"/>
            </a:xfrm>
            <a:prstGeom prst="rect">
              <a:avLst/>
            </a:prstGeom>
            <a:noFill/>
          </p:spPr>
          <p:txBody>
            <a:bodyPr vert="eaVert" wrap="square">
              <a:spAutoFit/>
            </a:bodyPr>
            <a:lstStyle/>
            <a:p>
              <a:r>
                <a:rPr lang="zh-CN" altLang="en-US" sz="1600" b="1" dirty="0">
                  <a:latin typeface="+mj-ea"/>
                  <a:ea typeface="+mj-ea"/>
                </a:rPr>
                <a:t>宝华大道</a:t>
              </a:r>
              <a:endParaRPr lang="zh-CN" altLang="en-US" sz="1600" b="1" dirty="0"/>
            </a:p>
          </p:txBody>
        </p:sp>
        <p:sp>
          <p:nvSpPr>
            <p:cNvPr id="53" name="文本框 52"/>
            <p:cNvSpPr txBox="1"/>
            <p:nvPr/>
          </p:nvSpPr>
          <p:spPr>
            <a:xfrm rot="19770356">
              <a:off x="10456357" y="7515219"/>
              <a:ext cx="226748" cy="508313"/>
            </a:xfrm>
            <a:prstGeom prst="rect">
              <a:avLst/>
            </a:prstGeom>
            <a:noFill/>
          </p:spPr>
          <p:txBody>
            <a:bodyPr vert="eaVert" wrap="square">
              <a:spAutoFit/>
            </a:bodyPr>
            <a:lstStyle/>
            <a:p>
              <a:r>
                <a:rPr lang="zh-CN" altLang="en-US" sz="1600" b="1" dirty="0">
                  <a:latin typeface="+mj-ea"/>
                  <a:ea typeface="+mj-ea"/>
                </a:rPr>
                <a:t>和平路</a:t>
              </a:r>
              <a:endParaRPr lang="zh-CN" altLang="en-US" sz="1600" b="1" dirty="0"/>
            </a:p>
          </p:txBody>
        </p:sp>
        <p:sp>
          <p:nvSpPr>
            <p:cNvPr id="54" name="文本框 53"/>
            <p:cNvSpPr txBox="1"/>
            <p:nvPr/>
          </p:nvSpPr>
          <p:spPr>
            <a:xfrm>
              <a:off x="8384573" y="7599344"/>
              <a:ext cx="226748" cy="750161"/>
            </a:xfrm>
            <a:prstGeom prst="rect">
              <a:avLst/>
            </a:prstGeom>
            <a:noFill/>
          </p:spPr>
          <p:txBody>
            <a:bodyPr vert="eaVert" wrap="square">
              <a:spAutoFit/>
            </a:bodyPr>
            <a:lstStyle/>
            <a:p>
              <a:r>
                <a:rPr lang="zh-CN" altLang="en-US" sz="1600" b="1" dirty="0">
                  <a:latin typeface="+mj-ea"/>
                  <a:ea typeface="+mj-ea"/>
                </a:rPr>
                <a:t>宝林路</a:t>
              </a:r>
              <a:endParaRPr lang="zh-CN" altLang="en-US" sz="1600" b="1" dirty="0"/>
            </a:p>
          </p:txBody>
        </p:sp>
        <p:sp>
          <p:nvSpPr>
            <p:cNvPr id="55" name="文本框 54"/>
            <p:cNvSpPr txBox="1"/>
            <p:nvPr/>
          </p:nvSpPr>
          <p:spPr>
            <a:xfrm rot="21029188">
              <a:off x="10999051" y="3371892"/>
              <a:ext cx="724527" cy="178159"/>
            </a:xfrm>
            <a:prstGeom prst="rect">
              <a:avLst/>
            </a:prstGeom>
            <a:noFill/>
          </p:spPr>
          <p:txBody>
            <a:bodyPr vert="horz" wrap="square">
              <a:spAutoFit/>
            </a:bodyPr>
            <a:lstStyle/>
            <a:p>
              <a:r>
                <a:rPr lang="zh-CN" altLang="en-US" sz="1600" b="1" dirty="0">
                  <a:latin typeface="+mj-ea"/>
                  <a:ea typeface="+mj-ea"/>
                </a:rPr>
                <a:t>狮子山路</a:t>
              </a:r>
              <a:endParaRPr lang="zh-CN" altLang="en-US" sz="1600" b="1" dirty="0"/>
            </a:p>
          </p:txBody>
        </p:sp>
        <p:sp>
          <p:nvSpPr>
            <p:cNvPr id="56" name="文本框 55"/>
            <p:cNvSpPr txBox="1"/>
            <p:nvPr/>
          </p:nvSpPr>
          <p:spPr>
            <a:xfrm rot="19769964">
              <a:off x="13567211" y="8034575"/>
              <a:ext cx="782207" cy="178159"/>
            </a:xfrm>
            <a:prstGeom prst="rect">
              <a:avLst/>
            </a:prstGeom>
            <a:noFill/>
          </p:spPr>
          <p:txBody>
            <a:bodyPr vert="horz" wrap="square">
              <a:spAutoFit/>
            </a:bodyPr>
            <a:lstStyle/>
            <a:p>
              <a:r>
                <a:rPr lang="zh-CN" altLang="en-US" sz="1600" b="1" dirty="0">
                  <a:latin typeface="+mj-ea"/>
                  <a:ea typeface="+mj-ea"/>
                </a:rPr>
                <a:t>楠山路</a:t>
              </a:r>
              <a:endParaRPr lang="zh-CN" altLang="en-US" sz="1600" b="1" dirty="0"/>
            </a:p>
          </p:txBody>
        </p:sp>
        <p:sp>
          <p:nvSpPr>
            <p:cNvPr id="57" name="文本框 56"/>
            <p:cNvSpPr txBox="1"/>
            <p:nvPr/>
          </p:nvSpPr>
          <p:spPr>
            <a:xfrm rot="20904315">
              <a:off x="9011570" y="5518164"/>
              <a:ext cx="501644" cy="178159"/>
            </a:xfrm>
            <a:prstGeom prst="rect">
              <a:avLst/>
            </a:prstGeom>
            <a:noFill/>
          </p:spPr>
          <p:txBody>
            <a:bodyPr vert="horz" wrap="square">
              <a:spAutoFit/>
            </a:bodyPr>
            <a:lstStyle/>
            <a:p>
              <a:r>
                <a:rPr lang="zh-CN" altLang="en-US" sz="1600" b="1" dirty="0">
                  <a:latin typeface="+mj-ea"/>
                  <a:ea typeface="+mj-ea"/>
                </a:rPr>
                <a:t>牡丹路</a:t>
              </a:r>
              <a:endParaRPr lang="zh-CN" altLang="en-US" sz="1600" b="1" dirty="0"/>
            </a:p>
          </p:txBody>
        </p:sp>
        <p:sp>
          <p:nvSpPr>
            <p:cNvPr id="58" name="文本框 57"/>
            <p:cNvSpPr txBox="1"/>
            <p:nvPr/>
          </p:nvSpPr>
          <p:spPr>
            <a:xfrm rot="21263984">
              <a:off x="9111408" y="7599134"/>
              <a:ext cx="684709" cy="178159"/>
            </a:xfrm>
            <a:prstGeom prst="rect">
              <a:avLst/>
            </a:prstGeom>
            <a:noFill/>
          </p:spPr>
          <p:txBody>
            <a:bodyPr vert="horz" wrap="square">
              <a:spAutoFit/>
            </a:bodyPr>
            <a:lstStyle/>
            <a:p>
              <a:r>
                <a:rPr lang="zh-CN" altLang="en-US" sz="1600" b="1" dirty="0">
                  <a:latin typeface="+mj-ea"/>
                  <a:ea typeface="+mj-ea"/>
                </a:rPr>
                <a:t>万方路</a:t>
              </a:r>
              <a:endParaRPr lang="zh-CN" altLang="en-US" sz="1600" b="1" dirty="0"/>
            </a:p>
          </p:txBody>
        </p:sp>
        <p:sp>
          <p:nvSpPr>
            <p:cNvPr id="59" name="文本框 58"/>
            <p:cNvSpPr txBox="1"/>
            <p:nvPr/>
          </p:nvSpPr>
          <p:spPr>
            <a:xfrm rot="19154126">
              <a:off x="10946399" y="7676669"/>
              <a:ext cx="1148963" cy="178159"/>
            </a:xfrm>
            <a:prstGeom prst="rect">
              <a:avLst/>
            </a:prstGeom>
            <a:noFill/>
          </p:spPr>
          <p:txBody>
            <a:bodyPr vert="horz" wrap="square">
              <a:spAutoFit/>
            </a:bodyPr>
            <a:lstStyle/>
            <a:p>
              <a:r>
                <a:rPr lang="zh-CN" altLang="en-US" sz="1600" b="1" dirty="0">
                  <a:latin typeface="+mj-ea"/>
                  <a:ea typeface="+mj-ea"/>
                </a:rPr>
                <a:t>射乌山路</a:t>
              </a:r>
              <a:endParaRPr lang="zh-CN" altLang="en-US" sz="1600" b="1" dirty="0"/>
            </a:p>
          </p:txBody>
        </p:sp>
        <p:sp>
          <p:nvSpPr>
            <p:cNvPr id="60" name="文本框 59"/>
            <p:cNvSpPr txBox="1"/>
            <p:nvPr/>
          </p:nvSpPr>
          <p:spPr>
            <a:xfrm rot="20670234">
              <a:off x="7771830" y="7424162"/>
              <a:ext cx="673621" cy="178159"/>
            </a:xfrm>
            <a:prstGeom prst="rect">
              <a:avLst/>
            </a:prstGeom>
            <a:noFill/>
          </p:spPr>
          <p:txBody>
            <a:bodyPr vert="horz" wrap="square">
              <a:spAutoFit/>
            </a:bodyPr>
            <a:lstStyle/>
            <a:p>
              <a:r>
                <a:rPr lang="zh-CN" altLang="en-US" sz="1600" b="1" dirty="0">
                  <a:latin typeface="+mj-ea"/>
                  <a:ea typeface="+mj-ea"/>
                </a:rPr>
                <a:t>仙林东路</a:t>
              </a:r>
              <a:endParaRPr lang="zh-CN" altLang="en-US" sz="1600" b="1" dirty="0"/>
            </a:p>
          </p:txBody>
        </p:sp>
        <p:sp>
          <p:nvSpPr>
            <p:cNvPr id="61" name="文本框 60"/>
            <p:cNvSpPr txBox="1"/>
            <p:nvPr/>
          </p:nvSpPr>
          <p:spPr>
            <a:xfrm>
              <a:off x="12993633" y="7389288"/>
              <a:ext cx="1356442" cy="343496"/>
            </a:xfrm>
            <a:prstGeom prst="rect">
              <a:avLst/>
            </a:prstGeom>
            <a:noFill/>
          </p:spPr>
          <p:txBody>
            <a:bodyPr wrap="square">
              <a:spAutoFit/>
            </a:bodyPr>
            <a:lstStyle/>
            <a:p>
              <a:r>
                <a:rPr lang="en-US" altLang="zh-CN" b="1" dirty="0"/>
                <a:t>4.0km</a:t>
              </a:r>
              <a:r>
                <a:rPr lang="en-US" altLang="zh-CN" b="1" baseline="30000" dirty="0"/>
                <a:t>2</a:t>
              </a:r>
              <a:endParaRPr lang="zh-CN" altLang="en-US" b="1" baseline="30000" dirty="0"/>
            </a:p>
          </p:txBody>
        </p:sp>
      </p:grpSp>
      <p:sp>
        <p:nvSpPr>
          <p:cNvPr id="45" name="文本框 44"/>
          <p:cNvSpPr txBox="1"/>
          <p:nvPr/>
        </p:nvSpPr>
        <p:spPr>
          <a:xfrm>
            <a:off x="32676726" y="-1476891"/>
            <a:ext cx="5521262" cy="584775"/>
          </a:xfrm>
          <a:prstGeom prst="rect">
            <a:avLst/>
          </a:prstGeom>
          <a:solidFill>
            <a:schemeClr val="bg1">
              <a:lumMod val="85000"/>
            </a:schemeClr>
          </a:solidFill>
        </p:spPr>
        <p:txBody>
          <a:bodyPr wrap="square">
            <a:spAutoFit/>
          </a:bodyPr>
          <a:lstStyle/>
          <a:p>
            <a:r>
              <a:rPr lang="zh-CN" altLang="en-US" sz="3200" dirty="0">
                <a:latin typeface="微软雅黑" panose="020B0503020204020204" pitchFamily="34" charset="-122"/>
                <a:ea typeface="微软雅黑" panose="020B0503020204020204" pitchFamily="34" charset="-122"/>
              </a:rPr>
              <a:t>宝华镇停车分区示意图</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9018872" y="9825692"/>
            <a:ext cx="553998" cy="92398"/>
          </a:xfrm>
          <a:prstGeom prst="rect">
            <a:avLst/>
          </a:prstGeom>
          <a:noFill/>
        </p:spPr>
        <p:txBody>
          <a:bodyPr vert="eaVert" wrap="square" rtlCol="0">
            <a:spAutoFit/>
          </a:bodyPr>
          <a:lstStyle/>
          <a:p>
            <a:pPr algn="l"/>
            <a:endParaRPr lang="zh-CN" altLang="en-US" dirty="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7459907" y="3627454"/>
            <a:ext cx="7729456" cy="6746989"/>
            <a:chOff x="5700712" y="3794369"/>
            <a:chExt cx="6100763" cy="5325314"/>
          </a:xfrm>
        </p:grpSpPr>
        <p:pic>
          <p:nvPicPr>
            <p:cNvPr id="20" name="图片 19"/>
            <p:cNvPicPr>
              <a:picLocks noChangeAspect="1"/>
            </p:cNvPicPr>
            <p:nvPr/>
          </p:nvPicPr>
          <p:blipFill>
            <a:blip r:embed="rId1"/>
            <a:srcRect l="29220" t="25100" r="5981" b="11289"/>
            <a:stretch>
              <a:fillRect/>
            </a:stretch>
          </p:blipFill>
          <p:spPr>
            <a:xfrm>
              <a:off x="5700712" y="3794369"/>
              <a:ext cx="6100763" cy="5325314"/>
            </a:xfrm>
            <a:prstGeom prst="rect">
              <a:avLst/>
            </a:prstGeom>
          </p:spPr>
        </p:pic>
        <p:sp>
          <p:nvSpPr>
            <p:cNvPr id="21" name="任意多边形: 形状 20"/>
            <p:cNvSpPr/>
            <p:nvPr/>
          </p:nvSpPr>
          <p:spPr>
            <a:xfrm>
              <a:off x="6540536" y="4606739"/>
              <a:ext cx="4343400" cy="3676650"/>
            </a:xfrm>
            <a:custGeom>
              <a:avLst/>
              <a:gdLst>
                <a:gd name="csX0" fmla="*/ 0 w 4343400"/>
                <a:gd name="csY0" fmla="*/ 409575 h 3676650"/>
                <a:gd name="csX1" fmla="*/ 647700 w 4343400"/>
                <a:gd name="csY1" fmla="*/ 400050 h 3676650"/>
                <a:gd name="csX2" fmla="*/ 1114425 w 4343400"/>
                <a:gd name="csY2" fmla="*/ 0 h 3676650"/>
                <a:gd name="csX3" fmla="*/ 4343400 w 4343400"/>
                <a:gd name="csY3" fmla="*/ 114300 h 3676650"/>
                <a:gd name="csX4" fmla="*/ 4295775 w 4343400"/>
                <a:gd name="csY4" fmla="*/ 1866900 h 3676650"/>
                <a:gd name="csX5" fmla="*/ 3552825 w 4343400"/>
                <a:gd name="csY5" fmla="*/ 1971675 h 3676650"/>
                <a:gd name="csX6" fmla="*/ 3667125 w 4343400"/>
                <a:gd name="csY6" fmla="*/ 3676650 h 3676650"/>
                <a:gd name="csX7" fmla="*/ 57150 w 4343400"/>
                <a:gd name="csY7" fmla="*/ 3619500 h 3676650"/>
                <a:gd name="csX8" fmla="*/ 0 w 4343400"/>
                <a:gd name="csY8" fmla="*/ 2533650 h 3676650"/>
                <a:gd name="csX9" fmla="*/ 0 w 4343400"/>
                <a:gd name="csY9" fmla="*/ 409575 h 3676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343400" h="3676650">
                  <a:moveTo>
                    <a:pt x="0" y="409575"/>
                  </a:moveTo>
                  <a:lnTo>
                    <a:pt x="647700" y="400050"/>
                  </a:lnTo>
                  <a:lnTo>
                    <a:pt x="1114425" y="0"/>
                  </a:lnTo>
                  <a:lnTo>
                    <a:pt x="4343400" y="114300"/>
                  </a:lnTo>
                  <a:lnTo>
                    <a:pt x="4295775" y="1866900"/>
                  </a:lnTo>
                  <a:lnTo>
                    <a:pt x="3552825" y="1971675"/>
                  </a:lnTo>
                  <a:lnTo>
                    <a:pt x="3667125" y="3676650"/>
                  </a:lnTo>
                  <a:lnTo>
                    <a:pt x="57150" y="3619500"/>
                  </a:lnTo>
                  <a:lnTo>
                    <a:pt x="0" y="2533650"/>
                  </a:lnTo>
                  <a:lnTo>
                    <a:pt x="0" y="409575"/>
                  </a:lnTo>
                  <a:close/>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7929281" y="5673539"/>
              <a:ext cx="1821180" cy="1684020"/>
            </a:xfrm>
            <a:custGeom>
              <a:avLst/>
              <a:gdLst>
                <a:gd name="csX0" fmla="*/ 0 w 1821180"/>
                <a:gd name="csY0" fmla="*/ 30480 h 1684020"/>
                <a:gd name="csX1" fmla="*/ 1310640 w 1821180"/>
                <a:gd name="csY1" fmla="*/ 0 h 1684020"/>
                <a:gd name="csX2" fmla="*/ 1783080 w 1821180"/>
                <a:gd name="csY2" fmla="*/ 914400 h 1684020"/>
                <a:gd name="csX3" fmla="*/ 1821180 w 1821180"/>
                <a:gd name="csY3" fmla="*/ 998220 h 1684020"/>
                <a:gd name="csX4" fmla="*/ 1775460 w 1821180"/>
                <a:gd name="csY4" fmla="*/ 1234440 h 1684020"/>
                <a:gd name="csX5" fmla="*/ 1798320 w 1821180"/>
                <a:gd name="csY5" fmla="*/ 1607820 h 1684020"/>
                <a:gd name="csX6" fmla="*/ 121920 w 1821180"/>
                <a:gd name="csY6" fmla="*/ 1684020 h 1684020"/>
                <a:gd name="csX7" fmla="*/ 175260 w 1821180"/>
                <a:gd name="csY7" fmla="*/ 1402080 h 1684020"/>
                <a:gd name="csX8" fmla="*/ 0 w 1821180"/>
                <a:gd name="csY8" fmla="*/ 30480 h 16840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21180" h="1684020">
                  <a:moveTo>
                    <a:pt x="0" y="30480"/>
                  </a:moveTo>
                  <a:lnTo>
                    <a:pt x="1310640" y="0"/>
                  </a:lnTo>
                  <a:lnTo>
                    <a:pt x="1783080" y="914400"/>
                  </a:lnTo>
                  <a:lnTo>
                    <a:pt x="1821180" y="998220"/>
                  </a:lnTo>
                  <a:lnTo>
                    <a:pt x="1775460" y="1234440"/>
                  </a:lnTo>
                  <a:lnTo>
                    <a:pt x="1798320" y="1607820"/>
                  </a:lnTo>
                  <a:lnTo>
                    <a:pt x="121920" y="1684020"/>
                  </a:lnTo>
                  <a:lnTo>
                    <a:pt x="175260" y="1402080"/>
                  </a:lnTo>
                  <a:lnTo>
                    <a:pt x="0" y="30480"/>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7929281" y="6053884"/>
              <a:ext cx="1438933" cy="461665"/>
            </a:xfrm>
            <a:prstGeom prst="rect">
              <a:avLst/>
            </a:prstGeom>
            <a:noFill/>
          </p:spPr>
          <p:txBody>
            <a:bodyPr wrap="square">
              <a:spAutoFit/>
            </a:bodyPr>
            <a:lstStyle/>
            <a:p>
              <a:r>
                <a:rPr lang="en-US" altLang="zh-CN" b="1" dirty="0"/>
                <a:t>1.9km</a:t>
              </a:r>
              <a:r>
                <a:rPr lang="en-US" altLang="zh-CN" b="1" baseline="30000" dirty="0"/>
                <a:t>2</a:t>
              </a:r>
              <a:endParaRPr lang="zh-CN" altLang="en-US" b="1" baseline="30000" dirty="0"/>
            </a:p>
          </p:txBody>
        </p:sp>
        <p:sp>
          <p:nvSpPr>
            <p:cNvPr id="24" name="文本框 23"/>
            <p:cNvSpPr txBox="1"/>
            <p:nvPr/>
          </p:nvSpPr>
          <p:spPr>
            <a:xfrm>
              <a:off x="6776756" y="7589641"/>
              <a:ext cx="1438933" cy="461665"/>
            </a:xfrm>
            <a:prstGeom prst="rect">
              <a:avLst/>
            </a:prstGeom>
            <a:noFill/>
          </p:spPr>
          <p:txBody>
            <a:bodyPr wrap="square">
              <a:spAutoFit/>
            </a:bodyPr>
            <a:lstStyle/>
            <a:p>
              <a:r>
                <a:rPr lang="en-US" altLang="zh-CN" b="1" dirty="0"/>
                <a:t>7.1km</a:t>
              </a:r>
              <a:r>
                <a:rPr lang="en-US" altLang="zh-CN" b="1" baseline="30000" dirty="0"/>
                <a:t>2</a:t>
              </a:r>
              <a:endParaRPr lang="zh-CN" altLang="en-US" b="1" baseline="30000" dirty="0"/>
            </a:p>
          </p:txBody>
        </p:sp>
        <p:sp>
          <p:nvSpPr>
            <p:cNvPr id="25" name="文本框 24"/>
            <p:cNvSpPr txBox="1"/>
            <p:nvPr/>
          </p:nvSpPr>
          <p:spPr>
            <a:xfrm>
              <a:off x="8648747" y="4347544"/>
              <a:ext cx="1090971" cy="338554"/>
            </a:xfrm>
            <a:prstGeom prst="rect">
              <a:avLst/>
            </a:prstGeom>
            <a:noFill/>
          </p:spPr>
          <p:txBody>
            <a:bodyPr wrap="square">
              <a:spAutoFit/>
            </a:bodyPr>
            <a:lstStyle/>
            <a:p>
              <a:r>
                <a:rPr lang="zh-CN" altLang="en-US" sz="1600" b="1" dirty="0">
                  <a:latin typeface="+mj-ea"/>
                  <a:ea typeface="+mj-ea"/>
                </a:rPr>
                <a:t>文昌东路</a:t>
              </a:r>
              <a:endParaRPr lang="zh-CN" altLang="en-US" sz="1600" b="1" dirty="0"/>
            </a:p>
          </p:txBody>
        </p:sp>
        <p:sp>
          <p:nvSpPr>
            <p:cNvPr id="26" name="文本框 25"/>
            <p:cNvSpPr txBox="1"/>
            <p:nvPr/>
          </p:nvSpPr>
          <p:spPr>
            <a:xfrm>
              <a:off x="8207843" y="5337173"/>
              <a:ext cx="1090971" cy="338554"/>
            </a:xfrm>
            <a:prstGeom prst="rect">
              <a:avLst/>
            </a:prstGeom>
            <a:noFill/>
          </p:spPr>
          <p:txBody>
            <a:bodyPr wrap="square">
              <a:spAutoFit/>
            </a:bodyPr>
            <a:lstStyle/>
            <a:p>
              <a:r>
                <a:rPr lang="zh-CN" altLang="en-US" sz="1600" b="1" dirty="0">
                  <a:latin typeface="+mj-ea"/>
                  <a:ea typeface="+mj-ea"/>
                </a:rPr>
                <a:t>崇明东路</a:t>
              </a:r>
              <a:endParaRPr lang="zh-CN" altLang="en-US" sz="1600" b="1" dirty="0"/>
            </a:p>
          </p:txBody>
        </p:sp>
        <p:sp>
          <p:nvSpPr>
            <p:cNvPr id="27" name="文本框 26"/>
            <p:cNvSpPr txBox="1"/>
            <p:nvPr/>
          </p:nvSpPr>
          <p:spPr>
            <a:xfrm>
              <a:off x="8451909" y="7306532"/>
              <a:ext cx="1090971" cy="338554"/>
            </a:xfrm>
            <a:prstGeom prst="rect">
              <a:avLst/>
            </a:prstGeom>
            <a:noFill/>
          </p:spPr>
          <p:txBody>
            <a:bodyPr wrap="square">
              <a:spAutoFit/>
            </a:bodyPr>
            <a:lstStyle/>
            <a:p>
              <a:r>
                <a:rPr lang="zh-CN" altLang="en-US" sz="1600" b="1" dirty="0">
                  <a:latin typeface="+mj-ea"/>
                  <a:ea typeface="+mj-ea"/>
                </a:rPr>
                <a:t>建设路</a:t>
              </a:r>
              <a:endParaRPr lang="zh-CN" altLang="en-US" sz="1600" b="1" dirty="0"/>
            </a:p>
          </p:txBody>
        </p:sp>
        <p:sp>
          <p:nvSpPr>
            <p:cNvPr id="28" name="文本框 27"/>
            <p:cNvSpPr txBox="1"/>
            <p:nvPr/>
          </p:nvSpPr>
          <p:spPr>
            <a:xfrm>
              <a:off x="8516260" y="7979265"/>
              <a:ext cx="1090971" cy="267216"/>
            </a:xfrm>
            <a:prstGeom prst="rect">
              <a:avLst/>
            </a:prstGeom>
            <a:noFill/>
          </p:spPr>
          <p:txBody>
            <a:bodyPr wrap="square">
              <a:spAutoFit/>
            </a:bodyPr>
            <a:lstStyle/>
            <a:p>
              <a:r>
                <a:rPr lang="zh-CN" altLang="en-US" sz="1600" b="1" dirty="0">
                  <a:latin typeface="+mj-ea"/>
                  <a:ea typeface="+mj-ea"/>
                </a:rPr>
                <a:t>河滨南路</a:t>
              </a:r>
              <a:endParaRPr lang="zh-CN" altLang="en-US" sz="1600" b="1" dirty="0"/>
            </a:p>
          </p:txBody>
        </p:sp>
        <p:sp>
          <p:nvSpPr>
            <p:cNvPr id="29" name="文本框 28"/>
            <p:cNvSpPr txBox="1"/>
            <p:nvPr/>
          </p:nvSpPr>
          <p:spPr>
            <a:xfrm>
              <a:off x="10518889" y="5346797"/>
              <a:ext cx="430887" cy="1332901"/>
            </a:xfrm>
            <a:prstGeom prst="rect">
              <a:avLst/>
            </a:prstGeom>
            <a:noFill/>
          </p:spPr>
          <p:txBody>
            <a:bodyPr vert="eaVert" wrap="square">
              <a:spAutoFit/>
            </a:bodyPr>
            <a:lstStyle/>
            <a:p>
              <a:r>
                <a:rPr lang="zh-CN" altLang="en-US" sz="1600" b="1" dirty="0">
                  <a:latin typeface="+mj-ea"/>
                  <a:ea typeface="+mj-ea"/>
                </a:rPr>
                <a:t>肖杆路</a:t>
              </a:r>
              <a:endParaRPr lang="zh-CN" altLang="en-US" sz="1600" b="1" dirty="0"/>
            </a:p>
          </p:txBody>
        </p:sp>
        <p:sp>
          <p:nvSpPr>
            <p:cNvPr id="30" name="文本框 29"/>
            <p:cNvSpPr txBox="1"/>
            <p:nvPr/>
          </p:nvSpPr>
          <p:spPr>
            <a:xfrm>
              <a:off x="6109649" y="5561384"/>
              <a:ext cx="430887" cy="780113"/>
            </a:xfrm>
            <a:prstGeom prst="rect">
              <a:avLst/>
            </a:prstGeom>
            <a:noFill/>
          </p:spPr>
          <p:txBody>
            <a:bodyPr vert="eaVert" wrap="square">
              <a:spAutoFit/>
            </a:bodyPr>
            <a:lstStyle/>
            <a:p>
              <a:r>
                <a:rPr lang="zh-CN" altLang="en-US" sz="1600" b="1" dirty="0">
                  <a:latin typeface="+mj-ea"/>
                  <a:ea typeface="+mj-ea"/>
                </a:rPr>
                <a:t>洪武路</a:t>
              </a:r>
              <a:endParaRPr lang="zh-CN" altLang="en-US" sz="1600" b="1" dirty="0"/>
            </a:p>
          </p:txBody>
        </p:sp>
        <p:sp>
          <p:nvSpPr>
            <p:cNvPr id="31" name="文本框 30"/>
            <p:cNvSpPr txBox="1"/>
            <p:nvPr/>
          </p:nvSpPr>
          <p:spPr>
            <a:xfrm>
              <a:off x="7593401" y="6118942"/>
              <a:ext cx="430887" cy="1032980"/>
            </a:xfrm>
            <a:prstGeom prst="rect">
              <a:avLst/>
            </a:prstGeom>
            <a:noFill/>
          </p:spPr>
          <p:txBody>
            <a:bodyPr vert="eaVert" wrap="square">
              <a:spAutoFit/>
            </a:bodyPr>
            <a:lstStyle/>
            <a:p>
              <a:r>
                <a:rPr lang="zh-CN" altLang="en-US" sz="1600" b="1" dirty="0">
                  <a:latin typeface="+mj-ea"/>
                  <a:ea typeface="+mj-ea"/>
                </a:rPr>
                <a:t>华阳南路</a:t>
              </a:r>
              <a:endParaRPr lang="zh-CN" altLang="en-US" sz="1600" b="1" dirty="0"/>
            </a:p>
          </p:txBody>
        </p:sp>
        <p:sp>
          <p:nvSpPr>
            <p:cNvPr id="32" name="文本框 31"/>
            <p:cNvSpPr txBox="1"/>
            <p:nvPr/>
          </p:nvSpPr>
          <p:spPr>
            <a:xfrm rot="20065652">
              <a:off x="9337569" y="5646718"/>
              <a:ext cx="430887" cy="1032980"/>
            </a:xfrm>
            <a:prstGeom prst="rect">
              <a:avLst/>
            </a:prstGeom>
            <a:noFill/>
          </p:spPr>
          <p:txBody>
            <a:bodyPr vert="eaVert" wrap="square">
              <a:spAutoFit/>
            </a:bodyPr>
            <a:lstStyle/>
            <a:p>
              <a:r>
                <a:rPr lang="zh-CN" altLang="en-US" sz="1600" b="1" dirty="0">
                  <a:latin typeface="+mj-ea"/>
                  <a:ea typeface="+mj-ea"/>
                </a:rPr>
                <a:t>葛洪路</a:t>
              </a:r>
              <a:endParaRPr lang="zh-CN" altLang="en-US" sz="1600" b="1" dirty="0"/>
            </a:p>
          </p:txBody>
        </p:sp>
      </p:grpSp>
      <p:sp>
        <p:nvSpPr>
          <p:cNvPr id="37" name="TextBox 16"/>
          <p:cNvSpPr txBox="1">
            <a:spLocks noChangeArrowheads="1"/>
          </p:cNvSpPr>
          <p:nvPr/>
        </p:nvSpPr>
        <p:spPr bwMode="auto">
          <a:xfrm>
            <a:off x="627229" y="1073469"/>
            <a:ext cx="535106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分区差异化供给策略</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停车分区划分</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0" name="文本框 39"/>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3.1</a:t>
            </a:r>
            <a:endParaRPr lang="zh-CN" altLang="en-US" sz="4800" dirty="0">
              <a:solidFill>
                <a:schemeClr val="bg1"/>
              </a:solidFill>
              <a:latin typeface="Impact" panose="020B0806030902050204" pitchFamily="34" charset="0"/>
              <a:ea typeface="微软雅黑" panose="020B0503020204020204" pitchFamily="34" charset="-122"/>
            </a:endParaRPr>
          </a:p>
        </p:txBody>
      </p:sp>
      <p:graphicFrame>
        <p:nvGraphicFramePr>
          <p:cNvPr id="45" name="Group 56"/>
          <p:cNvGraphicFramePr>
            <a:graphicFrameLocks noGrp="1"/>
          </p:cNvGraphicFramePr>
          <p:nvPr/>
        </p:nvGraphicFramePr>
        <p:xfrm>
          <a:off x="61846" y="3627455"/>
          <a:ext cx="7257954" cy="6559533"/>
        </p:xfrm>
        <a:graphic>
          <a:graphicData uri="http://schemas.openxmlformats.org/drawingml/2006/table">
            <a:tbl>
              <a:tblPr firstRow="1" firstCol="1">
                <a:tableStyleId>{93296810-A885-4BE3-A3E7-6D5BEEA58F35}</a:tableStyleId>
              </a:tblPr>
              <a:tblGrid>
                <a:gridCol w="963660"/>
                <a:gridCol w="1096424"/>
                <a:gridCol w="1561197"/>
                <a:gridCol w="2264614"/>
                <a:gridCol w="1372059"/>
              </a:tblGrid>
              <a:tr h="575406">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u="none" strike="noStrike" cap="none" normalizeH="0" baseline="0" dirty="0">
                          <a:ln>
                            <a:noFill/>
                          </a:ln>
                          <a:effectLst/>
                          <a:latin typeface="+mj-ea"/>
                          <a:ea typeface="+mj-ea"/>
                        </a:rPr>
                        <a:t>分区</a:t>
                      </a:r>
                      <a:endParaRPr kumimoji="0" lang="zh-CN" altLang="en-US" sz="1800" b="1" i="0" u="none" strike="noStrike" cap="none" normalizeH="0" baseline="0" dirty="0">
                        <a:ln>
                          <a:noFill/>
                        </a:ln>
                        <a:solidFill>
                          <a:schemeClr val="bg1"/>
                        </a:solidFill>
                        <a:effectLst/>
                        <a:latin typeface="+mj-ea"/>
                        <a:ea typeface="+mj-ea"/>
                        <a:cs typeface="Times New Roman" panose="02020603050405020304" pitchFamily="18" charset="0"/>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u="none" strike="noStrike" cap="none" normalizeH="0" baseline="0" dirty="0">
                          <a:ln>
                            <a:noFill/>
                          </a:ln>
                          <a:solidFill>
                            <a:schemeClr val="bg1"/>
                          </a:solidFill>
                          <a:effectLst/>
                          <a:latin typeface="+mj-ea"/>
                          <a:ea typeface="+mj-ea"/>
                        </a:rPr>
                        <a:t>功能定位</a:t>
                      </a:r>
                      <a:endParaRPr kumimoji="0" lang="zh-CN" altLang="en-US" sz="1800" b="1" i="0" u="none" strike="noStrike" cap="none" normalizeH="0" baseline="0" dirty="0">
                        <a:ln>
                          <a:noFill/>
                        </a:ln>
                        <a:solidFill>
                          <a:schemeClr val="bg1"/>
                        </a:solidFill>
                        <a:effectLst/>
                        <a:latin typeface="+mj-ea"/>
                        <a:ea typeface="+mj-ea"/>
                        <a:cs typeface="Times New Roman" panose="02020603050405020304" pitchFamily="18" charset="0"/>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u="none" strike="noStrike" cap="none" normalizeH="0" baseline="0" dirty="0">
                          <a:ln>
                            <a:noFill/>
                          </a:ln>
                          <a:effectLst/>
                          <a:latin typeface="+mj-ea"/>
                          <a:ea typeface="+mj-ea"/>
                        </a:rPr>
                        <a:t>供应结构建议</a:t>
                      </a:r>
                      <a:endParaRPr kumimoji="0" lang="zh-CN" altLang="en-US" sz="1800" b="1" i="0" u="none" strike="noStrike" cap="none" normalizeH="0" baseline="0" dirty="0">
                        <a:ln>
                          <a:noFill/>
                        </a:ln>
                        <a:solidFill>
                          <a:schemeClr val="bg1"/>
                        </a:solidFill>
                        <a:effectLst/>
                        <a:latin typeface="+mj-ea"/>
                        <a:ea typeface="+mj-ea"/>
                        <a:cs typeface="Times New Roman" panose="02020603050405020304" pitchFamily="18" charset="0"/>
                      </a:endParaRPr>
                    </a:p>
                  </a:txBody>
                  <a:tcPr marL="86139" marR="86139" marT="45727" marB="45727" anchor="ctr" horzOverflow="overflow"/>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u="none" strike="noStrike" cap="none" normalizeH="0" baseline="0" dirty="0">
                          <a:ln>
                            <a:noFill/>
                          </a:ln>
                          <a:effectLst/>
                          <a:latin typeface="+mj-ea"/>
                          <a:ea typeface="+mj-ea"/>
                        </a:rPr>
                        <a:t>差别化停车政策</a:t>
                      </a:r>
                      <a:endParaRPr kumimoji="0" lang="zh-CN" altLang="en-US" sz="1800" b="1" i="0" u="none" strike="noStrike" cap="none" normalizeH="0" baseline="0" dirty="0">
                        <a:ln>
                          <a:noFill/>
                        </a:ln>
                        <a:solidFill>
                          <a:schemeClr val="bg1"/>
                        </a:solidFill>
                        <a:effectLst/>
                        <a:latin typeface="+mj-ea"/>
                        <a:ea typeface="+mj-ea"/>
                        <a:cs typeface="Times New Roman" panose="02020603050405020304" pitchFamily="18" charset="0"/>
                      </a:endParaRPr>
                    </a:p>
                  </a:txBody>
                  <a:tcPr marL="86139" marR="86139" marT="45727" marB="45727" anchor="ctr" horzOverflow="overflow"/>
                </a:tc>
                <a:tc hMerge="1">
                  <a:tcPr/>
                </a:tc>
              </a:tr>
              <a:tr h="2159107">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u="none" strike="noStrike" kern="1200" cap="none" normalizeH="0" baseline="0" dirty="0">
                          <a:ln>
                            <a:noFill/>
                          </a:ln>
                          <a:solidFill>
                            <a:schemeClr val="lt1"/>
                          </a:solidFill>
                          <a:effectLst/>
                          <a:latin typeface="+mj-ea"/>
                          <a:ea typeface="+mj-ea"/>
                          <a:cs typeface="+mn-cs"/>
                        </a:rPr>
                        <a:t>一</a:t>
                      </a:r>
                      <a:endParaRPr kumimoji="0" lang="zh-CN" altLang="en-US" sz="1800" b="1" u="none" strike="noStrike" kern="1200" cap="none" normalizeH="0" baseline="0" dirty="0">
                        <a:ln>
                          <a:noFill/>
                        </a:ln>
                        <a:solidFill>
                          <a:schemeClr val="lt1"/>
                        </a:solidFill>
                        <a:effectLst/>
                        <a:latin typeface="+mj-ea"/>
                        <a:ea typeface="+mj-ea"/>
                        <a:cs typeface="+mn-cs"/>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u="none" strike="noStrike" kern="1200" cap="none" normalizeH="0" baseline="0" dirty="0">
                          <a:ln>
                            <a:noFill/>
                          </a:ln>
                          <a:solidFill>
                            <a:schemeClr val="lt1"/>
                          </a:solidFill>
                          <a:effectLst/>
                          <a:latin typeface="+mj-ea"/>
                          <a:ea typeface="+mj-ea"/>
                          <a:cs typeface="+mn-cs"/>
                        </a:rPr>
                        <a:t>类</a:t>
                      </a:r>
                      <a:endParaRPr kumimoji="0" lang="zh-CN" altLang="en-US" sz="1800" b="1" u="none" strike="noStrike" kern="1200" cap="none" normalizeH="0" baseline="0" dirty="0">
                        <a:ln>
                          <a:noFill/>
                        </a:ln>
                        <a:solidFill>
                          <a:schemeClr val="lt1"/>
                        </a:solidFill>
                        <a:effectLst/>
                        <a:latin typeface="+mj-ea"/>
                        <a:ea typeface="+mj-ea"/>
                        <a:cs typeface="+mn-cs"/>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u="none" strike="noStrike" kern="1200" cap="none" normalizeH="0" baseline="0" dirty="0">
                          <a:ln>
                            <a:noFill/>
                          </a:ln>
                          <a:solidFill>
                            <a:schemeClr val="lt1"/>
                          </a:solidFill>
                          <a:effectLst/>
                          <a:latin typeface="+mj-ea"/>
                          <a:ea typeface="+mj-ea"/>
                          <a:cs typeface="+mn-cs"/>
                        </a:rPr>
                        <a:t>区</a:t>
                      </a:r>
                      <a:endParaRPr kumimoji="0" lang="zh-CN" altLang="en-US" sz="1800" b="1" u="none" strike="noStrike" kern="1200" cap="none" normalizeH="0" baseline="0" dirty="0">
                        <a:ln>
                          <a:noFill/>
                        </a:ln>
                        <a:solidFill>
                          <a:schemeClr val="lt1"/>
                        </a:solidFill>
                        <a:effectLst/>
                        <a:latin typeface="+mj-ea"/>
                        <a:ea typeface="+mj-ea"/>
                        <a:cs typeface="+mn-cs"/>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2000" b="1" u="none" strike="noStrike" kern="1200" cap="none" normalizeH="0" baseline="0" dirty="0">
                          <a:ln>
                            <a:noFill/>
                          </a:ln>
                          <a:solidFill>
                            <a:schemeClr val="tx1"/>
                          </a:solidFill>
                          <a:effectLst/>
                          <a:latin typeface="+mj-ea"/>
                          <a:ea typeface="+mj-ea"/>
                        </a:rPr>
                        <a:t>平衡供应</a:t>
                      </a:r>
                      <a:endParaRPr kumimoji="0" lang="en-US" altLang="zh-CN" sz="2000" b="1" u="none" strike="noStrike" kern="1200"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800" b="0" u="none" strike="noStrike" cap="none" normalizeH="0" baseline="0" dirty="0">
                          <a:ln>
                            <a:noFill/>
                          </a:ln>
                          <a:solidFill>
                            <a:schemeClr val="tx1"/>
                          </a:solidFill>
                          <a:effectLst/>
                          <a:latin typeface="+mj-ea"/>
                          <a:ea typeface="+mj-ea"/>
                        </a:rPr>
                        <a:t>适度</a:t>
                      </a:r>
                      <a:r>
                        <a:rPr lang="zh-CN" altLang="en-US" sz="1800" b="0" dirty="0">
                          <a:solidFill>
                            <a:srgbClr val="000000"/>
                          </a:solidFill>
                          <a:latin typeface="+mj-ea"/>
                          <a:ea typeface="+mj-ea"/>
                        </a:rPr>
                        <a:t>减少停车需求，优化交通方式结构</a:t>
                      </a:r>
                      <a:endParaRPr kumimoji="0" lang="zh-CN" altLang="en-US" sz="1800" b="0" i="0" u="none" strike="noStrike" cap="none" normalizeH="0" baseline="0" dirty="0">
                        <a:ln>
                          <a:noFill/>
                        </a:ln>
                        <a:solidFill>
                          <a:schemeClr val="tx1"/>
                        </a:solidFill>
                        <a:effectLst/>
                        <a:latin typeface="+mj-ea"/>
                        <a:ea typeface="+mj-ea"/>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defRPr/>
                      </a:pPr>
                      <a:r>
                        <a:rPr kumimoji="0" lang="zh-CN" altLang="en-US" sz="1800" b="0" u="none" strike="noStrike" kern="1200" cap="none" spc="0" normalizeH="0" baseline="0" noProof="0" dirty="0">
                          <a:ln>
                            <a:noFill/>
                          </a:ln>
                          <a:solidFill>
                            <a:prstClr val="black"/>
                          </a:solidFill>
                          <a:effectLst/>
                          <a:uLnTx/>
                          <a:uFillTx/>
                          <a:latin typeface="+mj-ea"/>
                          <a:ea typeface="+mj-ea"/>
                        </a:rPr>
                        <a:t>配建停车：</a:t>
                      </a:r>
                      <a:r>
                        <a:rPr kumimoji="0" lang="en-US" altLang="zh-CN" sz="1800" b="0" u="none" strike="noStrike" kern="1200" cap="none" spc="0" normalizeH="0" baseline="0" noProof="0" dirty="0">
                          <a:ln>
                            <a:noFill/>
                          </a:ln>
                          <a:solidFill>
                            <a:prstClr val="black"/>
                          </a:solidFill>
                          <a:effectLst/>
                          <a:uLnTx/>
                          <a:uFillTx/>
                          <a:latin typeface="+mj-ea"/>
                          <a:ea typeface="+mj-ea"/>
                        </a:rPr>
                        <a:t>80-85%</a:t>
                      </a:r>
                      <a:endParaRPr kumimoji="0" lang="en-US" altLang="zh-CN" sz="1800" b="0" u="none" strike="noStrike" kern="1200" cap="none" spc="0" normalizeH="0" baseline="0" noProof="0" dirty="0">
                        <a:ln>
                          <a:noFill/>
                        </a:ln>
                        <a:solidFill>
                          <a:prstClr val="black"/>
                        </a:solidFill>
                        <a:effectLst/>
                        <a:uLnTx/>
                        <a:uFillTx/>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defRPr/>
                      </a:pPr>
                      <a:r>
                        <a:rPr kumimoji="0" lang="zh-CN" altLang="en-US" sz="1800" b="0" u="none" strike="noStrike" kern="1200" cap="none" spc="0" normalizeH="0" baseline="0" noProof="0" dirty="0">
                          <a:ln>
                            <a:noFill/>
                          </a:ln>
                          <a:solidFill>
                            <a:prstClr val="black"/>
                          </a:solidFill>
                          <a:effectLst/>
                          <a:uLnTx/>
                          <a:uFillTx/>
                          <a:latin typeface="+mj-ea"/>
                          <a:ea typeface="+mj-ea"/>
                        </a:rPr>
                        <a:t>路外公共泊位</a:t>
                      </a:r>
                      <a:r>
                        <a:rPr kumimoji="0" lang="en-US" altLang="zh-CN" sz="1800" b="0" u="none" strike="noStrike" kern="1200" cap="none" spc="0" normalizeH="0" baseline="0" noProof="0" dirty="0">
                          <a:ln>
                            <a:noFill/>
                          </a:ln>
                          <a:solidFill>
                            <a:prstClr val="black"/>
                          </a:solidFill>
                          <a:effectLst/>
                          <a:uLnTx/>
                          <a:uFillTx/>
                          <a:latin typeface="+mj-ea"/>
                          <a:ea typeface="+mj-ea"/>
                        </a:rPr>
                        <a:t>+</a:t>
                      </a:r>
                      <a:r>
                        <a:rPr kumimoji="0" lang="zh-CN" altLang="en-US" sz="1800" b="0" u="none" strike="noStrike" kern="1200" cap="none" spc="0" normalizeH="0" baseline="0" noProof="0" dirty="0">
                          <a:ln>
                            <a:noFill/>
                          </a:ln>
                          <a:solidFill>
                            <a:prstClr val="black"/>
                          </a:solidFill>
                          <a:effectLst/>
                          <a:uLnTx/>
                          <a:uFillTx/>
                          <a:latin typeface="+mj-ea"/>
                          <a:ea typeface="+mj-ea"/>
                        </a:rPr>
                        <a:t>路内泊位：</a:t>
                      </a:r>
                      <a:r>
                        <a:rPr kumimoji="0" lang="en-US" altLang="zh-CN" sz="1800" b="0" u="none" strike="noStrike" kern="1200" cap="none" spc="0" normalizeH="0" baseline="0" noProof="0" dirty="0">
                          <a:ln>
                            <a:noFill/>
                          </a:ln>
                          <a:solidFill>
                            <a:prstClr val="black"/>
                          </a:solidFill>
                          <a:effectLst/>
                          <a:uLnTx/>
                          <a:uFillTx/>
                          <a:latin typeface="+mj-ea"/>
                          <a:ea typeface="+mj-ea"/>
                        </a:rPr>
                        <a:t>15-20%</a:t>
                      </a:r>
                      <a:endParaRPr kumimoji="0" lang="en-US" altLang="zh-CN" sz="1800" b="0" u="none" strike="noStrike" kern="1200" cap="none" spc="0" normalizeH="0" baseline="0" noProof="0" dirty="0">
                        <a:ln>
                          <a:noFill/>
                        </a:ln>
                        <a:solidFill>
                          <a:prstClr val="black"/>
                        </a:solidFill>
                        <a:effectLst/>
                        <a:uLnTx/>
                        <a:uFillTx/>
                        <a:latin typeface="+mj-ea"/>
                        <a:ea typeface="+mj-ea"/>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cap="none" normalizeH="0" baseline="0" dirty="0">
                          <a:ln>
                            <a:noFill/>
                          </a:ln>
                          <a:solidFill>
                            <a:schemeClr val="tx1"/>
                          </a:solidFill>
                          <a:effectLst/>
                          <a:latin typeface="+mj-ea"/>
                          <a:ea typeface="+mj-ea"/>
                        </a:rPr>
                        <a:t>重视基本车位问题</a:t>
                      </a:r>
                      <a:endParaRPr kumimoji="0" lang="zh-CN" altLang="en-US" sz="1800" b="0" u="none" strike="noStrike"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cap="none" normalizeH="0" baseline="0" dirty="0">
                          <a:ln>
                            <a:noFill/>
                          </a:ln>
                          <a:solidFill>
                            <a:schemeClr val="tx1"/>
                          </a:solidFill>
                          <a:effectLst/>
                          <a:latin typeface="+mj-ea"/>
                          <a:ea typeface="+mj-ea"/>
                        </a:rPr>
                        <a:t>适度满足车辆使用调整建筑配建指标</a:t>
                      </a:r>
                      <a:endParaRPr kumimoji="0" lang="zh-CN" altLang="en-US" sz="1800" b="0" i="0" u="none" strike="noStrike" cap="none" normalizeH="0" baseline="0" dirty="0">
                        <a:ln>
                          <a:noFill/>
                        </a:ln>
                        <a:solidFill>
                          <a:schemeClr val="tx1"/>
                        </a:solidFill>
                        <a:effectLst/>
                        <a:latin typeface="+mj-ea"/>
                        <a:ea typeface="+mj-ea"/>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kern="1200" cap="none" normalizeH="0" baseline="0" dirty="0">
                          <a:ln>
                            <a:noFill/>
                          </a:ln>
                          <a:solidFill>
                            <a:schemeClr val="tx1"/>
                          </a:solidFill>
                          <a:effectLst/>
                          <a:latin typeface="+mj-ea"/>
                          <a:ea typeface="+mj-ea"/>
                        </a:rPr>
                        <a:t>调整停车收费标准</a:t>
                      </a:r>
                      <a:endParaRPr kumimoji="0" lang="zh-CN" altLang="en-US" sz="1800" b="0" u="none" strike="noStrike" kern="1200"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kern="1200" cap="none" normalizeH="0" baseline="0" dirty="0">
                          <a:ln>
                            <a:noFill/>
                          </a:ln>
                          <a:solidFill>
                            <a:schemeClr val="tx1"/>
                          </a:solidFill>
                          <a:effectLst/>
                          <a:latin typeface="+mj-ea"/>
                          <a:ea typeface="+mj-ea"/>
                        </a:rPr>
                        <a:t>不断改善停车秩序与环境</a:t>
                      </a:r>
                      <a:endParaRPr kumimoji="0" lang="zh-CN" altLang="en-US" sz="1800" b="0" u="none" strike="noStrike" kern="1200" cap="none" normalizeH="0" baseline="0" dirty="0">
                        <a:ln>
                          <a:noFill/>
                        </a:ln>
                        <a:solidFill>
                          <a:schemeClr val="tx1"/>
                        </a:solidFill>
                        <a:effectLst/>
                        <a:latin typeface="+mj-ea"/>
                        <a:ea typeface="+mj-ea"/>
                        <a:cs typeface="+mn-cs"/>
                      </a:endParaRPr>
                    </a:p>
                  </a:txBody>
                  <a:tcPr marL="86139" marR="86139" marT="45727" marB="45727" anchor="ctr" horzOverflow="overflow"/>
                </a:tc>
              </a:tr>
              <a:tr h="1912510">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u="none" strike="noStrike" kern="1200" cap="none" normalizeH="0" baseline="0" dirty="0">
                          <a:ln>
                            <a:noFill/>
                          </a:ln>
                          <a:solidFill>
                            <a:schemeClr val="lt1"/>
                          </a:solidFill>
                          <a:effectLst/>
                          <a:latin typeface="+mj-ea"/>
                          <a:ea typeface="+mj-ea"/>
                          <a:cs typeface="+mn-cs"/>
                        </a:rPr>
                        <a:t>二</a:t>
                      </a:r>
                      <a:endParaRPr kumimoji="0" lang="zh-CN" altLang="en-US" sz="1800" b="1" u="none" strike="noStrike" kern="1200" cap="none" normalizeH="0" baseline="0" dirty="0">
                        <a:ln>
                          <a:noFill/>
                        </a:ln>
                        <a:solidFill>
                          <a:schemeClr val="lt1"/>
                        </a:solidFill>
                        <a:effectLst/>
                        <a:latin typeface="+mj-ea"/>
                        <a:ea typeface="+mj-ea"/>
                        <a:cs typeface="+mn-cs"/>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u="none" strike="noStrike" kern="1200" cap="none" normalizeH="0" baseline="0" dirty="0">
                          <a:ln>
                            <a:noFill/>
                          </a:ln>
                          <a:solidFill>
                            <a:schemeClr val="lt1"/>
                          </a:solidFill>
                          <a:effectLst/>
                          <a:latin typeface="+mj-ea"/>
                          <a:ea typeface="+mj-ea"/>
                          <a:cs typeface="+mn-cs"/>
                        </a:rPr>
                        <a:t>类</a:t>
                      </a:r>
                      <a:endParaRPr kumimoji="0" lang="zh-CN" altLang="en-US" sz="1800" b="1" u="none" strike="noStrike" kern="1200" cap="none" normalizeH="0" baseline="0" dirty="0">
                        <a:ln>
                          <a:noFill/>
                        </a:ln>
                        <a:solidFill>
                          <a:schemeClr val="lt1"/>
                        </a:solidFill>
                        <a:effectLst/>
                        <a:latin typeface="+mj-ea"/>
                        <a:ea typeface="+mj-ea"/>
                        <a:cs typeface="+mn-cs"/>
                      </a:endParaRPr>
                    </a:p>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u="none" strike="noStrike" kern="1200" cap="none" normalizeH="0" baseline="0" dirty="0">
                          <a:ln>
                            <a:noFill/>
                          </a:ln>
                          <a:solidFill>
                            <a:schemeClr val="lt1"/>
                          </a:solidFill>
                          <a:effectLst/>
                          <a:latin typeface="+mj-ea"/>
                          <a:ea typeface="+mj-ea"/>
                          <a:cs typeface="+mn-cs"/>
                        </a:rPr>
                        <a:t>区</a:t>
                      </a:r>
                      <a:endParaRPr kumimoji="0" lang="zh-CN" altLang="en-US" sz="1800" b="1" u="none" strike="noStrike" kern="1200" cap="none" normalizeH="0" baseline="0" dirty="0">
                        <a:ln>
                          <a:noFill/>
                        </a:ln>
                        <a:solidFill>
                          <a:schemeClr val="lt1"/>
                        </a:solidFill>
                        <a:effectLst/>
                        <a:latin typeface="+mj-ea"/>
                        <a:ea typeface="+mj-ea"/>
                        <a:cs typeface="+mn-cs"/>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2000" b="1" u="none" strike="noStrike" kern="1200" cap="none" normalizeH="0" baseline="0" dirty="0">
                          <a:ln>
                            <a:noFill/>
                          </a:ln>
                          <a:solidFill>
                            <a:schemeClr val="tx1"/>
                          </a:solidFill>
                          <a:effectLst/>
                          <a:latin typeface="+mj-ea"/>
                          <a:ea typeface="+mj-ea"/>
                        </a:rPr>
                        <a:t>扩大供应</a:t>
                      </a:r>
                      <a:endParaRPr kumimoji="0" lang="en-US" altLang="zh-CN" sz="2000" b="1" u="none" strike="noStrike" kern="1200"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lang="zh-CN" altLang="en-US" sz="1800" b="0" dirty="0">
                          <a:solidFill>
                            <a:srgbClr val="000000"/>
                          </a:solidFill>
                          <a:latin typeface="+mj-ea"/>
                          <a:ea typeface="+mj-ea"/>
                        </a:rPr>
                        <a:t>适当增加停车供应，满足停车需求</a:t>
                      </a:r>
                      <a:endParaRPr kumimoji="0" lang="zh-CN" altLang="en-US" sz="1800" b="0" i="0" u="none" strike="noStrike" cap="none" normalizeH="0" baseline="0" dirty="0">
                        <a:ln>
                          <a:noFill/>
                        </a:ln>
                        <a:solidFill>
                          <a:schemeClr val="tx1"/>
                        </a:solidFill>
                        <a:effectLst/>
                        <a:latin typeface="+mj-ea"/>
                        <a:ea typeface="+mj-ea"/>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defRPr/>
                      </a:pPr>
                      <a:r>
                        <a:rPr kumimoji="0" lang="zh-CN" altLang="en-US" sz="1800" b="0" u="none" strike="noStrike" kern="1200" cap="none" spc="0" normalizeH="0" baseline="0" noProof="0" dirty="0">
                          <a:ln>
                            <a:noFill/>
                          </a:ln>
                          <a:solidFill>
                            <a:prstClr val="black"/>
                          </a:solidFill>
                          <a:effectLst/>
                          <a:uLnTx/>
                          <a:uFillTx/>
                          <a:latin typeface="+mj-ea"/>
                          <a:ea typeface="+mj-ea"/>
                        </a:rPr>
                        <a:t>配建停车：</a:t>
                      </a:r>
                      <a:r>
                        <a:rPr kumimoji="0" lang="en-US" altLang="zh-CN" sz="1800" b="0" u="none" strike="noStrike" kern="1200" cap="none" spc="0" normalizeH="0" baseline="0" noProof="0" dirty="0">
                          <a:ln>
                            <a:noFill/>
                          </a:ln>
                          <a:solidFill>
                            <a:prstClr val="black"/>
                          </a:solidFill>
                          <a:effectLst/>
                          <a:uLnTx/>
                          <a:uFillTx/>
                          <a:latin typeface="+mj-ea"/>
                          <a:ea typeface="+mj-ea"/>
                        </a:rPr>
                        <a:t>85-90%</a:t>
                      </a:r>
                      <a:endParaRPr kumimoji="0" lang="en-US" altLang="zh-CN" sz="1800" b="0" u="none" strike="noStrike" kern="1200" cap="none" spc="0" normalizeH="0" baseline="0" noProof="0" dirty="0">
                        <a:ln>
                          <a:noFill/>
                        </a:ln>
                        <a:solidFill>
                          <a:prstClr val="black"/>
                        </a:solidFill>
                        <a:effectLst/>
                        <a:uLnTx/>
                        <a:uFillTx/>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defRPr/>
                      </a:pPr>
                      <a:r>
                        <a:rPr kumimoji="0" lang="zh-CN" altLang="en-US" sz="1800" b="0" u="none" strike="noStrike" kern="1200" cap="none" spc="0" normalizeH="0" baseline="0" noProof="0" dirty="0">
                          <a:ln>
                            <a:noFill/>
                          </a:ln>
                          <a:solidFill>
                            <a:prstClr val="black"/>
                          </a:solidFill>
                          <a:effectLst/>
                          <a:uLnTx/>
                          <a:uFillTx/>
                          <a:latin typeface="+mj-ea"/>
                          <a:ea typeface="+mj-ea"/>
                        </a:rPr>
                        <a:t>路外公共泊位</a:t>
                      </a:r>
                      <a:r>
                        <a:rPr kumimoji="0" lang="en-US" altLang="zh-CN" sz="1800" b="0" u="none" strike="noStrike" kern="1200" cap="none" spc="0" normalizeH="0" baseline="0" noProof="0" dirty="0">
                          <a:ln>
                            <a:noFill/>
                          </a:ln>
                          <a:solidFill>
                            <a:prstClr val="black"/>
                          </a:solidFill>
                          <a:effectLst/>
                          <a:uLnTx/>
                          <a:uFillTx/>
                          <a:latin typeface="+mj-ea"/>
                          <a:ea typeface="+mj-ea"/>
                        </a:rPr>
                        <a:t>+</a:t>
                      </a:r>
                      <a:r>
                        <a:rPr kumimoji="0" lang="zh-CN" altLang="en-US" sz="1800" b="0" u="none" strike="noStrike" kern="1200" cap="none" spc="0" normalizeH="0" baseline="0" noProof="0" dirty="0">
                          <a:ln>
                            <a:noFill/>
                          </a:ln>
                          <a:solidFill>
                            <a:prstClr val="black"/>
                          </a:solidFill>
                          <a:effectLst/>
                          <a:uLnTx/>
                          <a:uFillTx/>
                          <a:latin typeface="+mj-ea"/>
                          <a:ea typeface="+mj-ea"/>
                        </a:rPr>
                        <a:t>路内泊位：</a:t>
                      </a:r>
                      <a:r>
                        <a:rPr kumimoji="0" lang="en-US" altLang="zh-CN" sz="1800" b="0" u="none" strike="noStrike" kern="1200" cap="none" spc="0" normalizeH="0" baseline="0" noProof="0" dirty="0">
                          <a:ln>
                            <a:noFill/>
                          </a:ln>
                          <a:solidFill>
                            <a:prstClr val="black"/>
                          </a:solidFill>
                          <a:effectLst/>
                          <a:uLnTx/>
                          <a:uFillTx/>
                          <a:latin typeface="+mj-ea"/>
                          <a:ea typeface="+mj-ea"/>
                        </a:rPr>
                        <a:t>10-15%</a:t>
                      </a:r>
                      <a:endParaRPr kumimoji="0" lang="en-US" altLang="zh-CN" sz="1800" b="0" u="none" strike="noStrike" kern="1200" cap="none" spc="0" normalizeH="0" baseline="0" noProof="0" dirty="0">
                        <a:ln>
                          <a:noFill/>
                        </a:ln>
                        <a:solidFill>
                          <a:prstClr val="black"/>
                        </a:solidFill>
                        <a:effectLst/>
                        <a:uLnTx/>
                        <a:uFillTx/>
                        <a:latin typeface="+mj-ea"/>
                        <a:ea typeface="+mj-ea"/>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cap="none" normalizeH="0" baseline="0" dirty="0">
                          <a:ln>
                            <a:noFill/>
                          </a:ln>
                          <a:solidFill>
                            <a:schemeClr val="tx1"/>
                          </a:solidFill>
                          <a:effectLst/>
                          <a:latin typeface="+mj-ea"/>
                          <a:ea typeface="+mj-ea"/>
                        </a:rPr>
                        <a:t>引导车主向外围迁移</a:t>
                      </a:r>
                      <a:endParaRPr kumimoji="0" lang="zh-CN" altLang="en-US" sz="1800" b="0" u="none" strike="noStrike"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cap="none" normalizeH="0" baseline="0" dirty="0">
                          <a:ln>
                            <a:noFill/>
                          </a:ln>
                          <a:solidFill>
                            <a:schemeClr val="tx1"/>
                          </a:solidFill>
                          <a:effectLst/>
                          <a:latin typeface="+mj-ea"/>
                          <a:ea typeface="+mj-ea"/>
                        </a:rPr>
                        <a:t>以配建建设为主导</a:t>
                      </a:r>
                      <a:endParaRPr kumimoji="0" lang="zh-CN" altLang="en-US" sz="1800" b="0" u="none" strike="noStrike"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cap="none" normalizeH="0" baseline="0" dirty="0">
                          <a:ln>
                            <a:noFill/>
                          </a:ln>
                          <a:solidFill>
                            <a:schemeClr val="tx1"/>
                          </a:solidFill>
                          <a:effectLst/>
                          <a:latin typeface="+mj-ea"/>
                          <a:ea typeface="+mj-ea"/>
                        </a:rPr>
                        <a:t>停车建设不需要引导</a:t>
                      </a:r>
                      <a:endParaRPr kumimoji="0" lang="zh-CN" altLang="en-US" sz="1800" b="0" i="0" u="none" strike="noStrike" cap="none" normalizeH="0" baseline="0" dirty="0">
                        <a:ln>
                          <a:noFill/>
                        </a:ln>
                        <a:solidFill>
                          <a:schemeClr val="tx1"/>
                        </a:solidFill>
                        <a:effectLst/>
                        <a:latin typeface="+mj-ea"/>
                        <a:ea typeface="+mj-ea"/>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kern="1200" cap="none" normalizeH="0" baseline="0" dirty="0">
                          <a:ln>
                            <a:noFill/>
                          </a:ln>
                          <a:solidFill>
                            <a:schemeClr val="tx1"/>
                          </a:solidFill>
                          <a:effectLst/>
                          <a:latin typeface="+mj-ea"/>
                          <a:ea typeface="+mj-ea"/>
                        </a:rPr>
                        <a:t>执行停车收费低标准</a:t>
                      </a:r>
                      <a:endParaRPr kumimoji="0" lang="zh-CN" altLang="en-US" sz="1800" b="0" u="none" strike="noStrike" kern="1200"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Char char="Ø"/>
                      </a:pPr>
                      <a:r>
                        <a:rPr kumimoji="0" lang="zh-CN" altLang="en-US" sz="1800" b="0" u="none" strike="noStrike" kern="1200" cap="none" normalizeH="0" baseline="0" dirty="0">
                          <a:ln>
                            <a:noFill/>
                          </a:ln>
                          <a:solidFill>
                            <a:schemeClr val="tx1"/>
                          </a:solidFill>
                          <a:effectLst/>
                          <a:latin typeface="+mj-ea"/>
                          <a:ea typeface="+mj-ea"/>
                        </a:rPr>
                        <a:t>建立基本的停车管理秩序 </a:t>
                      </a:r>
                      <a:endParaRPr kumimoji="0" lang="zh-CN" altLang="en-US" sz="1800" b="0" u="none" strike="noStrike" kern="1200" cap="none" normalizeH="0" baseline="0" dirty="0">
                        <a:ln>
                          <a:noFill/>
                        </a:ln>
                        <a:solidFill>
                          <a:schemeClr val="tx1"/>
                        </a:solidFill>
                        <a:effectLst/>
                        <a:latin typeface="+mj-ea"/>
                        <a:ea typeface="+mj-ea"/>
                        <a:cs typeface="+mn-cs"/>
                      </a:endParaRPr>
                    </a:p>
                  </a:txBody>
                  <a:tcPr marL="86139" marR="86139" marT="45727" marB="45727" anchor="ctr" horzOverflow="overflow"/>
                </a:tc>
              </a:tr>
              <a:tr h="1912510">
                <a:tc>
                  <a:txBody>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u="none" strike="noStrike" kern="1200" cap="none" normalizeH="0" baseline="0" dirty="0">
                          <a:ln>
                            <a:noFill/>
                          </a:ln>
                          <a:solidFill>
                            <a:schemeClr val="lt1"/>
                          </a:solidFill>
                          <a:effectLst/>
                          <a:latin typeface="+mj-ea"/>
                          <a:ea typeface="+mj-ea"/>
                          <a:cs typeface="+mn-cs"/>
                        </a:rPr>
                        <a:t>三类区</a:t>
                      </a:r>
                      <a:endParaRPr kumimoji="0" lang="zh-CN" altLang="en-US" sz="1800" b="1" u="none" strike="noStrike" kern="1200" cap="none" normalizeH="0" baseline="0" dirty="0">
                        <a:ln>
                          <a:noFill/>
                        </a:ln>
                        <a:solidFill>
                          <a:schemeClr val="lt1"/>
                        </a:solidFill>
                        <a:effectLst/>
                        <a:latin typeface="+mj-ea"/>
                        <a:ea typeface="+mj-ea"/>
                        <a:cs typeface="+mn-cs"/>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800" b="0" i="0" u="none" strike="noStrike" cap="none" normalizeH="0" baseline="0" dirty="0">
                          <a:ln>
                            <a:noFill/>
                          </a:ln>
                          <a:solidFill>
                            <a:schemeClr val="tx1"/>
                          </a:solidFill>
                          <a:effectLst/>
                          <a:latin typeface="+mj-ea"/>
                          <a:ea typeface="+mj-ea"/>
                        </a:rPr>
                        <a:t>自由供应</a:t>
                      </a:r>
                      <a:endParaRPr kumimoji="0" lang="en-US" altLang="zh-CN" sz="1800" b="0" i="0" u="none" strike="noStrike"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800" b="0" i="0" u="none" strike="noStrike" cap="none" normalizeH="0" baseline="0" dirty="0">
                          <a:ln>
                            <a:noFill/>
                          </a:ln>
                          <a:solidFill>
                            <a:schemeClr val="tx1"/>
                          </a:solidFill>
                          <a:effectLst/>
                          <a:latin typeface="+mj-ea"/>
                          <a:ea typeface="+mj-ea"/>
                        </a:rPr>
                        <a:t>不限制停车需求，保障停车供应</a:t>
                      </a:r>
                      <a:endParaRPr kumimoji="0" lang="en-US" altLang="zh-CN" sz="1800" b="0" i="0" u="none" strike="noStrike" cap="none" normalizeH="0" baseline="0" dirty="0">
                        <a:ln>
                          <a:noFill/>
                        </a:ln>
                        <a:solidFill>
                          <a:schemeClr val="tx1"/>
                        </a:solidFill>
                        <a:effectLst/>
                        <a:latin typeface="+mj-ea"/>
                        <a:ea typeface="+mj-ea"/>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defRPr/>
                      </a:pPr>
                      <a:r>
                        <a:rPr kumimoji="0" lang="zh-CN" altLang="en-US" sz="1800" b="0" u="none" strike="noStrike" kern="1200" cap="none" spc="0" normalizeH="0" baseline="0" noProof="0" dirty="0">
                          <a:ln>
                            <a:noFill/>
                          </a:ln>
                          <a:solidFill>
                            <a:prstClr val="black"/>
                          </a:solidFill>
                          <a:effectLst/>
                          <a:uLnTx/>
                          <a:uFillTx/>
                          <a:latin typeface="+mj-ea"/>
                          <a:ea typeface="+mj-ea"/>
                        </a:rPr>
                        <a:t>配建停车：</a:t>
                      </a:r>
                      <a:r>
                        <a:rPr kumimoji="0" lang="en-US" altLang="zh-CN" sz="1800" b="0" u="none" strike="noStrike" kern="1200" cap="none" spc="0" normalizeH="0" baseline="0" noProof="0" dirty="0">
                          <a:ln>
                            <a:noFill/>
                          </a:ln>
                          <a:solidFill>
                            <a:prstClr val="black"/>
                          </a:solidFill>
                          <a:effectLst/>
                          <a:uLnTx/>
                          <a:uFillTx/>
                          <a:latin typeface="+mj-ea"/>
                          <a:ea typeface="+mj-ea"/>
                        </a:rPr>
                        <a:t>85-90%</a:t>
                      </a:r>
                      <a:endParaRPr kumimoji="0" lang="en-US" altLang="zh-CN" sz="1800" b="0" u="none" strike="noStrike" kern="1200" cap="none" spc="0" normalizeH="0" baseline="0" noProof="0" dirty="0">
                        <a:ln>
                          <a:noFill/>
                        </a:ln>
                        <a:solidFill>
                          <a:prstClr val="black"/>
                        </a:solidFill>
                        <a:effectLst/>
                        <a:uLnTx/>
                        <a:uFillTx/>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defRPr/>
                      </a:pPr>
                      <a:r>
                        <a:rPr kumimoji="0" lang="zh-CN" altLang="en-US" sz="1800" b="0" i="0" u="none" strike="noStrike" kern="1200" cap="none" spc="0" normalizeH="0" baseline="0" noProof="0" dirty="0">
                          <a:ln>
                            <a:noFill/>
                          </a:ln>
                          <a:solidFill>
                            <a:prstClr val="black"/>
                          </a:solidFill>
                          <a:effectLst/>
                          <a:uLnTx/>
                          <a:uFillTx/>
                          <a:latin typeface="+mj-ea"/>
                          <a:ea typeface="+mj-ea"/>
                          <a:cs typeface="+mn-cs"/>
                        </a:rPr>
                        <a:t>路外公共：</a:t>
                      </a:r>
                      <a:r>
                        <a:rPr kumimoji="0" lang="en-US" altLang="zh-CN" sz="1800" b="0" i="0" u="none" strike="noStrike" kern="1200" cap="none" spc="0" normalizeH="0" baseline="0" noProof="0" dirty="0">
                          <a:ln>
                            <a:noFill/>
                          </a:ln>
                          <a:solidFill>
                            <a:prstClr val="black"/>
                          </a:solidFill>
                          <a:effectLst/>
                          <a:uLnTx/>
                          <a:uFillTx/>
                          <a:latin typeface="+mj-ea"/>
                          <a:ea typeface="+mj-ea"/>
                          <a:cs typeface="+mn-cs"/>
                        </a:rPr>
                        <a:t>7-10%</a:t>
                      </a:r>
                      <a:endParaRPr kumimoji="0" lang="en-US" altLang="zh-CN" sz="1800" b="0" i="0" u="none" strike="noStrike" kern="1200" cap="none" spc="0" normalizeH="0" baseline="0" noProof="0" dirty="0">
                        <a:ln>
                          <a:noFill/>
                        </a:ln>
                        <a:solidFill>
                          <a:prstClr val="black"/>
                        </a:solidFill>
                        <a:effectLst/>
                        <a:uLnTx/>
                        <a:uFillTx/>
                        <a:latin typeface="+mj-ea"/>
                        <a:ea typeface="+mj-ea"/>
                        <a:cs typeface="+mn-cs"/>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defRPr/>
                      </a:pPr>
                      <a:r>
                        <a:rPr kumimoji="0" lang="zh-CN" altLang="en-US" sz="1800" b="0" i="0" u="none" strike="noStrike" kern="1200" cap="none" spc="0" normalizeH="0" baseline="0" noProof="0" dirty="0">
                          <a:ln>
                            <a:noFill/>
                          </a:ln>
                          <a:solidFill>
                            <a:prstClr val="black"/>
                          </a:solidFill>
                          <a:effectLst/>
                          <a:uLnTx/>
                          <a:uFillTx/>
                          <a:latin typeface="+mj-ea"/>
                          <a:ea typeface="+mj-ea"/>
                          <a:cs typeface="+mn-cs"/>
                        </a:rPr>
                        <a:t>路内泊位：</a:t>
                      </a:r>
                      <a:r>
                        <a:rPr kumimoji="0" lang="en-US" altLang="zh-CN" sz="1800" b="0" i="0" u="none" strike="noStrike" kern="1200" cap="none" spc="0" normalizeH="0" baseline="0" noProof="0" dirty="0">
                          <a:ln>
                            <a:noFill/>
                          </a:ln>
                          <a:solidFill>
                            <a:prstClr val="black"/>
                          </a:solidFill>
                          <a:effectLst/>
                          <a:uLnTx/>
                          <a:uFillTx/>
                          <a:latin typeface="+mj-ea"/>
                          <a:ea typeface="+mj-ea"/>
                          <a:cs typeface="+mn-cs"/>
                        </a:rPr>
                        <a:t>3-5%</a:t>
                      </a:r>
                      <a:endParaRPr kumimoji="0" lang="zh-CN" altLang="en-US" sz="1800" b="0" i="0" u="none" strike="noStrike" kern="1200" cap="none" spc="0" normalizeH="0" baseline="0" noProof="0" dirty="0">
                        <a:ln>
                          <a:noFill/>
                        </a:ln>
                        <a:solidFill>
                          <a:prstClr val="black"/>
                        </a:solidFill>
                        <a:effectLst/>
                        <a:uLnTx/>
                        <a:uFillTx/>
                        <a:latin typeface="+mj-ea"/>
                        <a:ea typeface="+mj-ea"/>
                        <a:cs typeface="+mn-cs"/>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800" b="0" i="0" u="none" strike="noStrike" cap="none" normalizeH="0" baseline="0" dirty="0">
                          <a:ln>
                            <a:noFill/>
                          </a:ln>
                          <a:solidFill>
                            <a:schemeClr val="tx1"/>
                          </a:solidFill>
                          <a:effectLst/>
                          <a:latin typeface="+mj-ea"/>
                          <a:ea typeface="+mj-ea"/>
                        </a:rPr>
                        <a:t>加强配建要求</a:t>
                      </a:r>
                      <a:endParaRPr kumimoji="0" lang="en-US" altLang="zh-CN" sz="1800" b="0" i="0" u="none" strike="noStrike"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800" b="0" i="0" u="none" strike="noStrike" cap="none" normalizeH="0" baseline="0" dirty="0">
                          <a:ln>
                            <a:noFill/>
                          </a:ln>
                          <a:solidFill>
                            <a:schemeClr val="tx1"/>
                          </a:solidFill>
                          <a:effectLst/>
                          <a:latin typeface="+mj-ea"/>
                          <a:ea typeface="+mj-ea"/>
                        </a:rPr>
                        <a:t>按需设置路外停车场</a:t>
                      </a:r>
                      <a:endParaRPr kumimoji="0" lang="en-US" altLang="zh-CN" sz="1800" b="0" i="0" u="none" strike="noStrike" cap="none" normalizeH="0" baseline="0" dirty="0">
                        <a:ln>
                          <a:noFill/>
                        </a:ln>
                        <a:solidFill>
                          <a:schemeClr val="tx1"/>
                        </a:solidFill>
                        <a:effectLst/>
                        <a:latin typeface="+mj-ea"/>
                        <a:ea typeface="+mj-ea"/>
                      </a:endParaRPr>
                    </a:p>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800" b="0" i="0" u="none" strike="noStrike" cap="none" normalizeH="0" baseline="0" dirty="0">
                          <a:ln>
                            <a:noFill/>
                          </a:ln>
                          <a:solidFill>
                            <a:schemeClr val="tx1"/>
                          </a:solidFill>
                          <a:effectLst/>
                          <a:latin typeface="+mj-ea"/>
                          <a:ea typeface="+mj-ea"/>
                        </a:rPr>
                        <a:t>灵活设置路内停车</a:t>
                      </a:r>
                      <a:endParaRPr kumimoji="0" lang="en-US" altLang="zh-CN" sz="1800" b="0" i="0" u="none" strike="noStrike" cap="none" normalizeH="0" baseline="0" dirty="0">
                        <a:ln>
                          <a:noFill/>
                        </a:ln>
                        <a:solidFill>
                          <a:schemeClr val="tx1"/>
                        </a:solidFill>
                        <a:effectLst/>
                        <a:latin typeface="+mj-ea"/>
                        <a:ea typeface="+mj-ea"/>
                      </a:endParaRPr>
                    </a:p>
                  </a:txBody>
                  <a:tcPr marL="86139" marR="86139" marT="45727" marB="45727" anchor="ct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pPr>
                      <a:r>
                        <a:rPr kumimoji="0" lang="zh-CN" altLang="en-US" sz="1800" b="0" u="none" strike="noStrike" kern="1200" cap="none" normalizeH="0" baseline="0" dirty="0">
                          <a:ln>
                            <a:noFill/>
                          </a:ln>
                          <a:solidFill>
                            <a:schemeClr val="tx1"/>
                          </a:solidFill>
                          <a:effectLst/>
                          <a:latin typeface="+mj-ea"/>
                          <a:ea typeface="+mj-ea"/>
                          <a:cs typeface="+mn-cs"/>
                        </a:rPr>
                        <a:t>强化停车管理</a:t>
                      </a:r>
                      <a:endParaRPr kumimoji="0" lang="zh-CN" altLang="en-US" sz="1800" b="0" u="none" strike="noStrike" kern="1200" cap="none" normalizeH="0" baseline="0" dirty="0">
                        <a:ln>
                          <a:noFill/>
                        </a:ln>
                        <a:solidFill>
                          <a:schemeClr val="tx1"/>
                        </a:solidFill>
                        <a:effectLst/>
                        <a:latin typeface="+mj-ea"/>
                        <a:ea typeface="+mj-ea"/>
                        <a:cs typeface="+mn-cs"/>
                      </a:endParaRPr>
                    </a:p>
                  </a:txBody>
                  <a:tcPr marL="86139" marR="86139" marT="45727" marB="45727" anchor="ctr" horzOverflow="overflow"/>
                </a:tc>
              </a:tr>
            </a:tbl>
          </a:graphicData>
        </a:graphic>
      </p:graphicFrame>
      <p:sp>
        <p:nvSpPr>
          <p:cNvPr id="46" name="文本框 45"/>
          <p:cNvSpPr txBox="1"/>
          <p:nvPr/>
        </p:nvSpPr>
        <p:spPr>
          <a:xfrm>
            <a:off x="7459907" y="3638055"/>
            <a:ext cx="2502039" cy="369332"/>
          </a:xfrm>
          <a:prstGeom prst="rect">
            <a:avLst/>
          </a:prstGeom>
          <a:solidFill>
            <a:schemeClr val="bg1">
              <a:lumMod val="85000"/>
            </a:schemeClr>
          </a:solidFill>
        </p:spPr>
        <p:txBody>
          <a:bodyPr wrap="square">
            <a:spAutoFit/>
          </a:bodyPr>
          <a:lstStyle/>
          <a:p>
            <a:r>
              <a:rPr lang="zh-CN" altLang="en-US" sz="1800" dirty="0">
                <a:latin typeface="微软雅黑" panose="020B0503020204020204" pitchFamily="34" charset="-122"/>
                <a:ea typeface="微软雅黑" panose="020B0503020204020204" pitchFamily="34" charset="-122"/>
              </a:rPr>
              <a:t>城市停车分区示意图</a:t>
            </a:r>
            <a:endParaRPr lang="zh-CN" altLang="en-US" sz="1800" dirty="0">
              <a:latin typeface="微软雅黑" panose="020B0503020204020204" pitchFamily="34" charset="-122"/>
              <a:ea typeface="微软雅黑" panose="020B0503020204020204" pitchFamily="34" charset="-122"/>
            </a:endParaRPr>
          </a:p>
        </p:txBody>
      </p:sp>
      <p:sp>
        <p:nvSpPr>
          <p:cNvPr id="48" name="Text Box 7"/>
          <p:cNvSpPr txBox="1">
            <a:spLocks noChangeArrowheads="1"/>
          </p:cNvSpPr>
          <p:nvPr/>
        </p:nvSpPr>
        <p:spPr bwMode="auto">
          <a:xfrm>
            <a:off x="583525" y="1749208"/>
            <a:ext cx="14275475" cy="142294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一类区：重点保障基本车位，着力调控使用车位，优化停车配给结构，提高公共停车泊位比例</a:t>
            </a:r>
            <a:endParaRPr lang="en-US" altLang="zh-CN" dirty="0"/>
          </a:p>
          <a:p>
            <a:pPr>
              <a:spcBef>
                <a:spcPts val="0"/>
              </a:spcBef>
              <a:buFont typeface="Wingdings" panose="05000000000000000000" pitchFamily="2" charset="2"/>
              <a:buChar char="Ø"/>
            </a:pPr>
            <a:r>
              <a:rPr lang="zh-CN" altLang="en-US" dirty="0"/>
              <a:t>二类区：适当增加泊位供给，满足停车需求。强化配建泊位供给、注重停车秩序与周转效率</a:t>
            </a:r>
            <a:endParaRPr lang="en-US" altLang="zh-CN" dirty="0"/>
          </a:p>
          <a:p>
            <a:pPr>
              <a:spcBef>
                <a:spcPts val="0"/>
              </a:spcBef>
              <a:buFont typeface="Wingdings" panose="05000000000000000000" pitchFamily="2" charset="2"/>
              <a:buChar char="Ø"/>
            </a:pPr>
            <a:r>
              <a:rPr lang="zh-CN" altLang="en-US" dirty="0"/>
              <a:t>三类区：不限制停车需求，尽量保障停车供给。重点强化停车秩序管理</a:t>
            </a:r>
            <a:endParaRPr lang="zh-CN" altLang="en-US" dirty="0"/>
          </a:p>
        </p:txBody>
      </p:sp>
      <p:grpSp>
        <p:nvGrpSpPr>
          <p:cNvPr id="49" name="组合 48"/>
          <p:cNvGrpSpPr/>
          <p:nvPr/>
        </p:nvGrpSpPr>
        <p:grpSpPr>
          <a:xfrm>
            <a:off x="15773451" y="1872380"/>
            <a:ext cx="7882342" cy="6419331"/>
            <a:chOff x="7237008" y="4127363"/>
            <a:chExt cx="7882342" cy="6419331"/>
          </a:xfrm>
        </p:grpSpPr>
        <p:pic>
          <p:nvPicPr>
            <p:cNvPr id="50" name="图片 49"/>
            <p:cNvPicPr>
              <a:picLocks noChangeAspect="1"/>
            </p:cNvPicPr>
            <p:nvPr/>
          </p:nvPicPr>
          <p:blipFill>
            <a:blip r:embed="rId2"/>
            <a:stretch>
              <a:fillRect/>
            </a:stretch>
          </p:blipFill>
          <p:spPr>
            <a:xfrm>
              <a:off x="7237008" y="4127363"/>
              <a:ext cx="7882342" cy="6419331"/>
            </a:xfrm>
            <a:prstGeom prst="rect">
              <a:avLst/>
            </a:prstGeom>
          </p:spPr>
        </p:pic>
        <p:sp>
          <p:nvSpPr>
            <p:cNvPr id="51" name="矩形 50"/>
            <p:cNvSpPr/>
            <p:nvPr/>
          </p:nvSpPr>
          <p:spPr>
            <a:xfrm>
              <a:off x="7237008" y="4127363"/>
              <a:ext cx="7882342" cy="6419330"/>
            </a:xfrm>
            <a:prstGeom prst="rect">
              <a:avLst/>
            </a:prstGeom>
            <a:solidFill>
              <a:schemeClr val="bg1">
                <a:lumMod val="95000"/>
                <a:alpha val="4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0936139" y="7863115"/>
              <a:ext cx="1763861" cy="1344386"/>
              <a:chOff x="8523935" y="4656699"/>
              <a:chExt cx="5502938" cy="4658189"/>
            </a:xfrm>
          </p:grpSpPr>
          <p:sp>
            <p:nvSpPr>
              <p:cNvPr id="53" name="任意多边形: 形状 52"/>
              <p:cNvSpPr/>
              <p:nvPr/>
            </p:nvSpPr>
            <p:spPr>
              <a:xfrm>
                <a:off x="8523935" y="4656699"/>
                <a:ext cx="5502938" cy="4658189"/>
              </a:xfrm>
              <a:custGeom>
                <a:avLst/>
                <a:gdLst>
                  <a:gd name="csX0" fmla="*/ 0 w 4343400"/>
                  <a:gd name="csY0" fmla="*/ 409575 h 3676650"/>
                  <a:gd name="csX1" fmla="*/ 647700 w 4343400"/>
                  <a:gd name="csY1" fmla="*/ 400050 h 3676650"/>
                  <a:gd name="csX2" fmla="*/ 1114425 w 4343400"/>
                  <a:gd name="csY2" fmla="*/ 0 h 3676650"/>
                  <a:gd name="csX3" fmla="*/ 4343400 w 4343400"/>
                  <a:gd name="csY3" fmla="*/ 114300 h 3676650"/>
                  <a:gd name="csX4" fmla="*/ 4295775 w 4343400"/>
                  <a:gd name="csY4" fmla="*/ 1866900 h 3676650"/>
                  <a:gd name="csX5" fmla="*/ 3552825 w 4343400"/>
                  <a:gd name="csY5" fmla="*/ 1971675 h 3676650"/>
                  <a:gd name="csX6" fmla="*/ 3667125 w 4343400"/>
                  <a:gd name="csY6" fmla="*/ 3676650 h 3676650"/>
                  <a:gd name="csX7" fmla="*/ 57150 w 4343400"/>
                  <a:gd name="csY7" fmla="*/ 3619500 h 3676650"/>
                  <a:gd name="csX8" fmla="*/ 0 w 4343400"/>
                  <a:gd name="csY8" fmla="*/ 2533650 h 3676650"/>
                  <a:gd name="csX9" fmla="*/ 0 w 4343400"/>
                  <a:gd name="csY9" fmla="*/ 409575 h 36766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4343400" h="3676650">
                    <a:moveTo>
                      <a:pt x="0" y="409575"/>
                    </a:moveTo>
                    <a:lnTo>
                      <a:pt x="647700" y="400050"/>
                    </a:lnTo>
                    <a:lnTo>
                      <a:pt x="1114425" y="0"/>
                    </a:lnTo>
                    <a:lnTo>
                      <a:pt x="4343400" y="114300"/>
                    </a:lnTo>
                    <a:lnTo>
                      <a:pt x="4295775" y="1866900"/>
                    </a:lnTo>
                    <a:lnTo>
                      <a:pt x="3552825" y="1971675"/>
                    </a:lnTo>
                    <a:lnTo>
                      <a:pt x="3667125" y="3676650"/>
                    </a:lnTo>
                    <a:lnTo>
                      <a:pt x="57150" y="3619500"/>
                    </a:lnTo>
                    <a:lnTo>
                      <a:pt x="0" y="2533650"/>
                    </a:lnTo>
                    <a:lnTo>
                      <a:pt x="0" y="409575"/>
                    </a:lnTo>
                    <a:close/>
                  </a:path>
                </a:pathLst>
              </a:custGeom>
              <a:solidFill>
                <a:schemeClr val="accent6">
                  <a:lumMod val="60000"/>
                  <a:lumOff val="40000"/>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形状 53"/>
              <p:cNvSpPr/>
              <p:nvPr/>
            </p:nvSpPr>
            <p:spPr>
              <a:xfrm>
                <a:off x="10283427" y="6008298"/>
                <a:ext cx="2307372" cy="2133595"/>
              </a:xfrm>
              <a:custGeom>
                <a:avLst/>
                <a:gdLst>
                  <a:gd name="csX0" fmla="*/ 0 w 1821180"/>
                  <a:gd name="csY0" fmla="*/ 30480 h 1684020"/>
                  <a:gd name="csX1" fmla="*/ 1310640 w 1821180"/>
                  <a:gd name="csY1" fmla="*/ 0 h 1684020"/>
                  <a:gd name="csX2" fmla="*/ 1783080 w 1821180"/>
                  <a:gd name="csY2" fmla="*/ 914400 h 1684020"/>
                  <a:gd name="csX3" fmla="*/ 1821180 w 1821180"/>
                  <a:gd name="csY3" fmla="*/ 998220 h 1684020"/>
                  <a:gd name="csX4" fmla="*/ 1775460 w 1821180"/>
                  <a:gd name="csY4" fmla="*/ 1234440 h 1684020"/>
                  <a:gd name="csX5" fmla="*/ 1798320 w 1821180"/>
                  <a:gd name="csY5" fmla="*/ 1607820 h 1684020"/>
                  <a:gd name="csX6" fmla="*/ 121920 w 1821180"/>
                  <a:gd name="csY6" fmla="*/ 1684020 h 1684020"/>
                  <a:gd name="csX7" fmla="*/ 175260 w 1821180"/>
                  <a:gd name="csY7" fmla="*/ 1402080 h 1684020"/>
                  <a:gd name="csX8" fmla="*/ 0 w 1821180"/>
                  <a:gd name="csY8" fmla="*/ 30480 h 16840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21180" h="1684020">
                    <a:moveTo>
                      <a:pt x="0" y="30480"/>
                    </a:moveTo>
                    <a:lnTo>
                      <a:pt x="1310640" y="0"/>
                    </a:lnTo>
                    <a:lnTo>
                      <a:pt x="1783080" y="914400"/>
                    </a:lnTo>
                    <a:lnTo>
                      <a:pt x="1821180" y="998220"/>
                    </a:lnTo>
                    <a:lnTo>
                      <a:pt x="1775460" y="1234440"/>
                    </a:lnTo>
                    <a:lnTo>
                      <a:pt x="1798320" y="1607820"/>
                    </a:lnTo>
                    <a:lnTo>
                      <a:pt x="121920" y="1684020"/>
                    </a:lnTo>
                    <a:lnTo>
                      <a:pt x="175260" y="1402080"/>
                    </a:lnTo>
                    <a:lnTo>
                      <a:pt x="0" y="30480"/>
                    </a:lnTo>
                    <a:close/>
                  </a:path>
                </a:pathLst>
              </a:custGeom>
              <a:solidFill>
                <a:schemeClr val="accent1">
                  <a:alpha val="25000"/>
                </a:schemeClr>
              </a:solidFill>
              <a:ln w="19050">
                <a:solidFill>
                  <a:schemeClr val="tx1"/>
                </a:solidFill>
                <a:prstDash val="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43919" y="107834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路内停车设施规范要求</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道路停车</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3.2</a:t>
            </a:r>
            <a:endParaRPr lang="zh-CN" altLang="en-US" sz="4800" dirty="0">
              <a:solidFill>
                <a:schemeClr val="bg1"/>
              </a:solidFill>
              <a:latin typeface="Impact" panose="020B0806030902050204" pitchFamily="34" charset="0"/>
              <a:ea typeface="微软雅黑" panose="020B0503020204020204" pitchFamily="34" charset="-122"/>
            </a:endParaRPr>
          </a:p>
        </p:txBody>
      </p:sp>
      <p:graphicFrame>
        <p:nvGraphicFramePr>
          <p:cNvPr id="83" name="表格 82"/>
          <p:cNvGraphicFramePr>
            <a:graphicFrameLocks noGrp="1"/>
          </p:cNvGraphicFramePr>
          <p:nvPr/>
        </p:nvGraphicFramePr>
        <p:xfrm>
          <a:off x="1275125" y="8036002"/>
          <a:ext cx="3780000" cy="2246255"/>
        </p:xfrm>
        <a:graphic>
          <a:graphicData uri="http://schemas.openxmlformats.org/drawingml/2006/table">
            <a:tbl>
              <a:tblPr firstRow="1" bandRow="1"/>
              <a:tblGrid>
                <a:gridCol w="2016000"/>
                <a:gridCol w="1764000"/>
              </a:tblGrid>
              <a:tr h="540000">
                <a:tc gridSpan="2">
                  <a:txBody>
                    <a:bodyPr/>
                    <a:lstStyle>
                      <a:lvl1pPr marL="0" algn="l" defTabSz="1475105" rtl="0" eaLnBrk="1" latinLnBrk="0" hangingPunct="1">
                        <a:defRPr sz="2900" b="1" kern="1200">
                          <a:solidFill>
                            <a:schemeClr val="lt1"/>
                          </a:solidFill>
                          <a:latin typeface="Arial" panose="020B0604020202020204"/>
                        </a:defRPr>
                      </a:lvl1pPr>
                      <a:lvl2pPr marL="737235" algn="l" defTabSz="1475105" rtl="0" eaLnBrk="1" latinLnBrk="0" hangingPunct="1">
                        <a:defRPr sz="2900" b="1" kern="1200">
                          <a:solidFill>
                            <a:schemeClr val="lt1"/>
                          </a:solidFill>
                          <a:latin typeface="Arial" panose="020B0604020202020204"/>
                        </a:defRPr>
                      </a:lvl2pPr>
                      <a:lvl3pPr marL="1475105" algn="l" defTabSz="1475105" rtl="0" eaLnBrk="1" latinLnBrk="0" hangingPunct="1">
                        <a:defRPr sz="2900" b="1" kern="1200">
                          <a:solidFill>
                            <a:schemeClr val="lt1"/>
                          </a:solidFill>
                          <a:latin typeface="Arial" panose="020B0604020202020204"/>
                        </a:defRPr>
                      </a:lvl3pPr>
                      <a:lvl4pPr marL="2212340" algn="l" defTabSz="1475105" rtl="0" eaLnBrk="1" latinLnBrk="0" hangingPunct="1">
                        <a:defRPr sz="2900" b="1" kern="1200">
                          <a:solidFill>
                            <a:schemeClr val="lt1"/>
                          </a:solidFill>
                          <a:latin typeface="Arial" panose="020B0604020202020204"/>
                        </a:defRPr>
                      </a:lvl4pPr>
                      <a:lvl5pPr marL="2949575" algn="l" defTabSz="1475105" rtl="0" eaLnBrk="1" latinLnBrk="0" hangingPunct="1">
                        <a:defRPr sz="2900" b="1" kern="1200">
                          <a:solidFill>
                            <a:schemeClr val="lt1"/>
                          </a:solidFill>
                          <a:latin typeface="Arial" panose="020B0604020202020204"/>
                        </a:defRPr>
                      </a:lvl5pPr>
                      <a:lvl6pPr marL="3686810" algn="l" defTabSz="1475105" rtl="0" eaLnBrk="1" latinLnBrk="0" hangingPunct="1">
                        <a:defRPr sz="2900" b="1" kern="1200">
                          <a:solidFill>
                            <a:schemeClr val="lt1"/>
                          </a:solidFill>
                          <a:latin typeface="Arial" panose="020B0604020202020204"/>
                        </a:defRPr>
                      </a:lvl6pPr>
                      <a:lvl7pPr marL="4424680" algn="l" defTabSz="1475105" rtl="0" eaLnBrk="1" latinLnBrk="0" hangingPunct="1">
                        <a:defRPr sz="2900" b="1" kern="1200">
                          <a:solidFill>
                            <a:schemeClr val="lt1"/>
                          </a:solidFill>
                          <a:latin typeface="Arial" panose="020B0604020202020204"/>
                        </a:defRPr>
                      </a:lvl7pPr>
                      <a:lvl8pPr marL="5161915" algn="l" defTabSz="1475105" rtl="0" eaLnBrk="1" latinLnBrk="0" hangingPunct="1">
                        <a:defRPr sz="2900" b="1" kern="1200">
                          <a:solidFill>
                            <a:schemeClr val="lt1"/>
                          </a:solidFill>
                          <a:latin typeface="Arial" panose="020B0604020202020204"/>
                        </a:defRPr>
                      </a:lvl8pPr>
                      <a:lvl9pPr marL="5899150" algn="l" defTabSz="1475105" rtl="0" eaLnBrk="1" latinLnBrk="0" hangingPunct="1">
                        <a:defRPr sz="2900" b="1" kern="1200">
                          <a:solidFill>
                            <a:schemeClr val="lt1"/>
                          </a:solidFill>
                          <a:latin typeface="Arial" panose="020B0604020202020204"/>
                        </a:defRPr>
                      </a:lvl9pPr>
                    </a:lstStyle>
                    <a:p>
                      <a:pPr algn="ctr"/>
                      <a:r>
                        <a:rPr lang="zh-CN" altLang="en-US" sz="1800" dirty="0"/>
                        <a:t>机动车道设置停车位后的</a:t>
                      </a:r>
                      <a:r>
                        <a:rPr lang="en-US" altLang="zh-CN" sz="1800" dirty="0"/>
                        <a:t>v/c</a:t>
                      </a:r>
                      <a:r>
                        <a:rPr lang="zh-CN" altLang="en-US" sz="1800" dirty="0"/>
                        <a:t>比值</a:t>
                      </a:r>
                      <a:endParaRPr lang="zh-CN" altLang="en-US" sz="1800" dirty="0">
                        <a:solidFill>
                          <a:schemeClr val="bg1"/>
                        </a:solidFill>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cPr marL="97626" marR="97626" marT="48813" marB="48813" anchor="ctr">
                    <a:solidFill>
                      <a:schemeClr val="accent1">
                        <a:lumMod val="20000"/>
                        <a:lumOff val="80000"/>
                      </a:schemeClr>
                    </a:solidFill>
                  </a:tcPr>
                </a:tc>
              </a:tr>
              <a:tr h="733011">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机动车单侧道路高峰小时</a:t>
                      </a:r>
                      <a:r>
                        <a:rPr lang="en-US" altLang="zh-CN" sz="1800" kern="1200" dirty="0">
                          <a:latin typeface="+mj-ea"/>
                          <a:ea typeface="+mj-ea"/>
                        </a:rPr>
                        <a:t>v/c</a:t>
                      </a:r>
                      <a:endParaRPr lang="zh-CN" altLang="en-US" sz="1800" b="1"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泊位设置</a:t>
                      </a:r>
                      <a:endParaRPr lang="zh-CN" altLang="en-US" sz="1800" b="1"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486622">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kern="1200" dirty="0">
                          <a:latin typeface="+mj-ea"/>
                          <a:ea typeface="+mj-ea"/>
                        </a:rPr>
                        <a:t>0≦v/c&lt;0.8</a:t>
                      </a:r>
                      <a:endParaRPr lang="zh-CN" altLang="en-US" sz="1800"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可设置</a:t>
                      </a:r>
                      <a:endParaRPr lang="zh-CN" altLang="en-US" sz="1800"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86622">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en-US" altLang="zh-CN" sz="1800" kern="1200" dirty="0">
                          <a:latin typeface="+mj-ea"/>
                          <a:ea typeface="+mj-ea"/>
                        </a:rPr>
                        <a:t>v/c≧0.8</a:t>
                      </a:r>
                      <a:endParaRPr lang="zh-CN" altLang="en-US" sz="1800"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不可设置</a:t>
                      </a:r>
                      <a:endParaRPr lang="zh-CN" altLang="en-US" sz="1800" kern="1200" dirty="0">
                        <a:solidFill>
                          <a:schemeClr val="tx1"/>
                        </a:solidFill>
                        <a:latin typeface="+mj-ea"/>
                        <a:ea typeface="+mj-ea"/>
                        <a:cs typeface="+mn-cs"/>
                      </a:endParaRPr>
                    </a:p>
                  </a:txBody>
                  <a:tcPr marL="97626" marR="97626" marT="48813" marB="4881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p:graphicFrame>
        <p:nvGraphicFramePr>
          <p:cNvPr id="86" name="表格 85"/>
          <p:cNvGraphicFramePr>
            <a:graphicFrameLocks noGrp="1"/>
          </p:cNvGraphicFramePr>
          <p:nvPr/>
        </p:nvGraphicFramePr>
        <p:xfrm>
          <a:off x="5369121" y="8051708"/>
          <a:ext cx="4032000" cy="2248564"/>
        </p:xfrm>
        <a:graphic>
          <a:graphicData uri="http://schemas.openxmlformats.org/drawingml/2006/table">
            <a:tbl>
              <a:tblPr firstRow="1" bandRow="1"/>
              <a:tblGrid>
                <a:gridCol w="2232000"/>
                <a:gridCol w="1800000"/>
              </a:tblGrid>
              <a:tr h="540000">
                <a:tc gridSpan="2">
                  <a:txBody>
                    <a:bodyPr/>
                    <a:lstStyle>
                      <a:lvl1pPr marL="0" algn="l" defTabSz="1475105" rtl="0" eaLnBrk="1" latinLnBrk="0" hangingPunct="1">
                        <a:defRPr sz="2900" b="1" kern="1200">
                          <a:solidFill>
                            <a:schemeClr val="lt1"/>
                          </a:solidFill>
                          <a:latin typeface="Arial" panose="020B0604020202020204"/>
                        </a:defRPr>
                      </a:lvl1pPr>
                      <a:lvl2pPr marL="737235" algn="l" defTabSz="1475105" rtl="0" eaLnBrk="1" latinLnBrk="0" hangingPunct="1">
                        <a:defRPr sz="2900" b="1" kern="1200">
                          <a:solidFill>
                            <a:schemeClr val="lt1"/>
                          </a:solidFill>
                          <a:latin typeface="Arial" panose="020B0604020202020204"/>
                        </a:defRPr>
                      </a:lvl2pPr>
                      <a:lvl3pPr marL="1475105" algn="l" defTabSz="1475105" rtl="0" eaLnBrk="1" latinLnBrk="0" hangingPunct="1">
                        <a:defRPr sz="2900" b="1" kern="1200">
                          <a:solidFill>
                            <a:schemeClr val="lt1"/>
                          </a:solidFill>
                          <a:latin typeface="Arial" panose="020B0604020202020204"/>
                        </a:defRPr>
                      </a:lvl3pPr>
                      <a:lvl4pPr marL="2212340" algn="l" defTabSz="1475105" rtl="0" eaLnBrk="1" latinLnBrk="0" hangingPunct="1">
                        <a:defRPr sz="2900" b="1" kern="1200">
                          <a:solidFill>
                            <a:schemeClr val="lt1"/>
                          </a:solidFill>
                          <a:latin typeface="Arial" panose="020B0604020202020204"/>
                        </a:defRPr>
                      </a:lvl4pPr>
                      <a:lvl5pPr marL="2949575" algn="l" defTabSz="1475105" rtl="0" eaLnBrk="1" latinLnBrk="0" hangingPunct="1">
                        <a:defRPr sz="2900" b="1" kern="1200">
                          <a:solidFill>
                            <a:schemeClr val="lt1"/>
                          </a:solidFill>
                          <a:latin typeface="Arial" panose="020B0604020202020204"/>
                        </a:defRPr>
                      </a:lvl5pPr>
                      <a:lvl6pPr marL="3686810" algn="l" defTabSz="1475105" rtl="0" eaLnBrk="1" latinLnBrk="0" hangingPunct="1">
                        <a:defRPr sz="2900" b="1" kern="1200">
                          <a:solidFill>
                            <a:schemeClr val="lt1"/>
                          </a:solidFill>
                          <a:latin typeface="Arial" panose="020B0604020202020204"/>
                        </a:defRPr>
                      </a:lvl6pPr>
                      <a:lvl7pPr marL="4424680" algn="l" defTabSz="1475105" rtl="0" eaLnBrk="1" latinLnBrk="0" hangingPunct="1">
                        <a:defRPr sz="2900" b="1" kern="1200">
                          <a:solidFill>
                            <a:schemeClr val="lt1"/>
                          </a:solidFill>
                          <a:latin typeface="Arial" panose="020B0604020202020204"/>
                        </a:defRPr>
                      </a:lvl7pPr>
                      <a:lvl8pPr marL="5161915" algn="l" defTabSz="1475105" rtl="0" eaLnBrk="1" latinLnBrk="0" hangingPunct="1">
                        <a:defRPr sz="2900" b="1" kern="1200">
                          <a:solidFill>
                            <a:schemeClr val="lt1"/>
                          </a:solidFill>
                          <a:latin typeface="Arial" panose="020B0604020202020204"/>
                        </a:defRPr>
                      </a:lvl8pPr>
                      <a:lvl9pPr marL="5899150" algn="l" defTabSz="1475105" rtl="0" eaLnBrk="1" latinLnBrk="0" hangingPunct="1">
                        <a:defRPr sz="2900" b="1" kern="1200">
                          <a:solidFill>
                            <a:schemeClr val="lt1"/>
                          </a:solidFill>
                          <a:latin typeface="Arial" panose="020B0604020202020204"/>
                        </a:defRPr>
                      </a:lvl9pPr>
                    </a:lstStyle>
                    <a:p>
                      <a:pPr algn="ctr"/>
                      <a:r>
                        <a:rPr lang="zh-CN" altLang="en-US" sz="1800" b="1" dirty="0">
                          <a:solidFill>
                            <a:schemeClr val="bg1"/>
                          </a:solidFill>
                          <a:latin typeface="微软雅黑" panose="020B0503020204020204" pitchFamily="34" charset="-122"/>
                          <a:ea typeface="微软雅黑" panose="020B0503020204020204" pitchFamily="34" charset="-122"/>
                        </a:rPr>
                        <a:t>非机动车道设置停车位后的</a:t>
                      </a:r>
                      <a:r>
                        <a:rPr lang="en-US" altLang="zh-CN" sz="1800" b="1" dirty="0">
                          <a:solidFill>
                            <a:schemeClr val="bg1"/>
                          </a:solidFill>
                          <a:latin typeface="微软雅黑" panose="020B0503020204020204" pitchFamily="34" charset="-122"/>
                          <a:ea typeface="微软雅黑" panose="020B0503020204020204" pitchFamily="34" charset="-122"/>
                        </a:rPr>
                        <a:t>v/c</a:t>
                      </a:r>
                      <a:r>
                        <a:rPr lang="zh-CN" altLang="en-US" sz="1800" b="1" dirty="0">
                          <a:solidFill>
                            <a:schemeClr val="bg1"/>
                          </a:solidFill>
                          <a:latin typeface="微软雅黑" panose="020B0503020204020204" pitchFamily="34" charset="-122"/>
                          <a:ea typeface="微软雅黑" panose="020B0503020204020204" pitchFamily="34" charset="-122"/>
                        </a:rPr>
                        <a:t>比值</a:t>
                      </a:r>
                      <a:endParaRPr lang="zh-CN" altLang="en-US" sz="1800" b="1" dirty="0">
                        <a:solidFill>
                          <a:schemeClr val="bg1"/>
                        </a:solidFill>
                        <a:latin typeface="微软雅黑" panose="020B0503020204020204" pitchFamily="34" charset="-122"/>
                        <a:ea typeface="微软雅黑" panose="020B0503020204020204" pitchFamily="34" charset="-122"/>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cPr marL="97626" marR="97626" marT="48813" marB="48813" anchor="ctr">
                    <a:solidFill>
                      <a:schemeClr val="accent1">
                        <a:lumMod val="20000"/>
                        <a:lumOff val="80000"/>
                      </a:schemeClr>
                    </a:solidFill>
                  </a:tcPr>
                </a:tc>
              </a:tr>
              <a:tr h="734400">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b="0" kern="1200" dirty="0">
                          <a:solidFill>
                            <a:schemeClr val="tx1"/>
                          </a:solidFill>
                          <a:latin typeface="微软雅黑" panose="020B0503020204020204" pitchFamily="34" charset="-122"/>
                          <a:ea typeface="微软雅黑" panose="020B0503020204020204" pitchFamily="34" charset="-122"/>
                          <a:cs typeface="+mn-cs"/>
                        </a:rPr>
                        <a:t>非机动车单侧道路高峰小时</a:t>
                      </a:r>
                      <a:r>
                        <a:rPr lang="en-US" altLang="zh-CN" sz="1800" b="0" kern="1200" dirty="0">
                          <a:solidFill>
                            <a:schemeClr val="tx1"/>
                          </a:solidFill>
                          <a:latin typeface="微软雅黑" panose="020B0503020204020204" pitchFamily="34" charset="-122"/>
                          <a:ea typeface="微软雅黑" panose="020B0503020204020204" pitchFamily="34" charset="-122"/>
                          <a:cs typeface="+mn-cs"/>
                        </a:rPr>
                        <a:t>v/c</a:t>
                      </a:r>
                      <a:endParaRPr lang="zh-CN" altLang="en-US" sz="1800" b="0" kern="1200" dirty="0">
                        <a:solidFill>
                          <a:schemeClr val="tx1"/>
                        </a:solidFill>
                        <a:latin typeface="微软雅黑" panose="020B0503020204020204" pitchFamily="34" charset="-122"/>
                        <a:ea typeface="微软雅黑" panose="020B0503020204020204" pitchFamily="34" charset="-122"/>
                        <a:cs typeface="+mn-cs"/>
                      </a:endParaRPr>
                    </a:p>
                  </a:txBody>
                  <a:tcPr marL="95190" marR="95190" marT="47595" marB="47595"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b="0" kern="1200" dirty="0">
                          <a:solidFill>
                            <a:schemeClr val="tx1"/>
                          </a:solidFill>
                          <a:latin typeface="微软雅黑" panose="020B0503020204020204" pitchFamily="34" charset="-122"/>
                          <a:ea typeface="微软雅黑" panose="020B0503020204020204" pitchFamily="34" charset="-122"/>
                          <a:cs typeface="+mn-cs"/>
                        </a:rPr>
                        <a:t>泊位设置</a:t>
                      </a:r>
                      <a:endParaRPr lang="zh-CN" altLang="en-US" sz="1800" b="0" kern="1200" dirty="0">
                        <a:solidFill>
                          <a:schemeClr val="tx1"/>
                        </a:solidFill>
                        <a:latin typeface="微软雅黑" panose="020B0503020204020204" pitchFamily="34" charset="-122"/>
                        <a:ea typeface="微软雅黑" panose="020B0503020204020204" pitchFamily="34" charset="-122"/>
                        <a:cs typeface="+mn-cs"/>
                      </a:endParaRPr>
                    </a:p>
                  </a:txBody>
                  <a:tcPr marL="95190" marR="95190" marT="47595" marB="47595"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487082">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b="0" kern="1200" dirty="0">
                          <a:solidFill>
                            <a:schemeClr val="tx1"/>
                          </a:solidFill>
                          <a:latin typeface="微软雅黑" panose="020B0503020204020204" pitchFamily="34" charset="-122"/>
                          <a:ea typeface="微软雅黑" panose="020B0503020204020204" pitchFamily="34" charset="-122"/>
                          <a:cs typeface="+mn-cs"/>
                        </a:rPr>
                        <a:t>0≦v/c&lt;0.85</a:t>
                      </a:r>
                      <a:endParaRPr lang="zh-CN" altLang="en-US" sz="1800" b="0" kern="1200" dirty="0">
                        <a:solidFill>
                          <a:schemeClr val="tx1"/>
                        </a:solidFill>
                        <a:latin typeface="微软雅黑" panose="020B0503020204020204" pitchFamily="34" charset="-122"/>
                        <a:ea typeface="微软雅黑" panose="020B0503020204020204" pitchFamily="34" charset="-122"/>
                        <a:cs typeface="+mn-cs"/>
                      </a:endParaRPr>
                    </a:p>
                  </a:txBody>
                  <a:tcPr marL="95190" marR="95190" marT="47595" marB="475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b="0" kern="1200" dirty="0">
                          <a:solidFill>
                            <a:schemeClr val="tx1"/>
                          </a:solidFill>
                          <a:latin typeface="微软雅黑" panose="020B0503020204020204" pitchFamily="34" charset="-122"/>
                          <a:ea typeface="微软雅黑" panose="020B0503020204020204" pitchFamily="34" charset="-122"/>
                          <a:cs typeface="+mn-cs"/>
                        </a:rPr>
                        <a:t>可设置</a:t>
                      </a:r>
                      <a:endParaRPr lang="zh-CN" altLang="en-US" sz="1800" b="0" kern="1200" dirty="0">
                        <a:solidFill>
                          <a:schemeClr val="tx1"/>
                        </a:solidFill>
                        <a:latin typeface="微软雅黑" panose="020B0503020204020204" pitchFamily="34" charset="-122"/>
                        <a:ea typeface="微软雅黑" panose="020B0503020204020204" pitchFamily="34" charset="-122"/>
                        <a:cs typeface="+mn-cs"/>
                      </a:endParaRPr>
                    </a:p>
                  </a:txBody>
                  <a:tcPr marL="95190" marR="95190" marT="47595" marB="47595"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87082">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en-US" altLang="zh-CN" sz="1800" kern="1200" dirty="0">
                          <a:solidFill>
                            <a:schemeClr val="tx1"/>
                          </a:solidFill>
                          <a:latin typeface="微软雅黑" panose="020B0503020204020204" pitchFamily="34" charset="-122"/>
                          <a:ea typeface="微软雅黑" panose="020B0503020204020204" pitchFamily="34" charset="-122"/>
                          <a:cs typeface="+mn-cs"/>
                        </a:rPr>
                        <a:t>v/c≧0.85</a:t>
                      </a:r>
                      <a:endParaRPr lang="zh-CN" altLang="en-US" sz="1800" kern="1200" dirty="0">
                        <a:solidFill>
                          <a:schemeClr val="tx1"/>
                        </a:solidFill>
                        <a:latin typeface="微软雅黑" panose="020B0503020204020204" pitchFamily="34" charset="-122"/>
                        <a:ea typeface="微软雅黑" panose="020B0503020204020204" pitchFamily="34" charset="-122"/>
                        <a:cs typeface="+mn-cs"/>
                      </a:endParaRPr>
                    </a:p>
                  </a:txBody>
                  <a:tcPr marL="95190" marR="95190" marT="47595" marB="47595"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solidFill>
                            <a:schemeClr val="tx1"/>
                          </a:solidFill>
                          <a:latin typeface="微软雅黑" panose="020B0503020204020204" pitchFamily="34" charset="-122"/>
                          <a:ea typeface="微软雅黑" panose="020B0503020204020204" pitchFamily="34" charset="-122"/>
                          <a:cs typeface="+mn-cs"/>
                        </a:rPr>
                        <a:t>不可设置</a:t>
                      </a:r>
                      <a:endParaRPr lang="zh-CN" altLang="en-US" sz="1800" kern="1200" dirty="0">
                        <a:solidFill>
                          <a:schemeClr val="tx1"/>
                        </a:solidFill>
                        <a:latin typeface="微软雅黑" panose="020B0503020204020204" pitchFamily="34" charset="-122"/>
                        <a:ea typeface="微软雅黑" panose="020B0503020204020204" pitchFamily="34" charset="-122"/>
                        <a:cs typeface="+mn-cs"/>
                      </a:endParaRPr>
                    </a:p>
                  </a:txBody>
                  <a:tcPr marL="95190" marR="95190" marT="47595" marB="47595"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mc:AlternateContent xmlns:mc="http://schemas.openxmlformats.org/markup-compatibility/2006">
        <mc:Choice xmlns:a14="http://schemas.microsoft.com/office/drawing/2010/main" Requires="a14">
          <p:graphicFrame>
            <p:nvGraphicFramePr>
              <p:cNvPr id="87" name="表格 86"/>
              <p:cNvGraphicFramePr>
                <a:graphicFrameLocks noGrp="1"/>
              </p:cNvGraphicFramePr>
              <p:nvPr/>
            </p:nvGraphicFramePr>
            <p:xfrm>
              <a:off x="9662433" y="8037276"/>
              <a:ext cx="5040000" cy="2246255"/>
            </p:xfrm>
            <a:graphic>
              <a:graphicData uri="http://schemas.openxmlformats.org/drawingml/2006/table">
                <a:tbl>
                  <a:tblPr firstRow="1" bandRow="1"/>
                  <a:tblGrid>
                    <a:gridCol w="2664000"/>
                    <a:gridCol w="2376000"/>
                  </a:tblGrid>
                  <a:tr h="540000">
                    <a:tc gridSpan="2">
                      <a:txBody>
                        <a:bodyPr/>
                        <a:lstStyle>
                          <a:lvl1pPr marL="0" algn="l" defTabSz="1475105" rtl="0" eaLnBrk="1" latinLnBrk="0" hangingPunct="1">
                            <a:defRPr sz="2900" b="1" kern="1200">
                              <a:solidFill>
                                <a:schemeClr val="lt1"/>
                              </a:solidFill>
                              <a:latin typeface="Arial" panose="020B0604020202020204"/>
                            </a:defRPr>
                          </a:lvl1pPr>
                          <a:lvl2pPr marL="737235" algn="l" defTabSz="1475105" rtl="0" eaLnBrk="1" latinLnBrk="0" hangingPunct="1">
                            <a:defRPr sz="2900" b="1" kern="1200">
                              <a:solidFill>
                                <a:schemeClr val="lt1"/>
                              </a:solidFill>
                              <a:latin typeface="Arial" panose="020B0604020202020204"/>
                            </a:defRPr>
                          </a:lvl2pPr>
                          <a:lvl3pPr marL="1475105" algn="l" defTabSz="1475105" rtl="0" eaLnBrk="1" latinLnBrk="0" hangingPunct="1">
                            <a:defRPr sz="2900" b="1" kern="1200">
                              <a:solidFill>
                                <a:schemeClr val="lt1"/>
                              </a:solidFill>
                              <a:latin typeface="Arial" panose="020B0604020202020204"/>
                            </a:defRPr>
                          </a:lvl3pPr>
                          <a:lvl4pPr marL="2212340" algn="l" defTabSz="1475105" rtl="0" eaLnBrk="1" latinLnBrk="0" hangingPunct="1">
                            <a:defRPr sz="2900" b="1" kern="1200">
                              <a:solidFill>
                                <a:schemeClr val="lt1"/>
                              </a:solidFill>
                              <a:latin typeface="Arial" panose="020B0604020202020204"/>
                            </a:defRPr>
                          </a:lvl4pPr>
                          <a:lvl5pPr marL="2949575" algn="l" defTabSz="1475105" rtl="0" eaLnBrk="1" latinLnBrk="0" hangingPunct="1">
                            <a:defRPr sz="2900" b="1" kern="1200">
                              <a:solidFill>
                                <a:schemeClr val="lt1"/>
                              </a:solidFill>
                              <a:latin typeface="Arial" panose="020B0604020202020204"/>
                            </a:defRPr>
                          </a:lvl5pPr>
                          <a:lvl6pPr marL="3686810" algn="l" defTabSz="1475105" rtl="0" eaLnBrk="1" latinLnBrk="0" hangingPunct="1">
                            <a:defRPr sz="2900" b="1" kern="1200">
                              <a:solidFill>
                                <a:schemeClr val="lt1"/>
                              </a:solidFill>
                              <a:latin typeface="Arial" panose="020B0604020202020204"/>
                            </a:defRPr>
                          </a:lvl6pPr>
                          <a:lvl7pPr marL="4424680" algn="l" defTabSz="1475105" rtl="0" eaLnBrk="1" latinLnBrk="0" hangingPunct="1">
                            <a:defRPr sz="2900" b="1" kern="1200">
                              <a:solidFill>
                                <a:schemeClr val="lt1"/>
                              </a:solidFill>
                              <a:latin typeface="Arial" panose="020B0604020202020204"/>
                            </a:defRPr>
                          </a:lvl7pPr>
                          <a:lvl8pPr marL="5161915" algn="l" defTabSz="1475105" rtl="0" eaLnBrk="1" latinLnBrk="0" hangingPunct="1">
                            <a:defRPr sz="2900" b="1" kern="1200">
                              <a:solidFill>
                                <a:schemeClr val="lt1"/>
                              </a:solidFill>
                              <a:latin typeface="Arial" panose="020B0604020202020204"/>
                            </a:defRPr>
                          </a:lvl8pPr>
                          <a:lvl9pPr marL="5899150" algn="l" defTabSz="1475105" rtl="0" eaLnBrk="1" latinLnBrk="0" hangingPunct="1">
                            <a:defRPr sz="2900" b="1" kern="1200">
                              <a:solidFill>
                                <a:schemeClr val="lt1"/>
                              </a:solidFill>
                              <a:latin typeface="Arial" panose="020B0604020202020204"/>
                            </a:defRPr>
                          </a:lvl9pPr>
                        </a:lstStyle>
                        <a:p>
                          <a:pPr algn="ctr"/>
                          <a:r>
                            <a:rPr lang="zh-CN" altLang="en-US" sz="1800" dirty="0">
                              <a:solidFill>
                                <a:schemeClr val="bg1"/>
                              </a:solidFill>
                            </a:rPr>
                            <a:t>机非混行车道设置停车位的机动车平均行程速度</a:t>
                          </a:r>
                          <a:endParaRPr lang="en-US" altLang="zh-CN" sz="1800" dirty="0">
                            <a:solidFill>
                              <a:schemeClr val="bg1"/>
                            </a:solidFill>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cPr marL="97626" marR="97626" marT="48813" marB="48813" anchor="ctr">
                        <a:solidFill>
                          <a:schemeClr val="accent1">
                            <a:lumMod val="20000"/>
                            <a:lumOff val="80000"/>
                          </a:schemeClr>
                        </a:solidFill>
                      </a:tcPr>
                    </a:tc>
                  </a:tr>
                  <a:tr h="733011">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机动车平均行程速度</a:t>
                          </a:r>
                          <a14:m>
                            <m:oMath xmlns:m="http://schemas.openxmlformats.org/officeDocument/2006/math">
                              <m:acc>
                                <m:accPr>
                                  <m:chr m:val="̅"/>
                                  <m:ctrlPr>
                                    <a:rPr lang="en-US" altLang="zh-CN" sz="1800" kern="1200" smtClean="0">
                                      <a:solidFill>
                                        <a:schemeClr val="dk1"/>
                                      </a:solidFill>
                                      <a:latin typeface="Cambria Math" panose="02040503050406030204" pitchFamily="18" charset="0"/>
                                      <a:ea typeface="+mj-ea"/>
                                      <a:cs typeface="+mn-cs"/>
                                    </a:rPr>
                                  </m:ctrlPr>
                                </m:accPr>
                                <m:e>
                                  <m:r>
                                    <m:rPr>
                                      <m:sty m:val="p"/>
                                    </m:rPr>
                                    <a:rPr lang="en-US" altLang="zh-CN" sz="1800" kern="1200" smtClean="0">
                                      <a:solidFill>
                                        <a:schemeClr val="dk1"/>
                                      </a:solidFill>
                                      <a:latin typeface="Cambria Math" panose="02040503050406030204" pitchFamily="18" charset="0"/>
                                      <a:ea typeface="+mj-ea"/>
                                      <a:cs typeface="+mn-cs"/>
                                    </a:rPr>
                                    <m:t>v</m:t>
                                  </m:r>
                                </m:e>
                              </m:acc>
                            </m:oMath>
                          </a14:m>
                          <a:r>
                            <a:rPr lang="zh-CN" altLang="en-US" sz="1800" kern="1200" dirty="0">
                              <a:solidFill>
                                <a:schemeClr val="dk1"/>
                              </a:solidFill>
                              <a:latin typeface="+mj-ea"/>
                              <a:ea typeface="+mj-ea"/>
                              <a:cs typeface="+mn-cs"/>
                            </a:rPr>
                            <a:t>（</a:t>
                          </a:r>
                          <a:r>
                            <a:rPr lang="en-US" altLang="zh-CN" sz="1800" kern="1200" dirty="0">
                              <a:solidFill>
                                <a:schemeClr val="dk1"/>
                              </a:solidFill>
                              <a:latin typeface="+mj-ea"/>
                              <a:ea typeface="+mj-ea"/>
                              <a:cs typeface="+mn-cs"/>
                            </a:rPr>
                            <a:t>km/h</a:t>
                          </a:r>
                          <a:r>
                            <a:rPr lang="zh-CN" altLang="en-US" sz="1800" kern="1200" dirty="0">
                              <a:solidFill>
                                <a:schemeClr val="dk1"/>
                              </a:solidFill>
                              <a:latin typeface="+mj-ea"/>
                              <a:ea typeface="+mj-ea"/>
                              <a:cs typeface="+mn-cs"/>
                            </a:rPr>
                            <a:t>）</a:t>
                          </a:r>
                          <a:endParaRPr lang="en-US" altLang="zh-CN" sz="1800" kern="1200" dirty="0">
                            <a:solidFill>
                              <a:schemeClr val="dk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泊位设置</a:t>
                          </a:r>
                          <a:endParaRPr lang="zh-CN" altLang="en-US" sz="1800" b="1"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486622">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14:m>
                            <m:oMath xmlns:m="http://schemas.openxmlformats.org/officeDocument/2006/math">
                              <m:acc>
                                <m:accPr>
                                  <m:chr m:val="̅"/>
                                  <m:ctrlPr>
                                    <a:rPr lang="en-US" altLang="zh-CN" sz="1800" kern="1200" smtClean="0">
                                      <a:solidFill>
                                        <a:schemeClr val="dk1"/>
                                      </a:solidFill>
                                      <a:latin typeface="Cambria Math" panose="02040503050406030204" pitchFamily="18" charset="0"/>
                                      <a:ea typeface="+mn-ea"/>
                                      <a:cs typeface="+mn-cs"/>
                                    </a:rPr>
                                  </m:ctrlPr>
                                </m:accPr>
                                <m:e>
                                  <m:r>
                                    <m:rPr>
                                      <m:sty m:val="p"/>
                                    </m:rPr>
                                    <a:rPr lang="en-US" altLang="zh-CN" sz="1800" kern="1200" smtClean="0">
                                      <a:solidFill>
                                        <a:schemeClr val="dk1"/>
                                      </a:solidFill>
                                      <a:latin typeface="Cambria Math" panose="02040503050406030204" pitchFamily="18" charset="0"/>
                                      <a:ea typeface="+mn-ea"/>
                                      <a:cs typeface="+mn-cs"/>
                                    </a:rPr>
                                    <m:t>v</m:t>
                                  </m:r>
                                </m:e>
                              </m:acc>
                            </m:oMath>
                          </a14:m>
                          <a:r>
                            <a:rPr lang="en-US" altLang="zh-CN" sz="1800" kern="1200" dirty="0">
                              <a:solidFill>
                                <a:schemeClr val="dk1"/>
                              </a:solidFill>
                              <a:latin typeface="+mj-ea"/>
                              <a:ea typeface="+mn-ea"/>
                              <a:cs typeface="+mn-cs"/>
                            </a:rPr>
                            <a:t>≧</a:t>
                          </a:r>
                          <a:r>
                            <a:rPr lang="en-US" altLang="zh-CN" sz="1800" kern="1200" dirty="0">
                              <a:latin typeface="+mj-ea"/>
                              <a:ea typeface="+mj-ea"/>
                            </a:rPr>
                            <a:t>10</a:t>
                          </a:r>
                          <a:endParaRPr lang="zh-CN" altLang="en-US" sz="1800"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可设置</a:t>
                          </a:r>
                          <a:endParaRPr lang="zh-CN" altLang="en-US" sz="1800"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86622">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14:m>
                            <m:oMath xmlns:m="http://schemas.openxmlformats.org/officeDocument/2006/math">
                              <m:acc>
                                <m:accPr>
                                  <m:chr m:val="̅"/>
                                  <m:ctrlPr>
                                    <a:rPr lang="en-US" altLang="zh-CN" sz="1800" kern="1200" smtClean="0">
                                      <a:solidFill>
                                        <a:schemeClr val="dk1"/>
                                      </a:solidFill>
                                      <a:latin typeface="Cambria Math" panose="02040503050406030204" pitchFamily="18" charset="0"/>
                                      <a:ea typeface="+mn-ea"/>
                                      <a:cs typeface="+mn-cs"/>
                                    </a:rPr>
                                  </m:ctrlPr>
                                </m:accPr>
                                <m:e>
                                  <m:r>
                                    <m:rPr>
                                      <m:sty m:val="p"/>
                                    </m:rPr>
                                    <a:rPr lang="en-US" altLang="zh-CN" sz="1800" kern="1200" smtClean="0">
                                      <a:solidFill>
                                        <a:schemeClr val="dk1"/>
                                      </a:solidFill>
                                      <a:latin typeface="Cambria Math" panose="02040503050406030204" pitchFamily="18" charset="0"/>
                                      <a:ea typeface="+mn-ea"/>
                                      <a:cs typeface="+mn-cs"/>
                                    </a:rPr>
                                    <m:t>v</m:t>
                                  </m:r>
                                </m:e>
                              </m:acc>
                            </m:oMath>
                          </a14:m>
                          <a:r>
                            <a:rPr lang="en-US" altLang="zh-CN" sz="1800" kern="1200" dirty="0">
                              <a:solidFill>
                                <a:schemeClr val="dk1"/>
                              </a:solidFill>
                              <a:latin typeface="+mj-ea"/>
                              <a:ea typeface="+mn-ea"/>
                              <a:cs typeface="+mn-cs"/>
                            </a:rPr>
                            <a:t>&lt;</a:t>
                          </a:r>
                          <a:r>
                            <a:rPr lang="en-US" altLang="zh-CN" sz="1800" kern="1200" dirty="0">
                              <a:latin typeface="+mj-ea"/>
                              <a:ea typeface="+mj-ea"/>
                            </a:rPr>
                            <a:t>10</a:t>
                          </a:r>
                          <a:endParaRPr lang="zh-CN" altLang="en-US" sz="1800"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不可设置</a:t>
                          </a:r>
                          <a:endParaRPr lang="zh-CN" altLang="en-US" sz="1800" kern="1200" dirty="0">
                            <a:solidFill>
                              <a:schemeClr val="tx1"/>
                            </a:solidFill>
                            <a:latin typeface="+mj-ea"/>
                            <a:ea typeface="+mj-ea"/>
                            <a:cs typeface="+mn-cs"/>
                          </a:endParaRPr>
                        </a:p>
                      </a:txBody>
                      <a:tcPr marL="97626" marR="97626" marT="48813" marB="4881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mc:Choice>
        <mc:Fallback>
          <p:graphicFrame>
            <p:nvGraphicFramePr>
              <p:cNvPr id="87" name="表格 86"/>
              <p:cNvGraphicFramePr>
                <a:graphicFrameLocks noGrp="1"/>
              </p:cNvGraphicFramePr>
              <p:nvPr/>
            </p:nvGraphicFramePr>
            <p:xfrm>
              <a:off x="9662433" y="8037276"/>
              <a:ext cx="5040000" cy="2246255"/>
            </p:xfrm>
            <a:graphic>
              <a:graphicData uri="http://schemas.openxmlformats.org/drawingml/2006/table">
                <a:tbl>
                  <a:tblPr firstRow="1" bandRow="1"/>
                  <a:tblGrid>
                    <a:gridCol w="2664000"/>
                    <a:gridCol w="2376000"/>
                  </a:tblGrid>
                  <a:tr h="540000">
                    <a:tc gridSpan="2">
                      <a:txBody>
                        <a:bodyPr/>
                        <a:lstStyle>
                          <a:lvl1pPr marL="0" algn="l" defTabSz="1475105" rtl="0" eaLnBrk="1" latinLnBrk="0" hangingPunct="1">
                            <a:defRPr sz="2900" b="1" kern="1200">
                              <a:solidFill>
                                <a:schemeClr val="lt1"/>
                              </a:solidFill>
                              <a:latin typeface="Arial" panose="020B0604020202020204"/>
                            </a:defRPr>
                          </a:lvl1pPr>
                          <a:lvl2pPr marL="737235" algn="l" defTabSz="1475105" rtl="0" eaLnBrk="1" latinLnBrk="0" hangingPunct="1">
                            <a:defRPr sz="2900" b="1" kern="1200">
                              <a:solidFill>
                                <a:schemeClr val="lt1"/>
                              </a:solidFill>
                              <a:latin typeface="Arial" panose="020B0604020202020204"/>
                            </a:defRPr>
                          </a:lvl2pPr>
                          <a:lvl3pPr marL="1475105" algn="l" defTabSz="1475105" rtl="0" eaLnBrk="1" latinLnBrk="0" hangingPunct="1">
                            <a:defRPr sz="2900" b="1" kern="1200">
                              <a:solidFill>
                                <a:schemeClr val="lt1"/>
                              </a:solidFill>
                              <a:latin typeface="Arial" panose="020B0604020202020204"/>
                            </a:defRPr>
                          </a:lvl3pPr>
                          <a:lvl4pPr marL="2212340" algn="l" defTabSz="1475105" rtl="0" eaLnBrk="1" latinLnBrk="0" hangingPunct="1">
                            <a:defRPr sz="2900" b="1" kern="1200">
                              <a:solidFill>
                                <a:schemeClr val="lt1"/>
                              </a:solidFill>
                              <a:latin typeface="Arial" panose="020B0604020202020204"/>
                            </a:defRPr>
                          </a:lvl4pPr>
                          <a:lvl5pPr marL="2949575" algn="l" defTabSz="1475105" rtl="0" eaLnBrk="1" latinLnBrk="0" hangingPunct="1">
                            <a:defRPr sz="2900" b="1" kern="1200">
                              <a:solidFill>
                                <a:schemeClr val="lt1"/>
                              </a:solidFill>
                              <a:latin typeface="Arial" panose="020B0604020202020204"/>
                            </a:defRPr>
                          </a:lvl5pPr>
                          <a:lvl6pPr marL="3686810" algn="l" defTabSz="1475105" rtl="0" eaLnBrk="1" latinLnBrk="0" hangingPunct="1">
                            <a:defRPr sz="2900" b="1" kern="1200">
                              <a:solidFill>
                                <a:schemeClr val="lt1"/>
                              </a:solidFill>
                              <a:latin typeface="Arial" panose="020B0604020202020204"/>
                            </a:defRPr>
                          </a:lvl6pPr>
                          <a:lvl7pPr marL="4424680" algn="l" defTabSz="1475105" rtl="0" eaLnBrk="1" latinLnBrk="0" hangingPunct="1">
                            <a:defRPr sz="2900" b="1" kern="1200">
                              <a:solidFill>
                                <a:schemeClr val="lt1"/>
                              </a:solidFill>
                              <a:latin typeface="Arial" panose="020B0604020202020204"/>
                            </a:defRPr>
                          </a:lvl7pPr>
                          <a:lvl8pPr marL="5161915" algn="l" defTabSz="1475105" rtl="0" eaLnBrk="1" latinLnBrk="0" hangingPunct="1">
                            <a:defRPr sz="2900" b="1" kern="1200">
                              <a:solidFill>
                                <a:schemeClr val="lt1"/>
                              </a:solidFill>
                              <a:latin typeface="Arial" panose="020B0604020202020204"/>
                            </a:defRPr>
                          </a:lvl8pPr>
                          <a:lvl9pPr marL="5899150" algn="l" defTabSz="1475105" rtl="0" eaLnBrk="1" latinLnBrk="0" hangingPunct="1">
                            <a:defRPr sz="2900" b="1" kern="1200">
                              <a:solidFill>
                                <a:schemeClr val="lt1"/>
                              </a:solidFill>
                              <a:latin typeface="Arial" panose="020B0604020202020204"/>
                            </a:defRPr>
                          </a:lvl9pPr>
                        </a:lstStyle>
                        <a:p>
                          <a:pPr algn="ctr"/>
                          <a:r>
                            <a:rPr lang="zh-CN" altLang="en-US" sz="1800" dirty="0">
                              <a:solidFill>
                                <a:schemeClr val="bg1"/>
                              </a:solidFill>
                            </a:rPr>
                            <a:t>机非混行车道设置停车位的机动车平均行程速度</a:t>
                          </a:r>
                          <a:endParaRPr lang="en-US" altLang="zh-CN" sz="1800" dirty="0">
                            <a:solidFill>
                              <a:schemeClr val="bg1"/>
                            </a:solidFill>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cPr marL="97626" marR="97626" marT="48813" marB="48813" anchor="ctr">
                        <a:solidFill>
                          <a:schemeClr val="accent1">
                            <a:lumMod val="20000"/>
                            <a:lumOff val="80000"/>
                          </a:schemeClr>
                        </a:solidFill>
                      </a:tcPr>
                    </a:tc>
                  </a:tr>
                  <a:tr h="733425">
                    <a:tc>
                      <a:txBody>
                        <a:bodyPr/>
                        <a:lstStyle/>
                        <a:p>
                          <a:endParaRPr lang="zh-CN"/>
                        </a:p>
                      </a:txBody>
                      <a:tcPr marL="97626" marR="97626" marT="48813" marB="4881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1"/>
                        </a:blip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泊位设置</a:t>
                          </a:r>
                          <a:endParaRPr lang="zh-CN" altLang="en-US" sz="1800" b="1"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r h="486410">
                    <a:tc>
                      <a:txBody>
                        <a:bodyPr/>
                        <a:lstStyle/>
                        <a:p>
                          <a:endParaRPr lang="zh-CN"/>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1"/>
                        </a:blip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可设置</a:t>
                          </a:r>
                          <a:endParaRPr lang="zh-CN" altLang="en-US" sz="1800" kern="1200" dirty="0">
                            <a:solidFill>
                              <a:schemeClr val="tx1"/>
                            </a:solidFill>
                            <a:latin typeface="+mj-ea"/>
                            <a:ea typeface="+mj-ea"/>
                            <a:cs typeface="+mn-cs"/>
                          </a:endParaRPr>
                        </a:p>
                      </a:txBody>
                      <a:tcPr marL="97626" marR="97626" marT="48813" marB="4881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r h="486410">
                    <a:tc>
                      <a:txBody>
                        <a:bodyPr/>
                        <a:lstStyle/>
                        <a:p>
                          <a:endParaRPr lang="zh-CN"/>
                        </a:p>
                      </a:txBody>
                      <a:tcPr marL="97626" marR="97626" marT="48813" marB="4881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blipFill>
                          <a:blip r:embed="rId1"/>
                        </a:blip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不可设置</a:t>
                          </a:r>
                          <a:endParaRPr lang="zh-CN" altLang="en-US" sz="1800" kern="1200" dirty="0">
                            <a:solidFill>
                              <a:schemeClr val="tx1"/>
                            </a:solidFill>
                            <a:latin typeface="+mj-ea"/>
                            <a:ea typeface="+mj-ea"/>
                            <a:cs typeface="+mn-cs"/>
                          </a:endParaRPr>
                        </a:p>
                      </a:txBody>
                      <a:tcPr marL="97626" marR="97626" marT="48813" marB="4881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r>
                </a:tbl>
              </a:graphicData>
            </a:graphic>
          </p:graphicFrame>
        </mc:Fallback>
      </mc:AlternateContent>
      <mc:AlternateContent xmlns:mc="http://schemas.openxmlformats.org/markup-compatibility/2006">
        <mc:Choice xmlns:a14="http://schemas.microsoft.com/office/drawing/2010/main" Requires="a14">
          <p:graphicFrame>
            <p:nvGraphicFramePr>
              <p:cNvPr id="88" name="表格 87"/>
              <p:cNvGraphicFramePr>
                <a:graphicFrameLocks noGrp="1"/>
              </p:cNvGraphicFramePr>
              <p:nvPr/>
            </p:nvGraphicFramePr>
            <p:xfrm>
              <a:off x="8474433" y="1823777"/>
              <a:ext cx="6228000" cy="5864426"/>
            </p:xfrm>
            <a:graphic>
              <a:graphicData uri="http://schemas.openxmlformats.org/drawingml/2006/table">
                <a:tbl>
                  <a:tblPr firstRow="1" bandRow="1"/>
                  <a:tblGrid>
                    <a:gridCol w="2268000"/>
                    <a:gridCol w="1332000"/>
                    <a:gridCol w="828000"/>
                    <a:gridCol w="1800000"/>
                  </a:tblGrid>
                  <a:tr h="714503">
                    <a:tc gridSpan="4">
                      <a:txBody>
                        <a:bodyPr/>
                        <a:lstStyle>
                          <a:lvl1pPr marL="0" algn="l" defTabSz="1475105" rtl="0" eaLnBrk="1" latinLnBrk="0" hangingPunct="1">
                            <a:defRPr sz="2900" b="1" kern="1200">
                              <a:solidFill>
                                <a:schemeClr val="lt1"/>
                              </a:solidFill>
                              <a:latin typeface="Arial" panose="020B0604020202020204"/>
                            </a:defRPr>
                          </a:lvl1pPr>
                          <a:lvl2pPr marL="737235" algn="l" defTabSz="1475105" rtl="0" eaLnBrk="1" latinLnBrk="0" hangingPunct="1">
                            <a:defRPr sz="2900" b="1" kern="1200">
                              <a:solidFill>
                                <a:schemeClr val="lt1"/>
                              </a:solidFill>
                              <a:latin typeface="Arial" panose="020B0604020202020204"/>
                            </a:defRPr>
                          </a:lvl2pPr>
                          <a:lvl3pPr marL="1475105" algn="l" defTabSz="1475105" rtl="0" eaLnBrk="1" latinLnBrk="0" hangingPunct="1">
                            <a:defRPr sz="2900" b="1" kern="1200">
                              <a:solidFill>
                                <a:schemeClr val="lt1"/>
                              </a:solidFill>
                              <a:latin typeface="Arial" panose="020B0604020202020204"/>
                            </a:defRPr>
                          </a:lvl3pPr>
                          <a:lvl4pPr marL="2212340" algn="l" defTabSz="1475105" rtl="0" eaLnBrk="1" latinLnBrk="0" hangingPunct="1">
                            <a:defRPr sz="2900" b="1" kern="1200">
                              <a:solidFill>
                                <a:schemeClr val="lt1"/>
                              </a:solidFill>
                              <a:latin typeface="Arial" panose="020B0604020202020204"/>
                            </a:defRPr>
                          </a:lvl4pPr>
                          <a:lvl5pPr marL="2949575" algn="l" defTabSz="1475105" rtl="0" eaLnBrk="1" latinLnBrk="0" hangingPunct="1">
                            <a:defRPr sz="2900" b="1" kern="1200">
                              <a:solidFill>
                                <a:schemeClr val="lt1"/>
                              </a:solidFill>
                              <a:latin typeface="Arial" panose="020B0604020202020204"/>
                            </a:defRPr>
                          </a:lvl5pPr>
                          <a:lvl6pPr marL="3686810" algn="l" defTabSz="1475105" rtl="0" eaLnBrk="1" latinLnBrk="0" hangingPunct="1">
                            <a:defRPr sz="2900" b="1" kern="1200">
                              <a:solidFill>
                                <a:schemeClr val="lt1"/>
                              </a:solidFill>
                              <a:latin typeface="Arial" panose="020B0604020202020204"/>
                            </a:defRPr>
                          </a:lvl6pPr>
                          <a:lvl7pPr marL="4424680" algn="l" defTabSz="1475105" rtl="0" eaLnBrk="1" latinLnBrk="0" hangingPunct="1">
                            <a:defRPr sz="2900" b="1" kern="1200">
                              <a:solidFill>
                                <a:schemeClr val="lt1"/>
                              </a:solidFill>
                              <a:latin typeface="Arial" panose="020B0604020202020204"/>
                            </a:defRPr>
                          </a:lvl7pPr>
                          <a:lvl8pPr marL="5161915" algn="l" defTabSz="1475105" rtl="0" eaLnBrk="1" latinLnBrk="0" hangingPunct="1">
                            <a:defRPr sz="2900" b="1" kern="1200">
                              <a:solidFill>
                                <a:schemeClr val="lt1"/>
                              </a:solidFill>
                              <a:latin typeface="Arial" panose="020B0604020202020204"/>
                            </a:defRPr>
                          </a:lvl8pPr>
                          <a:lvl9pPr marL="5899150" algn="l" defTabSz="1475105" rtl="0" eaLnBrk="1" latinLnBrk="0" hangingPunct="1">
                            <a:defRPr sz="2900" b="1" kern="1200">
                              <a:solidFill>
                                <a:schemeClr val="lt1"/>
                              </a:solidFill>
                              <a:latin typeface="Arial" panose="020B0604020202020204"/>
                            </a:defRPr>
                          </a:lvl9pPr>
                        </a:lstStyle>
                        <a:p>
                          <a:pPr marL="0" algn="ctr" defTabSz="914400" rtl="0" eaLnBrk="1" latinLnBrk="0" hangingPunct="1"/>
                          <a:r>
                            <a:rPr lang="zh-CN" altLang="en-US" sz="1800" kern="1200" dirty="0">
                              <a:latin typeface="+mj-ea"/>
                              <a:ea typeface="+mj-ea"/>
                            </a:rPr>
                            <a:t>车行道设置停车泊位后剩余宽度</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cPr marL="95065" marR="95065" marT="47533" marB="47533" anchor="ctr">
                        <a:solidFill>
                          <a:schemeClr val="accent1">
                            <a:lumMod val="20000"/>
                            <a:lumOff val="80000"/>
                          </a:schemeClr>
                        </a:solidFill>
                      </a:tcPr>
                    </a:tc>
                    <a:tc hMerge="1">
                      <a:tcPr/>
                    </a:tc>
                    <a:tc hMerge="1">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r>
                  <a:tr h="1159095">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solidFill>
                                <a:schemeClr val="dk1"/>
                              </a:solidFill>
                              <a:latin typeface="+mj-ea"/>
                              <a:ea typeface="+mj-ea"/>
                              <a:cs typeface="+mn-cs"/>
                            </a:rPr>
                            <a:t>通行条件</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停车位排列方式</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cPr/>
                    </a:tc>
                    <a:tc>
                      <a:txBody>
                        <a:bodyPr/>
                        <a:lstStyle/>
                        <a:p>
                          <a:pPr marL="0" algn="ctr" defTabSz="914400" rtl="0" eaLnBrk="1" latinLnBrk="0" hangingPunct="1"/>
                          <a:r>
                            <a:rPr lang="zh-CN" altLang="en-US" sz="1800" kern="1200" dirty="0">
                              <a:solidFill>
                                <a:schemeClr val="dk1"/>
                              </a:solidFill>
                              <a:latin typeface="+mj-ea"/>
                              <a:ea typeface="+mj-ea"/>
                              <a:cs typeface="+mn-cs"/>
                            </a:rPr>
                            <a:t>车行道剩余宽度（</a:t>
                          </a:r>
                          <a:r>
                            <a:rPr lang="en-US" altLang="zh-CN" sz="1800" kern="1200" dirty="0">
                              <a:solidFill>
                                <a:schemeClr val="dk1"/>
                              </a:solidFill>
                              <a:latin typeface="+mj-ea"/>
                              <a:ea typeface="+mj-ea"/>
                              <a:cs typeface="+mn-cs"/>
                            </a:rPr>
                            <a:t>m</a:t>
                          </a:r>
                          <a:r>
                            <a:rPr lang="zh-CN" altLang="en-US" sz="1800" kern="1200" dirty="0">
                              <a:solidFill>
                                <a:schemeClr val="dk1"/>
                              </a:solidFill>
                              <a:latin typeface="+mj-ea"/>
                              <a:ea typeface="+mj-ea"/>
                              <a:cs typeface="+mn-cs"/>
                            </a:rPr>
                            <a:t>）</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665138">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j-ea"/>
                              <a:cs typeface="+mn-cs"/>
                            </a:rPr>
                            <a:t>机动车双向通行道路</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9EDF4"/>
                        </a:solidFill>
                      </a:tcPr>
                    </a:tc>
                    <a:tc gridSpan="2">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dk1"/>
                              </a:solidFill>
                              <a:latin typeface="+mj-ea"/>
                              <a:ea typeface="+mj-ea"/>
                              <a:cs typeface="+mn-cs"/>
                            </a:rPr>
                            <a:t>—</a:t>
                          </a:r>
                          <a:endParaRPr lang="zh-CN" altLang="en-US" sz="1800" kern="1200" dirty="0">
                            <a:solidFill>
                              <a:schemeClr val="dk1"/>
                            </a:solidFill>
                            <a:latin typeface="+mj-ea"/>
                            <a:ea typeface="+mj-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9EDF4"/>
                        </a:solidFill>
                      </a:tcPr>
                    </a:tc>
                    <a:tc hMerge="1">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marL="0" algn="ctr" defTabSz="914400" rtl="0" eaLnBrk="1" latinLnBrk="0" hangingPunct="1"/>
                          <a:r>
                            <a:rPr lang="zh-CN" altLang="en-US" sz="1800" kern="1200" dirty="0">
                              <a:solidFill>
                                <a:schemeClr val="dk1"/>
                              </a:solidFill>
                              <a:latin typeface="+mj-ea"/>
                              <a:ea typeface="+mj-ea"/>
                              <a:cs typeface="+mn-cs"/>
                            </a:rPr>
                            <a:t>≥</a:t>
                          </a:r>
                          <a:r>
                            <a:rPr lang="en-US" altLang="zh-CN" sz="1800" kern="1200" dirty="0">
                              <a:solidFill>
                                <a:schemeClr val="dk1"/>
                              </a:solidFill>
                              <a:latin typeface="+mj-ea"/>
                              <a:ea typeface="+mj-ea"/>
                              <a:cs typeface="+mn-cs"/>
                            </a:rPr>
                            <a:t>6</a:t>
                          </a:r>
                          <a:endParaRPr lang="zh-CN" altLang="en-US" sz="1800" kern="1200" dirty="0">
                            <a:solidFill>
                              <a:schemeClr val="dk1"/>
                            </a:solidFill>
                            <a:latin typeface="+mj-ea"/>
                            <a:ea typeface="+mj-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r>
                  <a:tr h="665138">
                    <a:tc rowSpan="5">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j-ea"/>
                              <a:cs typeface="+mn-cs"/>
                            </a:rPr>
                            <a:t>机动车单向通行道路</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0D8E8"/>
                        </a:solidFill>
                      </a:tcPr>
                    </a:tc>
                    <a:tc gridSpan="2">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0D8E8"/>
                        </a:solidFill>
                      </a:tcPr>
                    </a:tc>
                    <a:tc hMerge="1">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4</a:t>
                          </a:r>
                          <a:endParaRPr lang="zh-CN" altLang="en-US" sz="1800" kern="1200" dirty="0">
                            <a:solidFill>
                              <a:schemeClr val="dk1"/>
                            </a:solidFill>
                            <a:latin typeface="+mj-ea"/>
                            <a:ea typeface="+mn-ea"/>
                            <a:cs typeface="+mn-cs"/>
                          </a:endParaRPr>
                        </a:p>
                      </a:txBody>
                      <a:tcPr marL="95065" marR="95065" marT="47533" marB="47533"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r>
                  <a:tr h="665138">
                    <a:tc vMerge="1">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3">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solidFill>
                                <a:schemeClr val="dk1"/>
                              </a:solidFill>
                              <a:latin typeface="+mj-ea"/>
                              <a:ea typeface="+mj-ea"/>
                              <a:cs typeface="+mn-cs"/>
                            </a:rPr>
                            <a:t>倾斜式</a:t>
                          </a:r>
                          <a:endParaRPr lang="en-US" altLang="zh-CN" sz="1800" kern="1200" dirty="0">
                            <a:solidFill>
                              <a:schemeClr val="dk1"/>
                            </a:solidFill>
                            <a:latin typeface="+mj-ea"/>
                            <a:ea typeface="+mj-ea"/>
                            <a:cs typeface="+mn-cs"/>
                          </a:endParaRPr>
                        </a:p>
                        <a:p>
                          <a:pPr marL="0" algn="ctr" defTabSz="914400" rtl="0" eaLnBrk="1" latinLnBrk="0" hangingPunct="1"/>
                          <a:r>
                            <a:rPr lang="zh-CN" altLang="en-US" sz="1800" kern="1200" dirty="0">
                              <a:solidFill>
                                <a:schemeClr val="dk1"/>
                              </a:solidFill>
                              <a:latin typeface="+mj-ea"/>
                              <a:ea typeface="+mj-ea"/>
                              <a:cs typeface="+mn-cs"/>
                            </a:rPr>
                            <a:t>（倾斜角</a:t>
                          </a:r>
                          <a:r>
                            <a:rPr lang="el-GR" altLang="zh-CN" sz="1800" kern="1200" dirty="0">
                              <a:solidFill>
                                <a:schemeClr val="dk1"/>
                              </a:solidFill>
                              <a:latin typeface="+mj-ea"/>
                              <a:ea typeface="+mj-ea"/>
                              <a:cs typeface="+mn-cs"/>
                            </a:rPr>
                            <a:t>α</a:t>
                          </a:r>
                          <a:r>
                            <a:rPr lang="zh-CN" altLang="en-US" sz="1800" kern="1200" dirty="0">
                              <a:solidFill>
                                <a:schemeClr val="dk1"/>
                              </a:solidFill>
                              <a:latin typeface="+mj-ea"/>
                              <a:ea typeface="+mj-ea"/>
                              <a:cs typeface="+mn-cs"/>
                            </a:rPr>
                            <a:t>）</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14:m>
                            <m:oMathPara xmlns:m="http://schemas.openxmlformats.org/officeDocument/2006/math">
                              <m:oMathParaPr>
                                <m:jc m:val="centerGroup"/>
                              </m:oMathParaPr>
                              <m:oMath xmlns:m="http://schemas.openxmlformats.org/officeDocument/2006/math">
                                <m:sSup>
                                  <m:sSupPr>
                                    <m:ctrlPr>
                                      <a:rPr lang="en-US" altLang="zh-CN" sz="1800" b="0" i="1" kern="1200" smtClean="0">
                                        <a:solidFill>
                                          <a:schemeClr val="dk1"/>
                                        </a:solidFill>
                                        <a:latin typeface="Cambria Math" panose="02040503050406030204" pitchFamily="18" charset="0"/>
                                        <a:ea typeface="+mj-ea"/>
                                        <a:cs typeface="+mn-cs"/>
                                      </a:rPr>
                                    </m:ctrlPr>
                                  </m:sSupPr>
                                  <m:e>
                                    <m:r>
                                      <a:rPr lang="en-US" altLang="zh-CN" sz="1800" b="0" i="1" kern="1200" smtClean="0">
                                        <a:solidFill>
                                          <a:schemeClr val="dk1"/>
                                        </a:solidFill>
                                        <a:latin typeface="Cambria Math" panose="02040503050406030204" pitchFamily="18" charset="0"/>
                                        <a:ea typeface="+mj-ea"/>
                                        <a:cs typeface="+mn-cs"/>
                                      </a:rPr>
                                      <m:t>30</m:t>
                                    </m:r>
                                  </m:e>
                                  <m:sup>
                                    <m:r>
                                      <m:rPr>
                                        <m:sty m:val="p"/>
                                      </m:rPr>
                                      <a:rPr lang="en-US" altLang="zh-CN" sz="1800" i="1" kern="1200" smtClean="0">
                                        <a:solidFill>
                                          <a:schemeClr val="dk1"/>
                                        </a:solidFill>
                                        <a:latin typeface="Cambria Math" panose="02040503050406030204" pitchFamily="18" charset="0"/>
                                        <a:ea typeface="+mj-ea"/>
                                        <a:cs typeface="+mn-cs"/>
                                      </a:rPr>
                                      <m:t>o</m:t>
                                    </m:r>
                                  </m:sup>
                                </m:sSup>
                              </m:oMath>
                            </m:oMathPara>
                          </a14:m>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9EDF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4</a:t>
                          </a:r>
                          <a:endParaRPr lang="zh-CN" altLang="en-US" sz="1800" kern="1200" dirty="0">
                            <a:solidFill>
                              <a:schemeClr val="dk1"/>
                            </a:solidFill>
                            <a:latin typeface="+mj-ea"/>
                            <a:ea typeface="+mn-ea"/>
                            <a:cs typeface="+mn-cs"/>
                          </a:endParaRPr>
                        </a:p>
                      </a:txBody>
                      <a:tcPr marL="95065" marR="95065" marT="47533" marB="47533"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r>
                  <a:tr h="665138">
                    <a:tc vMerge="1">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vMerge="1">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14:m>
                            <m:oMathPara xmlns:m="http://schemas.openxmlformats.org/officeDocument/2006/math">
                              <m:oMathParaPr>
                                <m:jc m:val="centerGroup"/>
                              </m:oMathParaPr>
                              <m:oMath xmlns:m="http://schemas.openxmlformats.org/officeDocument/2006/math">
                                <m:sSup>
                                  <m:sSupPr>
                                    <m:ctrlPr>
                                      <a:rPr lang="en-US" altLang="zh-CN" sz="1800" b="0" i="1" kern="1200" smtClean="0">
                                        <a:solidFill>
                                          <a:schemeClr val="dk1"/>
                                        </a:solidFill>
                                        <a:latin typeface="Cambria Math" panose="02040503050406030204" pitchFamily="18" charset="0"/>
                                        <a:ea typeface="+mn-ea"/>
                                        <a:cs typeface="+mn-cs"/>
                                      </a:rPr>
                                    </m:ctrlPr>
                                  </m:sSupPr>
                                  <m:e>
                                    <m:r>
                                      <a:rPr lang="en-US" altLang="zh-CN" sz="1800" b="0" i="1" kern="1200" smtClean="0">
                                        <a:solidFill>
                                          <a:schemeClr val="dk1"/>
                                        </a:solidFill>
                                        <a:latin typeface="Cambria Math" panose="02040503050406030204" pitchFamily="18" charset="0"/>
                                        <a:ea typeface="+mn-ea"/>
                                        <a:cs typeface="+mn-cs"/>
                                      </a:rPr>
                                      <m:t>45</m:t>
                                    </m:r>
                                  </m:e>
                                  <m:sup>
                                    <m:r>
                                      <m:rPr>
                                        <m:sty m:val="p"/>
                                      </m:rPr>
                                      <a:rPr lang="en-US" altLang="zh-CN" sz="1800" i="1" kern="1200" smtClean="0">
                                        <a:solidFill>
                                          <a:schemeClr val="dk1"/>
                                        </a:solidFill>
                                        <a:latin typeface="Cambria Math" panose="02040503050406030204" pitchFamily="18" charset="0"/>
                                        <a:ea typeface="+mn-ea"/>
                                        <a:cs typeface="+mn-cs"/>
                                      </a:rPr>
                                      <m:t>o</m:t>
                                    </m:r>
                                  </m:sup>
                                </m:sSup>
                              </m:oMath>
                            </m:oMathPara>
                          </a14:m>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4</a:t>
                          </a:r>
                          <a:endParaRPr lang="zh-CN" altLang="en-US" sz="1800" kern="1200" dirty="0">
                            <a:solidFill>
                              <a:schemeClr val="dk1"/>
                            </a:solidFill>
                            <a:latin typeface="+mj-ea"/>
                            <a:ea typeface="+mn-ea"/>
                            <a:cs typeface="+mn-cs"/>
                          </a:endParaRPr>
                        </a:p>
                      </a:txBody>
                      <a:tcPr marL="95065" marR="95065" marT="47533" marB="47533"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r>
                  <a:tr h="665138">
                    <a:tc vMerge="1">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vMerge="1">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sSup>
                                  <m:sSupPr>
                                    <m:ctrlPr>
                                      <a:rPr lang="en-US" altLang="zh-CN" sz="1800" b="0" i="1" kern="1200" smtClean="0">
                                        <a:solidFill>
                                          <a:schemeClr val="dk1"/>
                                        </a:solidFill>
                                        <a:latin typeface="Cambria Math" panose="02040503050406030204" pitchFamily="18" charset="0"/>
                                        <a:ea typeface="+mn-ea"/>
                                        <a:cs typeface="+mn-cs"/>
                                      </a:rPr>
                                    </m:ctrlPr>
                                  </m:sSupPr>
                                  <m:e>
                                    <m:r>
                                      <a:rPr lang="en-US" altLang="zh-CN" sz="1800" b="0" i="1" kern="1200" smtClean="0">
                                        <a:solidFill>
                                          <a:schemeClr val="dk1"/>
                                        </a:solidFill>
                                        <a:latin typeface="Cambria Math" panose="02040503050406030204" pitchFamily="18" charset="0"/>
                                        <a:ea typeface="+mn-ea"/>
                                        <a:cs typeface="+mn-cs"/>
                                      </a:rPr>
                                      <m:t>60</m:t>
                                    </m:r>
                                  </m:e>
                                  <m:sup>
                                    <m:r>
                                      <m:rPr>
                                        <m:sty m:val="p"/>
                                      </m:rPr>
                                      <a:rPr lang="en-US" altLang="zh-CN" sz="1800" i="1" kern="1200" smtClean="0">
                                        <a:solidFill>
                                          <a:schemeClr val="dk1"/>
                                        </a:solidFill>
                                        <a:latin typeface="Cambria Math" panose="02040503050406030204" pitchFamily="18" charset="0"/>
                                        <a:ea typeface="+mn-ea"/>
                                        <a:cs typeface="+mn-cs"/>
                                      </a:rPr>
                                      <m:t>o</m:t>
                                    </m:r>
                                  </m:sup>
                                </m:sSup>
                              </m:oMath>
                            </m:oMathPara>
                          </a14:m>
                          <a:endParaRPr lang="zh-CN" altLang="en-US" sz="1800" kern="1200" dirty="0">
                            <a:solidFill>
                              <a:schemeClr val="dk1"/>
                            </a:solidFill>
                            <a:latin typeface="+mj-ea"/>
                            <a:ea typeface="+mj-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4.2</a:t>
                          </a:r>
                          <a:endParaRPr lang="zh-CN" altLang="en-US" sz="1800" kern="1200" dirty="0">
                            <a:solidFill>
                              <a:schemeClr val="dk1"/>
                            </a:solidFill>
                            <a:latin typeface="+mj-ea"/>
                            <a:ea typeface="+mn-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r>
                  <a:tr h="665138">
                    <a:tc vMerge="1">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p>
                          <a:pPr marL="0" algn="ctr" defTabSz="914400" rtl="0" eaLnBrk="1" latinLnBrk="0" hangingPunct="1"/>
                          <a:r>
                            <a:rPr lang="zh-CN" altLang="en-US" sz="1800" kern="1200" dirty="0">
                              <a:solidFill>
                                <a:schemeClr val="dk1"/>
                              </a:solidFill>
                              <a:latin typeface="+mj-ea"/>
                              <a:ea typeface="+mj-ea"/>
                              <a:cs typeface="+mn-cs"/>
                            </a:rPr>
                            <a:t>垂直式</a:t>
                          </a:r>
                          <a:endParaRPr lang="zh-CN" altLang="en-US" sz="1800" kern="1200" dirty="0">
                            <a:solidFill>
                              <a:schemeClr val="dk1"/>
                            </a:solidFill>
                            <a:latin typeface="+mj-ea"/>
                            <a:ea typeface="+mj-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0D8E8"/>
                        </a:solidFill>
                      </a:tcPr>
                    </a:tc>
                    <a:tc hMerge="1">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5.5</a:t>
                          </a:r>
                          <a:endParaRPr lang="zh-CN" altLang="en-US" sz="1800" kern="1200" dirty="0">
                            <a:solidFill>
                              <a:schemeClr val="dk1"/>
                            </a:solidFill>
                            <a:latin typeface="+mj-ea"/>
                            <a:ea typeface="+mn-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D0D8E8"/>
                        </a:solidFill>
                      </a:tcPr>
                    </a:tc>
                  </a:tr>
                </a:tbl>
              </a:graphicData>
            </a:graphic>
          </p:graphicFrame>
        </mc:Choice>
        <mc:Fallback>
          <p:graphicFrame>
            <p:nvGraphicFramePr>
              <p:cNvPr id="88" name="表格 87"/>
              <p:cNvGraphicFramePr>
                <a:graphicFrameLocks noGrp="1"/>
              </p:cNvGraphicFramePr>
              <p:nvPr/>
            </p:nvGraphicFramePr>
            <p:xfrm>
              <a:off x="8474433" y="1823777"/>
              <a:ext cx="6228000" cy="5864426"/>
            </p:xfrm>
            <a:graphic>
              <a:graphicData uri="http://schemas.openxmlformats.org/drawingml/2006/table">
                <a:tbl>
                  <a:tblPr firstRow="1" bandRow="1"/>
                  <a:tblGrid>
                    <a:gridCol w="2268000"/>
                    <a:gridCol w="1332000"/>
                    <a:gridCol w="828000"/>
                    <a:gridCol w="1800000"/>
                  </a:tblGrid>
                  <a:tr h="714503">
                    <a:tc gridSpan="4">
                      <a:txBody>
                        <a:bodyPr/>
                        <a:lstStyle>
                          <a:lvl1pPr marL="0" algn="l" defTabSz="1475105" rtl="0" eaLnBrk="1" latinLnBrk="0" hangingPunct="1">
                            <a:defRPr sz="2900" b="1" kern="1200">
                              <a:solidFill>
                                <a:schemeClr val="lt1"/>
                              </a:solidFill>
                              <a:latin typeface="Arial" panose="020B0604020202020204"/>
                            </a:defRPr>
                          </a:lvl1pPr>
                          <a:lvl2pPr marL="737235" algn="l" defTabSz="1475105" rtl="0" eaLnBrk="1" latinLnBrk="0" hangingPunct="1">
                            <a:defRPr sz="2900" b="1" kern="1200">
                              <a:solidFill>
                                <a:schemeClr val="lt1"/>
                              </a:solidFill>
                              <a:latin typeface="Arial" panose="020B0604020202020204"/>
                            </a:defRPr>
                          </a:lvl2pPr>
                          <a:lvl3pPr marL="1475105" algn="l" defTabSz="1475105" rtl="0" eaLnBrk="1" latinLnBrk="0" hangingPunct="1">
                            <a:defRPr sz="2900" b="1" kern="1200">
                              <a:solidFill>
                                <a:schemeClr val="lt1"/>
                              </a:solidFill>
                              <a:latin typeface="Arial" panose="020B0604020202020204"/>
                            </a:defRPr>
                          </a:lvl3pPr>
                          <a:lvl4pPr marL="2212340" algn="l" defTabSz="1475105" rtl="0" eaLnBrk="1" latinLnBrk="0" hangingPunct="1">
                            <a:defRPr sz="2900" b="1" kern="1200">
                              <a:solidFill>
                                <a:schemeClr val="lt1"/>
                              </a:solidFill>
                              <a:latin typeface="Arial" panose="020B0604020202020204"/>
                            </a:defRPr>
                          </a:lvl4pPr>
                          <a:lvl5pPr marL="2949575" algn="l" defTabSz="1475105" rtl="0" eaLnBrk="1" latinLnBrk="0" hangingPunct="1">
                            <a:defRPr sz="2900" b="1" kern="1200">
                              <a:solidFill>
                                <a:schemeClr val="lt1"/>
                              </a:solidFill>
                              <a:latin typeface="Arial" panose="020B0604020202020204"/>
                            </a:defRPr>
                          </a:lvl5pPr>
                          <a:lvl6pPr marL="3686810" algn="l" defTabSz="1475105" rtl="0" eaLnBrk="1" latinLnBrk="0" hangingPunct="1">
                            <a:defRPr sz="2900" b="1" kern="1200">
                              <a:solidFill>
                                <a:schemeClr val="lt1"/>
                              </a:solidFill>
                              <a:latin typeface="Arial" panose="020B0604020202020204"/>
                            </a:defRPr>
                          </a:lvl6pPr>
                          <a:lvl7pPr marL="4424680" algn="l" defTabSz="1475105" rtl="0" eaLnBrk="1" latinLnBrk="0" hangingPunct="1">
                            <a:defRPr sz="2900" b="1" kern="1200">
                              <a:solidFill>
                                <a:schemeClr val="lt1"/>
                              </a:solidFill>
                              <a:latin typeface="Arial" panose="020B0604020202020204"/>
                            </a:defRPr>
                          </a:lvl7pPr>
                          <a:lvl8pPr marL="5161915" algn="l" defTabSz="1475105" rtl="0" eaLnBrk="1" latinLnBrk="0" hangingPunct="1">
                            <a:defRPr sz="2900" b="1" kern="1200">
                              <a:solidFill>
                                <a:schemeClr val="lt1"/>
                              </a:solidFill>
                              <a:latin typeface="Arial" panose="020B0604020202020204"/>
                            </a:defRPr>
                          </a:lvl8pPr>
                          <a:lvl9pPr marL="5899150" algn="l" defTabSz="1475105" rtl="0" eaLnBrk="1" latinLnBrk="0" hangingPunct="1">
                            <a:defRPr sz="2900" b="1" kern="1200">
                              <a:solidFill>
                                <a:schemeClr val="lt1"/>
                              </a:solidFill>
                              <a:latin typeface="Arial" panose="020B0604020202020204"/>
                            </a:defRPr>
                          </a:lvl9pPr>
                        </a:lstStyle>
                        <a:p>
                          <a:pPr marL="0" algn="ctr" defTabSz="914400" rtl="0" eaLnBrk="1" latinLnBrk="0" hangingPunct="1"/>
                          <a:r>
                            <a:rPr lang="zh-CN" altLang="en-US" sz="1800" kern="1200" dirty="0">
                              <a:latin typeface="+mj-ea"/>
                              <a:ea typeface="+mj-ea"/>
                            </a:rPr>
                            <a:t>车行道设置停车泊位后剩余宽度</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hMerge="1">
                      <a:tcPr marL="95065" marR="95065" marT="47533" marB="47533" anchor="ctr">
                        <a:solidFill>
                          <a:schemeClr val="accent1">
                            <a:lumMod val="20000"/>
                            <a:lumOff val="80000"/>
                          </a:schemeClr>
                        </a:solidFill>
                      </a:tcPr>
                    </a:tc>
                    <a:tc hMerge="1">
                      <a:tcPr/>
                    </a:tc>
                    <a:tc hMerge="1">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r>
                  <a:tr h="1159095">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solidFill>
                                <a:schemeClr val="dk1"/>
                              </a:solidFill>
                              <a:latin typeface="+mj-ea"/>
                              <a:ea typeface="+mj-ea"/>
                              <a:cs typeface="+mn-cs"/>
                            </a:rPr>
                            <a:t>通行条件</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gridSpan="2">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latin typeface="+mj-ea"/>
                              <a:ea typeface="+mj-ea"/>
                            </a:rPr>
                            <a:t>停车位排列方式</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hMerge="1">
                      <a:tcPr/>
                    </a:tc>
                    <a:tc>
                      <a:txBody>
                        <a:bodyPr/>
                        <a:lstStyle/>
                        <a:p>
                          <a:pPr marL="0" algn="ctr" defTabSz="914400" rtl="0" eaLnBrk="1" latinLnBrk="0" hangingPunct="1"/>
                          <a:r>
                            <a:rPr lang="zh-CN" altLang="en-US" sz="1800" kern="1200" dirty="0">
                              <a:solidFill>
                                <a:schemeClr val="dk1"/>
                              </a:solidFill>
                              <a:latin typeface="+mj-ea"/>
                              <a:ea typeface="+mj-ea"/>
                              <a:cs typeface="+mn-cs"/>
                            </a:rPr>
                            <a:t>车行道剩余宽度（</a:t>
                          </a:r>
                          <a:r>
                            <a:rPr lang="en-US" altLang="zh-CN" sz="1800" kern="1200" dirty="0">
                              <a:solidFill>
                                <a:schemeClr val="dk1"/>
                              </a:solidFill>
                              <a:latin typeface="+mj-ea"/>
                              <a:ea typeface="+mj-ea"/>
                              <a:cs typeface="+mn-cs"/>
                            </a:rPr>
                            <a:t>m</a:t>
                          </a:r>
                          <a:r>
                            <a:rPr lang="zh-CN" altLang="en-US" sz="1800" kern="1200" dirty="0">
                              <a:solidFill>
                                <a:schemeClr val="dk1"/>
                              </a:solidFill>
                              <a:latin typeface="+mj-ea"/>
                              <a:ea typeface="+mj-ea"/>
                              <a:cs typeface="+mn-cs"/>
                            </a:rPr>
                            <a:t>）</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665138">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j-ea"/>
                              <a:cs typeface="+mn-cs"/>
                            </a:rPr>
                            <a:t>机动车双向通行道路</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9EDF4"/>
                        </a:solidFill>
                      </a:tcPr>
                    </a:tc>
                    <a:tc gridSpan="2">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kern="1200" dirty="0">
                              <a:solidFill>
                                <a:schemeClr val="dk1"/>
                              </a:solidFill>
                              <a:latin typeface="+mj-ea"/>
                              <a:ea typeface="+mj-ea"/>
                              <a:cs typeface="+mn-cs"/>
                            </a:rPr>
                            <a:t>—</a:t>
                          </a:r>
                          <a:endParaRPr lang="zh-CN" altLang="en-US" sz="1800" kern="1200" dirty="0">
                            <a:solidFill>
                              <a:schemeClr val="dk1"/>
                            </a:solidFill>
                            <a:latin typeface="+mj-ea"/>
                            <a:ea typeface="+mj-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E9EDF4"/>
                        </a:solidFill>
                      </a:tcPr>
                    </a:tc>
                    <a:tc hMerge="1">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p>
                          <a:pPr marL="0" algn="ctr" defTabSz="914400" rtl="0" eaLnBrk="1" latinLnBrk="0" hangingPunct="1"/>
                          <a:r>
                            <a:rPr lang="zh-CN" altLang="en-US" sz="1800" kern="1200" dirty="0">
                              <a:solidFill>
                                <a:schemeClr val="dk1"/>
                              </a:solidFill>
                              <a:latin typeface="+mj-ea"/>
                              <a:ea typeface="+mj-ea"/>
                              <a:cs typeface="+mn-cs"/>
                            </a:rPr>
                            <a:t>≥</a:t>
                          </a:r>
                          <a:r>
                            <a:rPr lang="en-US" altLang="zh-CN" sz="1800" kern="1200" dirty="0">
                              <a:solidFill>
                                <a:schemeClr val="dk1"/>
                              </a:solidFill>
                              <a:latin typeface="+mj-ea"/>
                              <a:ea typeface="+mj-ea"/>
                              <a:cs typeface="+mn-cs"/>
                            </a:rPr>
                            <a:t>6</a:t>
                          </a:r>
                          <a:endParaRPr lang="zh-CN" altLang="en-US" sz="1800" kern="1200" dirty="0">
                            <a:solidFill>
                              <a:schemeClr val="dk1"/>
                            </a:solidFill>
                            <a:latin typeface="+mj-ea"/>
                            <a:ea typeface="+mj-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r>
                  <a:tr h="665138">
                    <a:tc rowSpan="5">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j-ea"/>
                              <a:cs typeface="+mn-cs"/>
                            </a:rPr>
                            <a:t>机动车单向通行道路</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0D8E8"/>
                        </a:solidFill>
                      </a:tcPr>
                    </a:tc>
                    <a:tc gridSpan="2">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0D8E8"/>
                        </a:solidFill>
                      </a:tcPr>
                    </a:tc>
                    <a:tc hMerge="1">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4</a:t>
                          </a:r>
                          <a:endParaRPr lang="zh-CN" altLang="en-US" sz="1800" kern="1200" dirty="0">
                            <a:solidFill>
                              <a:schemeClr val="dk1"/>
                            </a:solidFill>
                            <a:latin typeface="+mj-ea"/>
                            <a:ea typeface="+mn-ea"/>
                            <a:cs typeface="+mn-cs"/>
                          </a:endParaRPr>
                        </a:p>
                      </a:txBody>
                      <a:tcPr marL="95065" marR="95065" marT="47533" marB="47533"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r>
                  <a:tr h="665480">
                    <a:tc vMerge="1">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rowSpan="3">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solidFill>
                                <a:schemeClr val="dk1"/>
                              </a:solidFill>
                              <a:latin typeface="+mj-ea"/>
                              <a:ea typeface="+mj-ea"/>
                              <a:cs typeface="+mn-cs"/>
                            </a:rPr>
                            <a:t>倾斜式</a:t>
                          </a:r>
                          <a:endParaRPr lang="en-US" altLang="zh-CN" sz="1800" kern="1200" dirty="0">
                            <a:solidFill>
                              <a:schemeClr val="dk1"/>
                            </a:solidFill>
                            <a:latin typeface="+mj-ea"/>
                            <a:ea typeface="+mj-ea"/>
                            <a:cs typeface="+mn-cs"/>
                          </a:endParaRPr>
                        </a:p>
                        <a:p>
                          <a:pPr marL="0" algn="ctr" defTabSz="914400" rtl="0" eaLnBrk="1" latinLnBrk="0" hangingPunct="1"/>
                          <a:r>
                            <a:rPr lang="zh-CN" altLang="en-US" sz="1800" kern="1200" dirty="0">
                              <a:solidFill>
                                <a:schemeClr val="dk1"/>
                              </a:solidFill>
                              <a:latin typeface="+mj-ea"/>
                              <a:ea typeface="+mj-ea"/>
                              <a:cs typeface="+mn-cs"/>
                            </a:rPr>
                            <a:t>（倾斜角</a:t>
                          </a:r>
                          <a:r>
                            <a:rPr lang="el-GR" altLang="zh-CN" sz="1800" kern="1200" dirty="0">
                              <a:solidFill>
                                <a:schemeClr val="dk1"/>
                              </a:solidFill>
                              <a:latin typeface="+mj-ea"/>
                              <a:ea typeface="+mj-ea"/>
                              <a:cs typeface="+mn-cs"/>
                            </a:rPr>
                            <a:t>α</a:t>
                          </a:r>
                          <a:r>
                            <a:rPr lang="zh-CN" altLang="en-US" sz="1800" kern="1200" dirty="0">
                              <a:solidFill>
                                <a:schemeClr val="dk1"/>
                              </a:solidFill>
                              <a:latin typeface="+mj-ea"/>
                              <a:ea typeface="+mj-ea"/>
                              <a:cs typeface="+mn-cs"/>
                            </a:rPr>
                            <a:t>）</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c>
                      <a:txBody>
                        <a:bodyPr/>
                        <a:lstStyle/>
                        <a:p>
                          <a:endParaRPr lang="zh-CN"/>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blipFill>
                          <a:blip r:embed="rId2"/>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4</a:t>
                          </a:r>
                          <a:endParaRPr lang="zh-CN" altLang="en-US" sz="1800" kern="1200" dirty="0">
                            <a:solidFill>
                              <a:schemeClr val="dk1"/>
                            </a:solidFill>
                            <a:latin typeface="+mj-ea"/>
                            <a:ea typeface="+mn-ea"/>
                            <a:cs typeface="+mn-cs"/>
                          </a:endParaRPr>
                        </a:p>
                      </a:txBody>
                      <a:tcPr marL="95065" marR="95065" marT="47533" marB="47533"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r>
                  <a:tr h="664845">
                    <a:tc vMerge="1">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vMerge="1">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p>
                          <a:endParaRPr lang="zh-CN"/>
                        </a:p>
                      </a:txBody>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blipFill>
                          <a:blip r:embed="rId2"/>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4</a:t>
                          </a:r>
                          <a:endParaRPr lang="zh-CN" altLang="en-US" sz="1800" kern="1200" dirty="0">
                            <a:solidFill>
                              <a:schemeClr val="dk1"/>
                            </a:solidFill>
                            <a:latin typeface="+mj-ea"/>
                            <a:ea typeface="+mn-ea"/>
                            <a:cs typeface="+mn-cs"/>
                          </a:endParaRPr>
                        </a:p>
                      </a:txBody>
                      <a:tcPr marL="95065" marR="95065" marT="47533" marB="47533" anchor="ctr">
                        <a:lnL w="12700" cmpd="sng">
                          <a:solidFill>
                            <a:sysClr val="window" lastClr="FFFFFF"/>
                          </a:solidFill>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0D8E8"/>
                        </a:solidFill>
                      </a:tcPr>
                    </a:tc>
                  </a:tr>
                  <a:tr h="665480">
                    <a:tc vMerge="1">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vMerge="1">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endParaRPr lang="zh-CN"/>
                        </a:p>
                      </a:txBody>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blipFill>
                          <a:blip r:embed="rId2"/>
                        </a:blip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4.2</a:t>
                          </a:r>
                          <a:endParaRPr lang="zh-CN" altLang="en-US" sz="1800" kern="1200" dirty="0">
                            <a:solidFill>
                              <a:schemeClr val="dk1"/>
                            </a:solidFill>
                            <a:latin typeface="+mj-ea"/>
                            <a:ea typeface="+mn-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E9EDF4"/>
                        </a:solidFill>
                      </a:tcPr>
                    </a:tc>
                  </a:tr>
                  <a:tr h="665138">
                    <a:tc vMerge="1">
                      <a:tcPr marL="95065" marR="95065" marT="47533" marB="47533" anchor="ctr">
                        <a:lnL w="12700" cmpd="sng">
                          <a:solidFill>
                            <a:sysClr val="window" lastClr="FFFFFF"/>
                          </a:solidFill>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gridSpan="2">
                      <a:txBody>
                        <a:bodyPr/>
                        <a:lstStyle/>
                        <a:p>
                          <a:pPr marL="0" algn="ctr" defTabSz="914400" rtl="0" eaLnBrk="1" latinLnBrk="0" hangingPunct="1"/>
                          <a:r>
                            <a:rPr lang="zh-CN" altLang="en-US" sz="1800" kern="1200" dirty="0">
                              <a:solidFill>
                                <a:schemeClr val="dk1"/>
                              </a:solidFill>
                              <a:latin typeface="+mj-ea"/>
                              <a:ea typeface="+mj-ea"/>
                              <a:cs typeface="+mn-cs"/>
                            </a:rPr>
                            <a:t>垂直式</a:t>
                          </a:r>
                          <a:endParaRPr lang="zh-CN" altLang="en-US" sz="1800" kern="1200" dirty="0">
                            <a:solidFill>
                              <a:schemeClr val="dk1"/>
                            </a:solidFill>
                            <a:latin typeface="+mj-ea"/>
                            <a:ea typeface="+mj-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D0D8E8"/>
                        </a:solidFill>
                      </a:tcPr>
                    </a:tc>
                    <a:tc hMerge="1">
                      <a:tcPr marL="95065" marR="95065" marT="47533" marB="47533"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n-ea"/>
                              <a:cs typeface="+mn-cs"/>
                            </a:rPr>
                            <a:t>≥</a:t>
                          </a:r>
                          <a:r>
                            <a:rPr lang="en-US" altLang="zh-CN" sz="1800" kern="1200" dirty="0">
                              <a:solidFill>
                                <a:schemeClr val="dk1"/>
                              </a:solidFill>
                              <a:latin typeface="+mj-ea"/>
                              <a:ea typeface="+mn-ea"/>
                              <a:cs typeface="+mn-cs"/>
                            </a:rPr>
                            <a:t>5.5</a:t>
                          </a:r>
                          <a:endParaRPr lang="zh-CN" altLang="en-US" sz="1800" kern="1200" dirty="0">
                            <a:solidFill>
                              <a:schemeClr val="dk1"/>
                            </a:solidFill>
                            <a:latin typeface="+mj-ea"/>
                            <a:ea typeface="+mn-ea"/>
                            <a:cs typeface="+mn-cs"/>
                          </a:endParaRPr>
                        </a:p>
                      </a:txBody>
                      <a:tcPr marL="95065" marR="95065" marT="47533" marB="47533" anchor="ctr">
                        <a:lnL w="12700" cap="flat" cmpd="sng" algn="ctr">
                          <a:solidFill>
                            <a:sysClr val="window" lastClr="FFFFFF"/>
                          </a:solidFill>
                          <a:prstDash val="solid"/>
                          <a:round/>
                          <a:headEnd type="none" w="med" len="med"/>
                          <a:tailEnd type="none" w="med" len="med"/>
                        </a:lnL>
                        <a:lnR w="12700" cmpd="sng">
                          <a:solidFill>
                            <a:sysClr val="window" lastClr="FFFFFF"/>
                          </a:solidFill>
                        </a:lnR>
                        <a:lnT w="12700" cap="flat" cmpd="sng" algn="ctr">
                          <a:solidFill>
                            <a:sysClr val="window" lastClr="FFFFFF"/>
                          </a:solidFill>
                          <a:prstDash val="solid"/>
                          <a:round/>
                          <a:headEnd type="none" w="med" len="med"/>
                          <a:tailEnd type="none" w="med" len="med"/>
                        </a:lnT>
                        <a:lnB w="12700" cmpd="sng">
                          <a:solidFill>
                            <a:sysClr val="window" lastClr="FFFFFF"/>
                          </a:solidFill>
                        </a:lnB>
                        <a:lnTlToBr w="12700" cmpd="sng">
                          <a:noFill/>
                          <a:prstDash val="solid"/>
                        </a:lnTlToBr>
                        <a:lnBlToTr w="12700" cmpd="sng">
                          <a:noFill/>
                          <a:prstDash val="solid"/>
                        </a:lnBlToTr>
                        <a:solidFill>
                          <a:srgbClr val="D0D8E8"/>
                        </a:solidFill>
                      </a:tcPr>
                    </a:tc>
                  </a:tr>
                </a:tbl>
              </a:graphicData>
            </a:graphic>
          </p:graphicFrame>
        </mc:Fallback>
      </mc:AlternateContent>
      <p:graphicFrame>
        <p:nvGraphicFramePr>
          <p:cNvPr id="96" name="表格 95"/>
          <p:cNvGraphicFramePr>
            <a:graphicFrameLocks noGrp="1"/>
          </p:cNvGraphicFramePr>
          <p:nvPr/>
        </p:nvGraphicFramePr>
        <p:xfrm>
          <a:off x="1275125" y="6542434"/>
          <a:ext cx="6780211" cy="1152801"/>
        </p:xfrm>
        <a:graphic>
          <a:graphicData uri="http://schemas.openxmlformats.org/drawingml/2006/table">
            <a:tbl>
              <a:tblPr firstRow="1" bandRow="1"/>
              <a:tblGrid>
                <a:gridCol w="6780211"/>
              </a:tblGrid>
              <a:tr h="396801">
                <a:tc>
                  <a:txBody>
                    <a:bodyPr/>
                    <a:lstStyle>
                      <a:lvl1pPr marL="0" algn="l" defTabSz="1475105" rtl="0" eaLnBrk="1" latinLnBrk="0" hangingPunct="1">
                        <a:defRPr sz="2900" b="1" kern="1200">
                          <a:solidFill>
                            <a:schemeClr val="lt1"/>
                          </a:solidFill>
                          <a:latin typeface="Arial" panose="020B0604020202020204"/>
                        </a:defRPr>
                      </a:lvl1pPr>
                      <a:lvl2pPr marL="737235" algn="l" defTabSz="1475105" rtl="0" eaLnBrk="1" latinLnBrk="0" hangingPunct="1">
                        <a:defRPr sz="2900" b="1" kern="1200">
                          <a:solidFill>
                            <a:schemeClr val="lt1"/>
                          </a:solidFill>
                          <a:latin typeface="Arial" panose="020B0604020202020204"/>
                        </a:defRPr>
                      </a:lvl2pPr>
                      <a:lvl3pPr marL="1475105" algn="l" defTabSz="1475105" rtl="0" eaLnBrk="1" latinLnBrk="0" hangingPunct="1">
                        <a:defRPr sz="2900" b="1" kern="1200">
                          <a:solidFill>
                            <a:schemeClr val="lt1"/>
                          </a:solidFill>
                          <a:latin typeface="Arial" panose="020B0604020202020204"/>
                        </a:defRPr>
                      </a:lvl3pPr>
                      <a:lvl4pPr marL="2212340" algn="l" defTabSz="1475105" rtl="0" eaLnBrk="1" latinLnBrk="0" hangingPunct="1">
                        <a:defRPr sz="2900" b="1" kern="1200">
                          <a:solidFill>
                            <a:schemeClr val="lt1"/>
                          </a:solidFill>
                          <a:latin typeface="Arial" panose="020B0604020202020204"/>
                        </a:defRPr>
                      </a:lvl4pPr>
                      <a:lvl5pPr marL="2949575" algn="l" defTabSz="1475105" rtl="0" eaLnBrk="1" latinLnBrk="0" hangingPunct="1">
                        <a:defRPr sz="2900" b="1" kern="1200">
                          <a:solidFill>
                            <a:schemeClr val="lt1"/>
                          </a:solidFill>
                          <a:latin typeface="Arial" panose="020B0604020202020204"/>
                        </a:defRPr>
                      </a:lvl5pPr>
                      <a:lvl6pPr marL="3686810" algn="l" defTabSz="1475105" rtl="0" eaLnBrk="1" latinLnBrk="0" hangingPunct="1">
                        <a:defRPr sz="2900" b="1" kern="1200">
                          <a:solidFill>
                            <a:schemeClr val="lt1"/>
                          </a:solidFill>
                          <a:latin typeface="Arial" panose="020B0604020202020204"/>
                        </a:defRPr>
                      </a:lvl6pPr>
                      <a:lvl7pPr marL="4424680" algn="l" defTabSz="1475105" rtl="0" eaLnBrk="1" latinLnBrk="0" hangingPunct="1">
                        <a:defRPr sz="2900" b="1" kern="1200">
                          <a:solidFill>
                            <a:schemeClr val="lt1"/>
                          </a:solidFill>
                          <a:latin typeface="Arial" panose="020B0604020202020204"/>
                        </a:defRPr>
                      </a:lvl7pPr>
                      <a:lvl8pPr marL="5161915" algn="l" defTabSz="1475105" rtl="0" eaLnBrk="1" latinLnBrk="0" hangingPunct="1">
                        <a:defRPr sz="2900" b="1" kern="1200">
                          <a:solidFill>
                            <a:schemeClr val="lt1"/>
                          </a:solidFill>
                          <a:latin typeface="Arial" panose="020B0604020202020204"/>
                        </a:defRPr>
                      </a:lvl8pPr>
                      <a:lvl9pPr marL="5899150" algn="l" defTabSz="1475105" rtl="0" eaLnBrk="1" latinLnBrk="0" hangingPunct="1">
                        <a:defRPr sz="2900" b="1" kern="1200">
                          <a:solidFill>
                            <a:schemeClr val="lt1"/>
                          </a:solidFill>
                          <a:latin typeface="Arial" panose="020B0604020202020204"/>
                        </a:defRPr>
                      </a:lvl9pPr>
                    </a:lstStyle>
                    <a:p>
                      <a:pPr marL="0" algn="ctr" defTabSz="914400" rtl="0" eaLnBrk="1" latinLnBrk="0" hangingPunct="1"/>
                      <a:r>
                        <a:rPr lang="zh-CN" altLang="en-US" sz="1800" kern="1200" dirty="0">
                          <a:latin typeface="+mj-ea"/>
                          <a:ea typeface="+mj-ea"/>
                        </a:rPr>
                        <a:t>非机动车道设置停车泊位后剩余宽度</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756000">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0" algn="ctr" defTabSz="914400" rtl="0" eaLnBrk="1" latinLnBrk="0" hangingPunct="1"/>
                      <a:r>
                        <a:rPr lang="zh-CN" altLang="en-US" sz="1800" kern="1200" dirty="0">
                          <a:solidFill>
                            <a:schemeClr val="dk1"/>
                          </a:solidFill>
                          <a:latin typeface="+mj-ea"/>
                          <a:ea typeface="+mj-ea"/>
                          <a:cs typeface="+mn-cs"/>
                        </a:rPr>
                        <a:t>设有机非分隔带的非机动车道，设置停车位后非机动车道剩余宽度不宜小于</a:t>
                      </a:r>
                      <a:r>
                        <a:rPr lang="en-US" altLang="zh-CN" sz="1800" kern="1200" dirty="0">
                          <a:solidFill>
                            <a:schemeClr val="dk1"/>
                          </a:solidFill>
                          <a:latin typeface="+mj-ea"/>
                          <a:ea typeface="+mj-ea"/>
                          <a:cs typeface="+mn-cs"/>
                        </a:rPr>
                        <a:t>3m</a:t>
                      </a:r>
                      <a:r>
                        <a:rPr lang="zh-CN" altLang="en-US" sz="1800" kern="1200" dirty="0">
                          <a:solidFill>
                            <a:schemeClr val="dk1"/>
                          </a:solidFill>
                          <a:latin typeface="+mj-ea"/>
                          <a:ea typeface="+mj-ea"/>
                          <a:cs typeface="+mn-cs"/>
                        </a:rPr>
                        <a:t>，不应小于</a:t>
                      </a:r>
                      <a:r>
                        <a:rPr lang="en-US" altLang="zh-CN" sz="1800" kern="1200" dirty="0">
                          <a:solidFill>
                            <a:schemeClr val="dk1"/>
                          </a:solidFill>
                          <a:latin typeface="+mj-ea"/>
                          <a:ea typeface="+mj-ea"/>
                          <a:cs typeface="+mn-cs"/>
                        </a:rPr>
                        <a:t>2.5m</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graphicFrame>
        <p:nvGraphicFramePr>
          <p:cNvPr id="97" name="表格 96"/>
          <p:cNvGraphicFramePr>
            <a:graphicFrameLocks noGrp="1"/>
          </p:cNvGraphicFramePr>
          <p:nvPr/>
        </p:nvGraphicFramePr>
        <p:xfrm>
          <a:off x="1287378" y="1830806"/>
          <a:ext cx="6767958" cy="4558217"/>
        </p:xfrm>
        <a:graphic>
          <a:graphicData uri="http://schemas.openxmlformats.org/drawingml/2006/table">
            <a:tbl>
              <a:tblPr firstRow="1" bandRow="1"/>
              <a:tblGrid>
                <a:gridCol w="6767958"/>
              </a:tblGrid>
              <a:tr h="396801">
                <a:tc>
                  <a:txBody>
                    <a:bodyPr/>
                    <a:lstStyle>
                      <a:lvl1pPr marL="0" algn="l" defTabSz="1475105" rtl="0" eaLnBrk="1" latinLnBrk="0" hangingPunct="1">
                        <a:defRPr sz="2900" b="1" kern="1200">
                          <a:solidFill>
                            <a:schemeClr val="lt1"/>
                          </a:solidFill>
                          <a:latin typeface="Arial" panose="020B0604020202020204"/>
                        </a:defRPr>
                      </a:lvl1pPr>
                      <a:lvl2pPr marL="737235" algn="l" defTabSz="1475105" rtl="0" eaLnBrk="1" latinLnBrk="0" hangingPunct="1">
                        <a:defRPr sz="2900" b="1" kern="1200">
                          <a:solidFill>
                            <a:schemeClr val="lt1"/>
                          </a:solidFill>
                          <a:latin typeface="Arial" panose="020B0604020202020204"/>
                        </a:defRPr>
                      </a:lvl2pPr>
                      <a:lvl3pPr marL="1475105" algn="l" defTabSz="1475105" rtl="0" eaLnBrk="1" latinLnBrk="0" hangingPunct="1">
                        <a:defRPr sz="2900" b="1" kern="1200">
                          <a:solidFill>
                            <a:schemeClr val="lt1"/>
                          </a:solidFill>
                          <a:latin typeface="Arial" panose="020B0604020202020204"/>
                        </a:defRPr>
                      </a:lvl3pPr>
                      <a:lvl4pPr marL="2212340" algn="l" defTabSz="1475105" rtl="0" eaLnBrk="1" latinLnBrk="0" hangingPunct="1">
                        <a:defRPr sz="2900" b="1" kern="1200">
                          <a:solidFill>
                            <a:schemeClr val="lt1"/>
                          </a:solidFill>
                          <a:latin typeface="Arial" panose="020B0604020202020204"/>
                        </a:defRPr>
                      </a:lvl4pPr>
                      <a:lvl5pPr marL="2949575" algn="l" defTabSz="1475105" rtl="0" eaLnBrk="1" latinLnBrk="0" hangingPunct="1">
                        <a:defRPr sz="2900" b="1" kern="1200">
                          <a:solidFill>
                            <a:schemeClr val="lt1"/>
                          </a:solidFill>
                          <a:latin typeface="Arial" panose="020B0604020202020204"/>
                        </a:defRPr>
                      </a:lvl5pPr>
                      <a:lvl6pPr marL="3686810" algn="l" defTabSz="1475105" rtl="0" eaLnBrk="1" latinLnBrk="0" hangingPunct="1">
                        <a:defRPr sz="2900" b="1" kern="1200">
                          <a:solidFill>
                            <a:schemeClr val="lt1"/>
                          </a:solidFill>
                          <a:latin typeface="Arial" panose="020B0604020202020204"/>
                        </a:defRPr>
                      </a:lvl6pPr>
                      <a:lvl7pPr marL="4424680" algn="l" defTabSz="1475105" rtl="0" eaLnBrk="1" latinLnBrk="0" hangingPunct="1">
                        <a:defRPr sz="2900" b="1" kern="1200">
                          <a:solidFill>
                            <a:schemeClr val="lt1"/>
                          </a:solidFill>
                          <a:latin typeface="Arial" panose="020B0604020202020204"/>
                        </a:defRPr>
                      </a:lvl7pPr>
                      <a:lvl8pPr marL="5161915" algn="l" defTabSz="1475105" rtl="0" eaLnBrk="1" latinLnBrk="0" hangingPunct="1">
                        <a:defRPr sz="2900" b="1" kern="1200">
                          <a:solidFill>
                            <a:schemeClr val="lt1"/>
                          </a:solidFill>
                          <a:latin typeface="Arial" panose="020B0604020202020204"/>
                        </a:defRPr>
                      </a:lvl8pPr>
                      <a:lvl9pPr marL="5899150" algn="l" defTabSz="1475105" rtl="0" eaLnBrk="1" latinLnBrk="0" hangingPunct="1">
                        <a:defRPr sz="2900" b="1" kern="1200">
                          <a:solidFill>
                            <a:schemeClr val="lt1"/>
                          </a:solidFill>
                          <a:latin typeface="Arial" panose="020B0604020202020204"/>
                        </a:defRPr>
                      </a:lvl9pPr>
                    </a:lstStyle>
                    <a:p>
                      <a:pPr marL="0" algn="ctr" defTabSz="914400" rtl="0" eaLnBrk="1" latinLnBrk="0" hangingPunct="1"/>
                      <a:r>
                        <a:rPr lang="zh-CN" altLang="en-US" sz="1800" kern="1200" dirty="0">
                          <a:solidFill>
                            <a:schemeClr val="bg1"/>
                          </a:solidFill>
                          <a:latin typeface="+mj-ea"/>
                          <a:ea typeface="+mj-ea"/>
                          <a:cs typeface="+mn-cs"/>
                        </a:rPr>
                        <a:t>不应设置停车位路段</a:t>
                      </a:r>
                      <a:endParaRPr lang="zh-CN" altLang="en-US" sz="1800" kern="1200" dirty="0">
                        <a:solidFill>
                          <a:schemeClr val="bg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r>
              <a:tr h="291621">
                <a:tc>
                  <a:txBody>
                    <a:bodyPr/>
                    <a:lstStyle>
                      <a:lvl1pPr marL="0" algn="l" defTabSz="1475105" rtl="0" eaLnBrk="1" latinLnBrk="0" hangingPunct="1">
                        <a:defRPr sz="2900" kern="1200">
                          <a:solidFill>
                            <a:schemeClr val="dk1"/>
                          </a:solidFill>
                          <a:latin typeface="Arial" panose="020B0604020202020204"/>
                        </a:defRPr>
                      </a:lvl1pPr>
                      <a:lvl2pPr marL="737235" algn="l" defTabSz="1475105" rtl="0" eaLnBrk="1" latinLnBrk="0" hangingPunct="1">
                        <a:defRPr sz="2900" kern="1200">
                          <a:solidFill>
                            <a:schemeClr val="dk1"/>
                          </a:solidFill>
                          <a:latin typeface="Arial" panose="020B0604020202020204"/>
                        </a:defRPr>
                      </a:lvl2pPr>
                      <a:lvl3pPr marL="1475105" algn="l" defTabSz="1475105" rtl="0" eaLnBrk="1" latinLnBrk="0" hangingPunct="1">
                        <a:defRPr sz="2900" kern="1200">
                          <a:solidFill>
                            <a:schemeClr val="dk1"/>
                          </a:solidFill>
                          <a:latin typeface="Arial" panose="020B0604020202020204"/>
                        </a:defRPr>
                      </a:lvl3pPr>
                      <a:lvl4pPr marL="2212340" algn="l" defTabSz="1475105" rtl="0" eaLnBrk="1" latinLnBrk="0" hangingPunct="1">
                        <a:defRPr sz="2900" kern="1200">
                          <a:solidFill>
                            <a:schemeClr val="dk1"/>
                          </a:solidFill>
                          <a:latin typeface="Arial" panose="020B0604020202020204"/>
                        </a:defRPr>
                      </a:lvl4pPr>
                      <a:lvl5pPr marL="2949575" algn="l" defTabSz="1475105" rtl="0" eaLnBrk="1" latinLnBrk="0" hangingPunct="1">
                        <a:defRPr sz="2900" kern="1200">
                          <a:solidFill>
                            <a:schemeClr val="dk1"/>
                          </a:solidFill>
                          <a:latin typeface="Arial" panose="020B0604020202020204"/>
                        </a:defRPr>
                      </a:lvl5pPr>
                      <a:lvl6pPr marL="3686810" algn="l" defTabSz="1475105" rtl="0" eaLnBrk="1" latinLnBrk="0" hangingPunct="1">
                        <a:defRPr sz="2900" kern="1200">
                          <a:solidFill>
                            <a:schemeClr val="dk1"/>
                          </a:solidFill>
                          <a:latin typeface="Arial" panose="020B0604020202020204"/>
                        </a:defRPr>
                      </a:lvl6pPr>
                      <a:lvl7pPr marL="4424680" algn="l" defTabSz="1475105" rtl="0" eaLnBrk="1" latinLnBrk="0" hangingPunct="1">
                        <a:defRPr sz="2900" kern="1200">
                          <a:solidFill>
                            <a:schemeClr val="dk1"/>
                          </a:solidFill>
                          <a:latin typeface="Arial" panose="020B0604020202020204"/>
                        </a:defRPr>
                      </a:lvl7pPr>
                      <a:lvl8pPr marL="5161915" algn="l" defTabSz="1475105" rtl="0" eaLnBrk="1" latinLnBrk="0" hangingPunct="1">
                        <a:defRPr sz="2900" kern="1200">
                          <a:solidFill>
                            <a:schemeClr val="dk1"/>
                          </a:solidFill>
                          <a:latin typeface="Arial" panose="020B0604020202020204"/>
                        </a:defRPr>
                      </a:lvl8pPr>
                      <a:lvl9pPr marL="5899150" algn="l" defTabSz="1475105" rtl="0" eaLnBrk="1" latinLnBrk="0" hangingPunct="1">
                        <a:defRPr sz="2900" kern="1200">
                          <a:solidFill>
                            <a:schemeClr val="dk1"/>
                          </a:solidFill>
                          <a:latin typeface="Arial" panose="020B0604020202020204"/>
                        </a:defRPr>
                      </a:lvl9pPr>
                    </a:lstStyle>
                    <a:p>
                      <a:pPr marL="285750" indent="-285750" algn="l" defTabSz="914400" rtl="0" eaLnBrk="1" latinLnBrk="0" hangingPunct="1">
                        <a:lnSpc>
                          <a:spcPct val="150000"/>
                        </a:lnSpc>
                        <a:buFont typeface="Arial" panose="020B0604020202020204" pitchFamily="34" charset="0"/>
                        <a:buChar char="•"/>
                      </a:pPr>
                      <a:r>
                        <a:rPr lang="zh-CN" altLang="en-US" sz="1800" kern="1200" dirty="0">
                          <a:solidFill>
                            <a:schemeClr val="dk1"/>
                          </a:solidFill>
                          <a:latin typeface="+mj-ea"/>
                          <a:ea typeface="+mj-ea"/>
                          <a:cs typeface="+mn-cs"/>
                        </a:rPr>
                        <a:t>快速路主路</a:t>
                      </a:r>
                      <a:endParaRPr lang="zh-CN" altLang="en-US" sz="1800" kern="1200" dirty="0">
                        <a:solidFill>
                          <a:schemeClr val="dk1"/>
                        </a:solidFill>
                        <a:latin typeface="+mj-ea"/>
                        <a:ea typeface="+mj-ea"/>
                        <a:cs typeface="+mn-cs"/>
                      </a:endParaRPr>
                    </a:p>
                    <a:p>
                      <a:pPr marL="285750" indent="-285750" algn="l" defTabSz="914400" rtl="0" eaLnBrk="1" latinLnBrk="0" hangingPunct="1">
                        <a:lnSpc>
                          <a:spcPct val="150000"/>
                        </a:lnSpc>
                        <a:buFont typeface="Arial" panose="020B0604020202020204" pitchFamily="34" charset="0"/>
                        <a:buChar char="•"/>
                      </a:pPr>
                      <a:r>
                        <a:rPr lang="zh-CN" altLang="en-US" sz="1800" kern="1200" dirty="0">
                          <a:solidFill>
                            <a:schemeClr val="dk1"/>
                          </a:solidFill>
                          <a:latin typeface="+mj-ea"/>
                          <a:ea typeface="+mj-ea"/>
                          <a:cs typeface="+mn-cs"/>
                        </a:rPr>
                        <a:t>人行横道</a:t>
                      </a:r>
                      <a:endParaRPr lang="zh-CN" altLang="en-US" sz="1800" kern="1200" dirty="0">
                        <a:solidFill>
                          <a:schemeClr val="dk1"/>
                        </a:solidFill>
                        <a:latin typeface="+mj-ea"/>
                        <a:ea typeface="+mj-ea"/>
                        <a:cs typeface="+mn-cs"/>
                      </a:endParaRPr>
                    </a:p>
                    <a:p>
                      <a:pPr marL="285750" indent="-285750" algn="l" defTabSz="914400" rtl="0" eaLnBrk="1" latinLnBrk="0" hangingPunct="1">
                        <a:lnSpc>
                          <a:spcPct val="150000"/>
                        </a:lnSpc>
                        <a:buFont typeface="Arial" panose="020B0604020202020204" pitchFamily="34" charset="0"/>
                        <a:buChar char="•"/>
                      </a:pPr>
                      <a:r>
                        <a:rPr lang="zh-CN" altLang="en-US" sz="1800" kern="1200" dirty="0">
                          <a:solidFill>
                            <a:schemeClr val="dk1"/>
                          </a:solidFill>
                          <a:latin typeface="+mj-ea"/>
                          <a:ea typeface="+mj-ea"/>
                          <a:cs typeface="+mn-cs"/>
                        </a:rPr>
                        <a:t>主干路、次干路交叉口渐变段的起点开始的路段，若交叉口未展宽则距离交叉口停止线</a:t>
                      </a:r>
                      <a:r>
                        <a:rPr lang="en-US" altLang="zh-CN" sz="1800" kern="1200" dirty="0">
                          <a:solidFill>
                            <a:schemeClr val="dk1"/>
                          </a:solidFill>
                          <a:latin typeface="+mj-ea"/>
                          <a:ea typeface="+mj-ea"/>
                          <a:cs typeface="+mn-cs"/>
                        </a:rPr>
                        <a:t>50m</a:t>
                      </a:r>
                      <a:r>
                        <a:rPr lang="zh-CN" altLang="en-US" sz="1800" kern="1200" dirty="0">
                          <a:solidFill>
                            <a:schemeClr val="dk1"/>
                          </a:solidFill>
                          <a:latin typeface="+mj-ea"/>
                          <a:ea typeface="+mj-ea"/>
                          <a:cs typeface="+mn-cs"/>
                        </a:rPr>
                        <a:t>以内的路段</a:t>
                      </a:r>
                      <a:endParaRPr lang="zh-CN" altLang="en-US" sz="1800" kern="1200" dirty="0">
                        <a:solidFill>
                          <a:schemeClr val="dk1"/>
                        </a:solidFill>
                        <a:latin typeface="+mj-ea"/>
                        <a:ea typeface="+mj-ea"/>
                        <a:cs typeface="+mn-cs"/>
                      </a:endParaRPr>
                    </a:p>
                    <a:p>
                      <a:pPr marL="285750" indent="-285750" algn="l" defTabSz="914400" rtl="0" eaLnBrk="1" latinLnBrk="0" hangingPunct="1">
                        <a:lnSpc>
                          <a:spcPct val="150000"/>
                        </a:lnSpc>
                        <a:buFont typeface="Arial" panose="020B0604020202020204" pitchFamily="34" charset="0"/>
                        <a:buChar char="•"/>
                      </a:pPr>
                      <a:r>
                        <a:rPr lang="zh-CN" altLang="en-US" sz="1800" kern="1200" dirty="0">
                          <a:solidFill>
                            <a:schemeClr val="dk1"/>
                          </a:solidFill>
                          <a:latin typeface="+mj-ea"/>
                          <a:ea typeface="+mj-ea"/>
                          <a:cs typeface="+mn-cs"/>
                        </a:rPr>
                        <a:t>支路距离交叉口停止线</a:t>
                      </a:r>
                      <a:r>
                        <a:rPr lang="en-US" altLang="zh-CN" sz="1800" kern="1200" dirty="0">
                          <a:solidFill>
                            <a:schemeClr val="dk1"/>
                          </a:solidFill>
                          <a:latin typeface="+mj-ea"/>
                          <a:ea typeface="+mj-ea"/>
                          <a:cs typeface="+mn-cs"/>
                        </a:rPr>
                        <a:t>20m</a:t>
                      </a:r>
                      <a:r>
                        <a:rPr lang="zh-CN" altLang="en-US" sz="1800" kern="1200" dirty="0">
                          <a:solidFill>
                            <a:schemeClr val="dk1"/>
                          </a:solidFill>
                          <a:latin typeface="+mj-ea"/>
                          <a:ea typeface="+mj-ea"/>
                          <a:cs typeface="+mn-cs"/>
                        </a:rPr>
                        <a:t>以内的路段</a:t>
                      </a:r>
                      <a:endParaRPr lang="zh-CN" altLang="en-US" sz="1800" kern="1200" dirty="0">
                        <a:solidFill>
                          <a:schemeClr val="dk1"/>
                        </a:solidFill>
                        <a:latin typeface="+mj-ea"/>
                        <a:ea typeface="+mj-ea"/>
                        <a:cs typeface="+mn-cs"/>
                      </a:endParaRPr>
                    </a:p>
                    <a:p>
                      <a:pPr marL="285750" indent="-285750" algn="l" defTabSz="914400" rtl="0" eaLnBrk="1" latinLnBrk="0" hangingPunct="1">
                        <a:lnSpc>
                          <a:spcPct val="150000"/>
                        </a:lnSpc>
                        <a:buFont typeface="Arial" panose="020B0604020202020204" pitchFamily="34" charset="0"/>
                        <a:buChar char="•"/>
                      </a:pPr>
                      <a:r>
                        <a:rPr lang="zh-CN" altLang="en-US" sz="1800" kern="1200" dirty="0">
                          <a:solidFill>
                            <a:schemeClr val="dk1"/>
                          </a:solidFill>
                          <a:latin typeface="+mj-ea"/>
                          <a:ea typeface="+mj-ea"/>
                          <a:cs typeface="+mn-cs"/>
                        </a:rPr>
                        <a:t>铁路道口、急弯路、宽度不足</a:t>
                      </a:r>
                      <a:r>
                        <a:rPr lang="en-US" altLang="zh-CN" sz="1800" kern="1200" dirty="0">
                          <a:solidFill>
                            <a:schemeClr val="dk1"/>
                          </a:solidFill>
                          <a:latin typeface="+mj-ea"/>
                          <a:ea typeface="+mj-ea"/>
                          <a:cs typeface="+mn-cs"/>
                        </a:rPr>
                        <a:t>4m</a:t>
                      </a:r>
                      <a:r>
                        <a:rPr lang="zh-CN" altLang="en-US" sz="1800" kern="1200" dirty="0">
                          <a:solidFill>
                            <a:schemeClr val="dk1"/>
                          </a:solidFill>
                          <a:latin typeface="+mj-ea"/>
                          <a:ea typeface="+mj-ea"/>
                          <a:cs typeface="+mn-cs"/>
                        </a:rPr>
                        <a:t>的窄路、桥梁、陡坡、隧道及距离</a:t>
                      </a:r>
                      <a:r>
                        <a:rPr lang="en-US" altLang="zh-CN" sz="1800" kern="1200" dirty="0">
                          <a:solidFill>
                            <a:schemeClr val="dk1"/>
                          </a:solidFill>
                          <a:latin typeface="+mj-ea"/>
                          <a:ea typeface="+mj-ea"/>
                          <a:cs typeface="+mn-cs"/>
                        </a:rPr>
                        <a:t>50m</a:t>
                      </a:r>
                      <a:r>
                        <a:rPr lang="zh-CN" altLang="en-US" sz="1800" kern="1200" dirty="0">
                          <a:solidFill>
                            <a:schemeClr val="dk1"/>
                          </a:solidFill>
                          <a:latin typeface="+mj-ea"/>
                          <a:ea typeface="+mj-ea"/>
                          <a:cs typeface="+mn-cs"/>
                        </a:rPr>
                        <a:t>以内的路段</a:t>
                      </a:r>
                      <a:endParaRPr lang="zh-CN" altLang="en-US" sz="1800" kern="1200" dirty="0">
                        <a:solidFill>
                          <a:schemeClr val="dk1"/>
                        </a:solidFill>
                        <a:latin typeface="+mj-ea"/>
                        <a:ea typeface="+mj-ea"/>
                        <a:cs typeface="+mn-cs"/>
                      </a:endParaRPr>
                    </a:p>
                    <a:p>
                      <a:pPr marL="285750" indent="-285750" algn="l" defTabSz="914400" rtl="0" eaLnBrk="1" latinLnBrk="0" hangingPunct="1">
                        <a:lnSpc>
                          <a:spcPct val="150000"/>
                        </a:lnSpc>
                        <a:buFont typeface="Arial" panose="020B0604020202020204" pitchFamily="34" charset="0"/>
                        <a:buChar char="•"/>
                      </a:pPr>
                      <a:r>
                        <a:rPr lang="zh-CN" altLang="en-US" sz="1800" kern="1200" dirty="0">
                          <a:solidFill>
                            <a:schemeClr val="dk1"/>
                          </a:solidFill>
                          <a:latin typeface="+mj-ea"/>
                          <a:ea typeface="+mj-ea"/>
                          <a:cs typeface="+mn-cs"/>
                        </a:rPr>
                        <a:t>公交车站、 急救站、加油站或消防队</a:t>
                      </a:r>
                      <a:r>
                        <a:rPr lang="en-US" altLang="zh-CN" sz="1800" kern="1200" dirty="0">
                          <a:solidFill>
                            <a:schemeClr val="dk1"/>
                          </a:solidFill>
                          <a:latin typeface="+mj-ea"/>
                          <a:ea typeface="+mj-ea"/>
                          <a:cs typeface="+mn-cs"/>
                        </a:rPr>
                        <a:t>(</a:t>
                      </a:r>
                      <a:r>
                        <a:rPr lang="zh-CN" altLang="en-US" sz="1800" kern="1200" dirty="0">
                          <a:solidFill>
                            <a:schemeClr val="dk1"/>
                          </a:solidFill>
                          <a:latin typeface="+mj-ea"/>
                          <a:ea typeface="+mj-ea"/>
                          <a:cs typeface="+mn-cs"/>
                        </a:rPr>
                        <a:t>站</a:t>
                      </a:r>
                      <a:r>
                        <a:rPr lang="en-US" altLang="zh-CN" sz="1800" kern="1200" dirty="0">
                          <a:solidFill>
                            <a:schemeClr val="dk1"/>
                          </a:solidFill>
                          <a:latin typeface="+mj-ea"/>
                          <a:ea typeface="+mj-ea"/>
                          <a:cs typeface="+mn-cs"/>
                        </a:rPr>
                        <a:t>)</a:t>
                      </a:r>
                      <a:r>
                        <a:rPr lang="zh-CN" altLang="en-US" sz="1800" kern="1200" dirty="0">
                          <a:solidFill>
                            <a:schemeClr val="dk1"/>
                          </a:solidFill>
                          <a:latin typeface="+mj-ea"/>
                          <a:ea typeface="+mj-ea"/>
                          <a:cs typeface="+mn-cs"/>
                        </a:rPr>
                        <a:t>门前及距离</a:t>
                      </a:r>
                      <a:r>
                        <a:rPr lang="en-US" altLang="zh-CN" sz="1800" kern="1200" dirty="0">
                          <a:solidFill>
                            <a:schemeClr val="dk1"/>
                          </a:solidFill>
                          <a:latin typeface="+mj-ea"/>
                          <a:ea typeface="+mj-ea"/>
                          <a:cs typeface="+mn-cs"/>
                        </a:rPr>
                        <a:t>30m</a:t>
                      </a:r>
                      <a:r>
                        <a:rPr lang="zh-CN" altLang="en-US" sz="1800" kern="1200" dirty="0">
                          <a:solidFill>
                            <a:schemeClr val="dk1"/>
                          </a:solidFill>
                          <a:latin typeface="+mj-ea"/>
                          <a:ea typeface="+mj-ea"/>
                          <a:cs typeface="+mn-cs"/>
                        </a:rPr>
                        <a:t>以内的路段</a:t>
                      </a:r>
                      <a:endParaRPr lang="zh-CN" altLang="en-US" sz="1800" kern="1200" dirty="0">
                        <a:solidFill>
                          <a:schemeClr val="dk1"/>
                        </a:solidFill>
                        <a:latin typeface="+mj-ea"/>
                        <a:ea typeface="+mj-ea"/>
                        <a:cs typeface="+mn-cs"/>
                      </a:endParaRPr>
                    </a:p>
                    <a:p>
                      <a:pPr marL="285750" indent="-285750" algn="l" defTabSz="914400" rtl="0" eaLnBrk="1" latinLnBrk="0" hangingPunct="1">
                        <a:lnSpc>
                          <a:spcPct val="150000"/>
                        </a:lnSpc>
                        <a:buFont typeface="Arial" panose="020B0604020202020204" pitchFamily="34" charset="0"/>
                        <a:buChar char="•"/>
                      </a:pPr>
                      <a:r>
                        <a:rPr lang="zh-CN" altLang="en-US" sz="1800" kern="1200" dirty="0">
                          <a:solidFill>
                            <a:schemeClr val="dk1"/>
                          </a:solidFill>
                          <a:latin typeface="+mj-ea"/>
                          <a:ea typeface="+mj-ea"/>
                          <a:cs typeface="+mn-cs"/>
                        </a:rPr>
                        <a:t>水、电、气等地下管道工作井及</a:t>
                      </a:r>
                      <a:r>
                        <a:rPr lang="en-US" altLang="zh-CN" sz="1800" kern="1200" dirty="0">
                          <a:solidFill>
                            <a:schemeClr val="dk1"/>
                          </a:solidFill>
                          <a:latin typeface="+mj-ea"/>
                          <a:ea typeface="+mj-ea"/>
                          <a:cs typeface="+mn-cs"/>
                        </a:rPr>
                        <a:t>1.5m</a:t>
                      </a:r>
                      <a:r>
                        <a:rPr lang="zh-CN" altLang="en-US" sz="1800" kern="1200" dirty="0">
                          <a:solidFill>
                            <a:schemeClr val="dk1"/>
                          </a:solidFill>
                          <a:latin typeface="+mj-ea"/>
                          <a:ea typeface="+mj-ea"/>
                          <a:cs typeface="+mn-cs"/>
                        </a:rPr>
                        <a:t>以内的路段</a:t>
                      </a:r>
                      <a:endParaRPr lang="zh-CN" altLang="en-US" sz="1800" kern="1200" dirty="0">
                        <a:solidFill>
                          <a:schemeClr val="dk1"/>
                        </a:solidFill>
                        <a:latin typeface="+mj-ea"/>
                        <a:ea typeface="+mj-ea"/>
                        <a:cs typeface="+mn-cs"/>
                      </a:endParaRPr>
                    </a:p>
                  </a:txBody>
                  <a:tcPr marL="95065" marR="95065" marT="47533" marB="47533"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r>
            </a:tbl>
          </a:graphicData>
        </a:graphic>
      </p:graphicFrame>
      <p:sp>
        <p:nvSpPr>
          <p:cNvPr id="6" name="矩形 5"/>
          <p:cNvSpPr/>
          <p:nvPr/>
        </p:nvSpPr>
        <p:spPr>
          <a:xfrm>
            <a:off x="642628" y="1830806"/>
            <a:ext cx="558412" cy="586442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道路条件</a:t>
            </a:r>
            <a:endParaRPr lang="zh-CN" altLang="en-US" sz="2000" b="1" dirty="0">
              <a:latin typeface="微软雅黑" panose="020B0503020204020204" pitchFamily="34" charset="-122"/>
              <a:ea typeface="微软雅黑" panose="020B0503020204020204" pitchFamily="34" charset="-122"/>
            </a:endParaRPr>
          </a:p>
        </p:txBody>
      </p:sp>
      <p:sp>
        <p:nvSpPr>
          <p:cNvPr id="7" name="矩形 6"/>
          <p:cNvSpPr/>
          <p:nvPr/>
        </p:nvSpPr>
        <p:spPr>
          <a:xfrm>
            <a:off x="642628" y="8036002"/>
            <a:ext cx="558412" cy="2230549"/>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交通条件</a:t>
            </a:r>
            <a:endParaRPr lang="zh-CN" altLang="en-US" sz="2000" b="1" dirty="0">
              <a:latin typeface="微软雅黑" panose="020B0503020204020204" pitchFamily="34" charset="-122"/>
              <a:ea typeface="微软雅黑" panose="020B0503020204020204" pitchFamily="34" charset="-122"/>
            </a:endParaRPr>
          </a:p>
        </p:txBody>
      </p:sp>
      <p:sp>
        <p:nvSpPr>
          <p:cNvPr id="95" name="Text Box 7"/>
          <p:cNvSpPr txBox="1">
            <a:spLocks noChangeArrowheads="1"/>
          </p:cNvSpPr>
          <p:nvPr/>
        </p:nvSpPr>
        <p:spPr bwMode="auto">
          <a:xfrm>
            <a:off x="6315862" y="1098581"/>
            <a:ext cx="8059569" cy="499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indent="0">
              <a:spcBef>
                <a:spcPts val="0"/>
              </a:spcBef>
              <a:spcAft>
                <a:spcPts val="1200"/>
              </a:spcAft>
              <a:buNone/>
            </a:pPr>
            <a:r>
              <a:rPr lang="en-US" altLang="zh-CN" dirty="0">
                <a:solidFill>
                  <a:srgbClr val="FF0000"/>
                </a:solidFill>
              </a:rPr>
              <a:t>——2021</a:t>
            </a:r>
            <a:r>
              <a:rPr lang="zh-CN" altLang="en-US" dirty="0">
                <a:solidFill>
                  <a:srgbClr val="FF0000"/>
                </a:solidFill>
              </a:rPr>
              <a:t>年 公安部</a:t>
            </a:r>
            <a:r>
              <a:rPr lang="en-US" altLang="zh-CN" dirty="0">
                <a:solidFill>
                  <a:srgbClr val="FF0000"/>
                </a:solidFill>
              </a:rPr>
              <a:t>《</a:t>
            </a:r>
            <a:r>
              <a:rPr lang="zh-CN" altLang="en-US" dirty="0">
                <a:solidFill>
                  <a:srgbClr val="FF0000"/>
                </a:solidFill>
              </a:rPr>
              <a:t>城市道路路内停车位设置规范</a:t>
            </a:r>
            <a:r>
              <a:rPr lang="en-US" altLang="zh-CN" dirty="0">
                <a:solidFill>
                  <a:srgbClr val="FF0000"/>
                </a:solidFill>
              </a:rPr>
              <a:t>GA/T 850-2021》</a:t>
            </a:r>
            <a:endParaRPr lang="en-US" altLang="zh-CN" dirty="0">
              <a:solidFill>
                <a:srgbClr val="FF000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道路停车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3.2</a:t>
            </a:r>
            <a:endParaRPr lang="zh-CN" altLang="en-US" sz="4800" dirty="0">
              <a:solidFill>
                <a:schemeClr val="bg1"/>
              </a:solidFill>
              <a:latin typeface="Impact" panose="020B0806030902050204" pitchFamily="34" charset="0"/>
              <a:ea typeface="微软雅黑" panose="020B0503020204020204" pitchFamily="34" charset="-122"/>
            </a:endParaRPr>
          </a:p>
        </p:txBody>
      </p:sp>
      <p:grpSp>
        <p:nvGrpSpPr>
          <p:cNvPr id="8" name="组合 7"/>
          <p:cNvGrpSpPr/>
          <p:nvPr/>
        </p:nvGrpSpPr>
        <p:grpSpPr>
          <a:xfrm>
            <a:off x="693420" y="8249301"/>
            <a:ext cx="6221954" cy="1837674"/>
            <a:chOff x="8033050" y="8348450"/>
            <a:chExt cx="5886259" cy="1738525"/>
          </a:xfrm>
        </p:grpSpPr>
        <p:pic>
          <p:nvPicPr>
            <p:cNvPr id="9" name="图片 8"/>
            <p:cNvPicPr>
              <a:picLocks noChangeAspect="1"/>
            </p:cNvPicPr>
            <p:nvPr/>
          </p:nvPicPr>
          <p:blipFill>
            <a:blip r:embed="rId1"/>
            <a:stretch>
              <a:fillRect/>
            </a:stretch>
          </p:blipFill>
          <p:spPr>
            <a:xfrm>
              <a:off x="8033050" y="8348450"/>
              <a:ext cx="2592628" cy="1738525"/>
            </a:xfrm>
            <a:prstGeom prst="rect">
              <a:avLst/>
            </a:prstGeom>
          </p:spPr>
        </p:pic>
        <p:pic>
          <p:nvPicPr>
            <p:cNvPr id="10" name="图片 9"/>
            <p:cNvPicPr>
              <a:picLocks noChangeAspect="1"/>
            </p:cNvPicPr>
            <p:nvPr/>
          </p:nvPicPr>
          <p:blipFill rotWithShape="1">
            <a:blip r:embed="rId2" cstate="print"/>
            <a:srcRect/>
            <a:stretch>
              <a:fillRect/>
            </a:stretch>
          </p:blipFill>
          <p:spPr>
            <a:xfrm>
              <a:off x="10678687" y="8348450"/>
              <a:ext cx="3240622" cy="1738525"/>
            </a:xfrm>
            <a:prstGeom prst="rect">
              <a:avLst/>
            </a:prstGeom>
          </p:spPr>
        </p:pic>
      </p:grpSp>
      <p:sp>
        <p:nvSpPr>
          <p:cNvPr id="11" name="矩形 10"/>
          <p:cNvSpPr/>
          <p:nvPr/>
        </p:nvSpPr>
        <p:spPr>
          <a:xfrm>
            <a:off x="693420" y="6567037"/>
            <a:ext cx="6221954" cy="1477328"/>
          </a:xfrm>
          <a:prstGeom prst="rect">
            <a:avLst/>
          </a:prstGeom>
          <a:solidFill>
            <a:schemeClr val="tx2"/>
          </a:solidFill>
        </p:spPr>
        <p:txBody>
          <a:bodyPr wrap="square" anchor="ctr">
            <a:spAutoFit/>
          </a:bodyPr>
          <a:lstStyle/>
          <a:p>
            <a:pPr>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       本次规划立足实际、针对需求，建议在满足原先国家、江苏省规划基础上，对路内公共停车位设置条件进行优化，提出泊位设置建议。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693420" y="2677449"/>
            <a:ext cx="6221954" cy="1015663"/>
          </a:xfrm>
          <a:prstGeom prst="rect">
            <a:avLst/>
          </a:prstGeom>
          <a:solidFill>
            <a:srgbClr val="5BA9A2"/>
          </a:solidFill>
        </p:spPr>
        <p:txBody>
          <a:bodyPr wrap="square" rtlCol="0">
            <a:spAutoFit/>
          </a:bodyPr>
          <a:lstStyle/>
          <a:p>
            <a:pPr algn="just">
              <a:lnSpc>
                <a:spcPct val="150000"/>
              </a:lnSpc>
              <a:spcAft>
                <a:spcPts val="1200"/>
              </a:spcAft>
            </a:pPr>
            <a:r>
              <a:rPr lang="zh-CN" altLang="en-US" sz="2000" b="1" dirty="0">
                <a:solidFill>
                  <a:schemeClr val="bg1"/>
                </a:solidFill>
                <a:latin typeface="微软雅黑" panose="020B0503020204020204" pitchFamily="34" charset="-122"/>
                <a:ea typeface="微软雅黑" panose="020B0503020204020204" pitchFamily="34" charset="-122"/>
              </a:rPr>
              <a:t>       国家规范只考虑了机动车的通行路权，未考虑非机动车的路权。</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3" name="左中括号 12"/>
          <p:cNvSpPr/>
          <p:nvPr/>
        </p:nvSpPr>
        <p:spPr>
          <a:xfrm rot="16200000">
            <a:off x="3739374" y="4026900"/>
            <a:ext cx="130046" cy="4034972"/>
          </a:xfrm>
          <a:prstGeom prst="leftBracket">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p:cNvSpPr txBox="1"/>
          <p:nvPr/>
        </p:nvSpPr>
        <p:spPr>
          <a:xfrm>
            <a:off x="611188" y="2378645"/>
            <a:ext cx="2017486" cy="923330"/>
          </a:xfrm>
          <a:prstGeom prst="rect">
            <a:avLst/>
          </a:prstGeom>
          <a:noFill/>
        </p:spPr>
        <p:txBody>
          <a:bodyPr wrap="square" rtlCol="0">
            <a:spAutoFit/>
          </a:bodyPr>
          <a:lstStyle/>
          <a:p>
            <a:r>
              <a:rPr lang="en-US" altLang="zh-CN" sz="5400" b="1" i="1" dirty="0">
                <a:solidFill>
                  <a:srgbClr val="E4CF8E"/>
                </a:solidFill>
                <a:latin typeface="Arial" panose="020B0604020202020204" pitchFamily="34" charset="0"/>
                <a:cs typeface="Arial" panose="020B0604020202020204" pitchFamily="34" charset="0"/>
              </a:rPr>
              <a:t>1</a:t>
            </a:r>
            <a:endParaRPr lang="zh-CN" altLang="en-US" sz="5400" b="1" i="1" dirty="0">
              <a:solidFill>
                <a:srgbClr val="E4CF8E"/>
              </a:solidFill>
              <a:latin typeface="Arial" panose="020B0604020202020204" pitchFamily="34" charset="0"/>
              <a:cs typeface="Arial" panose="020B0604020202020204" pitchFamily="34" charset="0"/>
            </a:endParaRPr>
          </a:p>
        </p:txBody>
      </p:sp>
      <p:grpSp>
        <p:nvGrpSpPr>
          <p:cNvPr id="15" name="组合 14"/>
          <p:cNvGrpSpPr/>
          <p:nvPr/>
        </p:nvGrpSpPr>
        <p:grpSpPr>
          <a:xfrm>
            <a:off x="622851" y="3609034"/>
            <a:ext cx="6292523" cy="2260101"/>
            <a:chOff x="622851" y="3730221"/>
            <a:chExt cx="6292523" cy="2260101"/>
          </a:xfrm>
        </p:grpSpPr>
        <p:sp>
          <p:nvSpPr>
            <p:cNvPr id="16" name="文本框 15"/>
            <p:cNvSpPr txBox="1"/>
            <p:nvPr/>
          </p:nvSpPr>
          <p:spPr>
            <a:xfrm>
              <a:off x="693420" y="4051330"/>
              <a:ext cx="6221954" cy="1938992"/>
            </a:xfrm>
            <a:prstGeom prst="rect">
              <a:avLst/>
            </a:prstGeom>
            <a:solidFill>
              <a:srgbClr val="5BA9A2"/>
            </a:solidFill>
          </p:spPr>
          <p:txBody>
            <a:bodyPr wrap="square" rtlCol="0">
              <a:spAutoFit/>
            </a:bodyPr>
            <a:lstStyle/>
            <a:p>
              <a:pPr algn="just">
                <a:lnSpc>
                  <a:spcPct val="150000"/>
                </a:lnSpc>
              </a:pPr>
              <a:r>
                <a:rPr lang="zh-CN" altLang="en-US" sz="2000" b="1" dirty="0">
                  <a:solidFill>
                    <a:schemeClr val="bg1"/>
                  </a:solidFill>
                  <a:latin typeface="微软雅黑" panose="020B0503020204020204" pitchFamily="34" charset="-122"/>
                  <a:ea typeface="微软雅黑" panose="020B0503020204020204" pitchFamily="34" charset="-122"/>
                </a:rPr>
                <a:t>       江苏省规范在道路交通条件方面，相对于国家规范，增加了巷弄类道路；在与动态交通的关系方面，相对于国家规范，无对于占用非机动车道和混行道的要求，对于不可设置泊位区域更加严格。</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22851" y="3730221"/>
              <a:ext cx="2017486" cy="923330"/>
            </a:xfrm>
            <a:prstGeom prst="rect">
              <a:avLst/>
            </a:prstGeom>
            <a:noFill/>
          </p:spPr>
          <p:txBody>
            <a:bodyPr wrap="square" rtlCol="0">
              <a:spAutoFit/>
            </a:bodyPr>
            <a:lstStyle/>
            <a:p>
              <a:r>
                <a:rPr lang="en-US" altLang="zh-CN" sz="5400" b="1" i="1" dirty="0">
                  <a:solidFill>
                    <a:srgbClr val="E4CF8E"/>
                  </a:solidFill>
                  <a:latin typeface="Arial" panose="020B0604020202020204" pitchFamily="34" charset="0"/>
                  <a:cs typeface="Arial" panose="020B0604020202020204" pitchFamily="34" charset="0"/>
                </a:rPr>
                <a:t>2</a:t>
              </a:r>
              <a:endParaRPr lang="zh-CN" altLang="en-US" sz="5400" b="1" i="1" dirty="0">
                <a:solidFill>
                  <a:srgbClr val="E4CF8E"/>
                </a:solidFill>
                <a:latin typeface="Arial" panose="020B0604020202020204" pitchFamily="34" charset="0"/>
                <a:cs typeface="Arial" panose="020B0604020202020204" pitchFamily="34" charset="0"/>
              </a:endParaRPr>
            </a:p>
          </p:txBody>
        </p:sp>
      </p:grpSp>
      <p:sp>
        <p:nvSpPr>
          <p:cNvPr id="18" name="下箭头 14"/>
          <p:cNvSpPr/>
          <p:nvPr/>
        </p:nvSpPr>
        <p:spPr>
          <a:xfrm>
            <a:off x="3393692" y="6211591"/>
            <a:ext cx="821409" cy="2412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9" name="表格 18"/>
          <p:cNvGraphicFramePr>
            <a:graphicFrameLocks noGrp="1"/>
          </p:cNvGraphicFramePr>
          <p:nvPr/>
        </p:nvGraphicFramePr>
        <p:xfrm>
          <a:off x="7127875" y="1101700"/>
          <a:ext cx="7592986" cy="6696014"/>
        </p:xfrm>
        <a:graphic>
          <a:graphicData uri="http://schemas.openxmlformats.org/drawingml/2006/table">
            <a:tbl>
              <a:tblPr firstRow="1">
                <a:tableStyleId>{93296810-A885-4BE3-A3E7-6D5BEEA58F35}</a:tableStyleId>
              </a:tblPr>
              <a:tblGrid>
                <a:gridCol w="583273"/>
                <a:gridCol w="300738"/>
                <a:gridCol w="1910104"/>
                <a:gridCol w="1219200"/>
                <a:gridCol w="2042160"/>
                <a:gridCol w="1537511"/>
              </a:tblGrid>
              <a:tr h="684513">
                <a:tc gridSpan="2">
                  <a:txBody>
                    <a:bodyPr/>
                    <a:lstStyle/>
                    <a:p>
                      <a:pPr algn="ctr">
                        <a:spcAft>
                          <a:spcPts val="0"/>
                        </a:spcAft>
                      </a:pPr>
                      <a:r>
                        <a:rPr lang="zh-CN" sz="1800" kern="100" dirty="0">
                          <a:effectLst/>
                        </a:rPr>
                        <a:t>道路</a:t>
                      </a:r>
                      <a:endParaRPr lang="en-US" altLang="zh-CN" sz="1800" kern="100" dirty="0">
                        <a:effectLst/>
                      </a:endParaRPr>
                    </a:p>
                    <a:p>
                      <a:pPr algn="ctr">
                        <a:spcAft>
                          <a:spcPts val="0"/>
                        </a:spcAft>
                      </a:pPr>
                      <a:r>
                        <a:rPr lang="zh-CN" sz="1800" kern="100" dirty="0">
                          <a:effectLst/>
                        </a:rPr>
                        <a:t>类别</a:t>
                      </a:r>
                      <a:endParaRPr lang="zh-CN" sz="1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tc>
                <a:tc hMerge="1">
                  <a:tcPr/>
                </a:tc>
                <a:tc>
                  <a:txBody>
                    <a:bodyPr/>
                    <a:lstStyle/>
                    <a:p>
                      <a:pPr algn="ctr">
                        <a:spcAft>
                          <a:spcPts val="0"/>
                        </a:spcAft>
                      </a:pPr>
                      <a:r>
                        <a:rPr lang="zh-CN" sz="1800" kern="100" dirty="0">
                          <a:effectLst/>
                        </a:rPr>
                        <a:t>道路宽度</a:t>
                      </a:r>
                      <a:r>
                        <a:rPr lang="en-US" sz="1800" kern="100" dirty="0">
                          <a:effectLst/>
                        </a:rPr>
                        <a:t>B</a:t>
                      </a:r>
                      <a:endParaRPr lang="zh-CN" sz="1800" kern="100" dirty="0">
                        <a:effectLst/>
                      </a:endParaRPr>
                    </a:p>
                    <a:p>
                      <a:pPr algn="ctr">
                        <a:spcAft>
                          <a:spcPts val="0"/>
                        </a:spcAft>
                      </a:pPr>
                      <a:r>
                        <a:rPr lang="en-US" sz="1800" kern="100" dirty="0">
                          <a:effectLst/>
                        </a:rPr>
                        <a:t>(</a:t>
                      </a:r>
                      <a:r>
                        <a:rPr lang="zh-CN" sz="1800" kern="100" dirty="0">
                          <a:effectLst/>
                        </a:rPr>
                        <a:t>不包括人行道</a:t>
                      </a:r>
                      <a:r>
                        <a:rPr lang="en-US" sz="1800" kern="100" dirty="0">
                          <a:effectLst/>
                        </a:rPr>
                        <a:t>)</a:t>
                      </a:r>
                      <a:endParaRPr lang="zh-CN" sz="1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tc>
                <a:tc>
                  <a:txBody>
                    <a:bodyPr/>
                    <a:lstStyle/>
                    <a:p>
                      <a:pPr algn="ctr">
                        <a:spcAft>
                          <a:spcPts val="0"/>
                        </a:spcAft>
                      </a:pPr>
                      <a:r>
                        <a:rPr lang="zh-CN" sz="1800" kern="100" dirty="0">
                          <a:effectLst/>
                        </a:rPr>
                        <a:t>占用机动</a:t>
                      </a:r>
                      <a:endParaRPr lang="en-US" altLang="zh-CN" sz="1800" kern="100" dirty="0">
                        <a:effectLst/>
                      </a:endParaRPr>
                    </a:p>
                    <a:p>
                      <a:pPr algn="ctr">
                        <a:spcAft>
                          <a:spcPts val="0"/>
                        </a:spcAft>
                      </a:pPr>
                      <a:r>
                        <a:rPr lang="zh-CN" sz="1800" kern="100" dirty="0">
                          <a:effectLst/>
                        </a:rPr>
                        <a:t>车道要求</a:t>
                      </a:r>
                      <a:endParaRPr lang="zh-CN" sz="1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tc>
                <a:tc>
                  <a:txBody>
                    <a:bodyPr/>
                    <a:lstStyle/>
                    <a:p>
                      <a:pPr algn="ctr">
                        <a:spcAft>
                          <a:spcPts val="0"/>
                        </a:spcAft>
                      </a:pPr>
                      <a:r>
                        <a:rPr lang="zh-CN" sz="1800" kern="100" dirty="0">
                          <a:effectLst/>
                        </a:rPr>
                        <a:t>占用非机动车道要求</a:t>
                      </a:r>
                      <a:endParaRPr lang="zh-CN" sz="1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tc>
                <a:tc>
                  <a:txBody>
                    <a:bodyPr/>
                    <a:lstStyle/>
                    <a:p>
                      <a:pPr algn="ctr">
                        <a:spcAft>
                          <a:spcPts val="0"/>
                        </a:spcAft>
                      </a:pPr>
                      <a:r>
                        <a:rPr lang="zh-CN" sz="1800" kern="100" dirty="0">
                          <a:effectLst/>
                        </a:rPr>
                        <a:t>停车状况</a:t>
                      </a:r>
                      <a:endParaRPr lang="zh-CN" sz="1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tc>
              </a:tr>
              <a:tr h="1284700">
                <a:tc gridSpan="2">
                  <a:txBody>
                    <a:bodyPr/>
                    <a:lstStyle/>
                    <a:p>
                      <a:pPr algn="ctr">
                        <a:spcAft>
                          <a:spcPts val="0"/>
                        </a:spcAft>
                      </a:pPr>
                      <a:r>
                        <a:rPr lang="zh-CN" sz="1800" kern="100" dirty="0">
                          <a:effectLst/>
                        </a:rPr>
                        <a:t>主干路</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cPr/>
                </a:tc>
                <a:tc>
                  <a:txBody>
                    <a:bodyPr/>
                    <a:lstStyle/>
                    <a:p>
                      <a:pPr algn="ctr">
                        <a:spcAft>
                          <a:spcPts val="0"/>
                        </a:spcAft>
                      </a:pPr>
                      <a:r>
                        <a:rPr lang="en-US" sz="1800" kern="100" dirty="0">
                          <a:effectLst/>
                        </a:rPr>
                        <a:t>——</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dirty="0">
                          <a:effectLst/>
                        </a:rPr>
                        <a:t>禁止停车</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just">
                        <a:spcAft>
                          <a:spcPts val="0"/>
                        </a:spcAft>
                      </a:pPr>
                      <a:r>
                        <a:rPr lang="zh-CN" sz="1800" kern="100" dirty="0">
                          <a:effectLst/>
                        </a:rPr>
                        <a:t>原则上不建议，如需设置，应保证非机动车行驶宽度</a:t>
                      </a:r>
                      <a:r>
                        <a:rPr lang="zh-CN" altLang="en-US" sz="1800" kern="100" dirty="0">
                          <a:effectLst/>
                        </a:rPr>
                        <a:t>不小于</a:t>
                      </a:r>
                      <a:r>
                        <a:rPr lang="en-US" sz="1800" kern="100" dirty="0">
                          <a:effectLst/>
                        </a:rPr>
                        <a:t>2.5m</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84420">
                <a:tc rowSpan="3" gridSpan="2">
                  <a:txBody>
                    <a:bodyPr/>
                    <a:lstStyle/>
                    <a:p>
                      <a:pPr algn="ctr">
                        <a:spcAft>
                          <a:spcPts val="0"/>
                        </a:spcAft>
                      </a:pPr>
                      <a:r>
                        <a:rPr lang="zh-CN" altLang="en-US" sz="1800" kern="100" dirty="0">
                          <a:effectLst/>
                        </a:rPr>
                        <a:t>次干路</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hMerge="1">
                  <a:tcPr/>
                </a:tc>
                <a:tc>
                  <a:txBody>
                    <a:bodyPr/>
                    <a:lstStyle/>
                    <a:p>
                      <a:pPr algn="ctr">
                        <a:spcAft>
                          <a:spcPts val="0"/>
                        </a:spcAft>
                      </a:pPr>
                      <a:r>
                        <a:rPr lang="en-US" sz="1800" kern="100" dirty="0">
                          <a:solidFill>
                            <a:schemeClr val="dk1"/>
                          </a:solidFill>
                          <a:effectLst/>
                        </a:rPr>
                        <a:t>W≥14m</a:t>
                      </a:r>
                      <a:endParaRPr lang="zh-CN" sz="1800" kern="100" dirty="0">
                        <a:solidFill>
                          <a:schemeClr val="dk1"/>
                        </a:solidFill>
                        <a:effectLst/>
                        <a:latin typeface="+mn-lt"/>
                        <a:ea typeface="+mn-ea"/>
                        <a:cs typeface="+mn-cs"/>
                      </a:endParaRPr>
                    </a:p>
                  </a:txBody>
                  <a:tcPr marL="77084" marR="77084" marT="38542" marB="38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0.8</a:t>
                      </a:r>
                      <a:endParaRPr lang="zh-CN" sz="1800" kern="100" dirty="0">
                        <a:solidFill>
                          <a:schemeClr val="dk1"/>
                        </a:solidFill>
                        <a:effectLst/>
                        <a:latin typeface="+mn-lt"/>
                        <a:ea typeface="+mn-ea"/>
                        <a:cs typeface="+mn-cs"/>
                      </a:endParaRPr>
                    </a:p>
                  </a:txBody>
                  <a:tcPr marL="77084" marR="77084" marT="38542" marB="38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a:solidFill>
                            <a:schemeClr val="dk1"/>
                          </a:solidFill>
                          <a:effectLst/>
                        </a:rPr>
                        <a:t>＜</a:t>
                      </a:r>
                      <a:r>
                        <a:rPr lang="en-US" sz="1800" kern="100" dirty="0">
                          <a:solidFill>
                            <a:schemeClr val="dk1"/>
                          </a:solidFill>
                          <a:effectLst/>
                        </a:rPr>
                        <a:t>0.7</a:t>
                      </a:r>
                      <a:endParaRPr lang="zh-CN" sz="1800" kern="100">
                        <a:solidFill>
                          <a:schemeClr val="dk1"/>
                        </a:solidFill>
                        <a:effectLst/>
                        <a:latin typeface="+mn-lt"/>
                        <a:ea typeface="+mn-ea"/>
                        <a:cs typeface="+mn-cs"/>
                      </a:endParaRPr>
                    </a:p>
                  </a:txBody>
                  <a:tcPr marL="77084" marR="77084" marT="38542" marB="38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允许双侧停车</a:t>
                      </a:r>
                      <a:endParaRPr lang="zh-CN" sz="1800" kern="100">
                        <a:solidFill>
                          <a:schemeClr val="dk1"/>
                        </a:solidFill>
                        <a:effectLst/>
                        <a:latin typeface="+mn-lt"/>
                        <a:ea typeface="+mn-ea"/>
                        <a:cs typeface="+mn-cs"/>
                      </a:endParaRPr>
                    </a:p>
                  </a:txBody>
                  <a:tcPr marL="77084" marR="77084" marT="38542" marB="38542"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093">
                <a:tc vMerge="1" gridSpan="2">
                  <a:tcPr marL="77084" marR="77084" marT="38542" marB="38542" anchor="ctr"/>
                </a:tc>
                <a:tc vMerge="1" hMerge="1">
                  <a:tcPr/>
                </a:tc>
                <a:tc>
                  <a:txBody>
                    <a:bodyPr/>
                    <a:lstStyle/>
                    <a:p>
                      <a:pPr algn="ctr">
                        <a:spcAft>
                          <a:spcPts val="0"/>
                        </a:spcAft>
                      </a:pPr>
                      <a:r>
                        <a:rPr lang="en-US" sz="1800" kern="100" dirty="0">
                          <a:solidFill>
                            <a:schemeClr val="dk1"/>
                          </a:solidFill>
                          <a:effectLst/>
                        </a:rPr>
                        <a:t>14m</a:t>
                      </a:r>
                      <a:r>
                        <a:rPr lang="zh-CN" sz="1800" kern="100" dirty="0">
                          <a:solidFill>
                            <a:schemeClr val="dk1"/>
                          </a:solidFill>
                          <a:effectLst/>
                        </a:rPr>
                        <a:t>＞</a:t>
                      </a:r>
                      <a:r>
                        <a:rPr lang="en-US" sz="1800" kern="100" dirty="0">
                          <a:solidFill>
                            <a:schemeClr val="dk1"/>
                          </a:solidFill>
                          <a:effectLst/>
                        </a:rPr>
                        <a:t>W</a:t>
                      </a:r>
                      <a:r>
                        <a:rPr lang="zh-CN" sz="1800" kern="100" dirty="0">
                          <a:solidFill>
                            <a:schemeClr val="dk1"/>
                          </a:solidFill>
                          <a:effectLst/>
                        </a:rPr>
                        <a:t>≥</a:t>
                      </a:r>
                      <a:r>
                        <a:rPr lang="en-US" sz="1800" kern="100" dirty="0">
                          <a:solidFill>
                            <a:schemeClr val="dk1"/>
                          </a:solidFill>
                          <a:effectLst/>
                        </a:rPr>
                        <a:t>8m</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0.8</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a:solidFill>
                            <a:schemeClr val="dk1"/>
                          </a:solidFill>
                          <a:effectLst/>
                        </a:rPr>
                        <a:t>V/C</a:t>
                      </a:r>
                      <a:r>
                        <a:rPr lang="zh-CN" sz="1800" kern="100">
                          <a:solidFill>
                            <a:schemeClr val="dk1"/>
                          </a:solidFill>
                          <a:effectLst/>
                        </a:rPr>
                        <a:t>＜</a:t>
                      </a:r>
                      <a:r>
                        <a:rPr lang="en-US" sz="1800" kern="100">
                          <a:solidFill>
                            <a:schemeClr val="dk1"/>
                          </a:solidFill>
                          <a:effectLst/>
                        </a:rPr>
                        <a:t>0.7</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允许单侧停车</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093">
                <a:tc vMerge="1" gridSpan="2">
                  <a:tcPr marL="77084" marR="77084" marT="38542" marB="38542" anchor="ctr"/>
                </a:tc>
                <a:tc vMerge="1" hMerge="1">
                  <a:tcPr/>
                </a:tc>
                <a:tc>
                  <a:txBody>
                    <a:bodyPr/>
                    <a:lstStyle/>
                    <a:p>
                      <a:pPr algn="ctr">
                        <a:spcAft>
                          <a:spcPts val="0"/>
                        </a:spcAft>
                      </a:pPr>
                      <a:r>
                        <a:rPr lang="en-US" sz="1800" kern="100" dirty="0">
                          <a:solidFill>
                            <a:schemeClr val="dk1"/>
                          </a:solidFill>
                          <a:effectLst/>
                        </a:rPr>
                        <a:t>W</a:t>
                      </a:r>
                      <a:r>
                        <a:rPr lang="zh-CN" sz="1800" kern="100" dirty="0">
                          <a:solidFill>
                            <a:schemeClr val="dk1"/>
                          </a:solidFill>
                          <a:effectLst/>
                        </a:rPr>
                        <a:t>＜</a:t>
                      </a:r>
                      <a:r>
                        <a:rPr lang="en-US" sz="1800" kern="100" dirty="0">
                          <a:solidFill>
                            <a:schemeClr val="dk1"/>
                          </a:solidFill>
                          <a:effectLst/>
                        </a:rPr>
                        <a:t>8m</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0.8</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a:solidFill>
                            <a:schemeClr val="dk1"/>
                          </a:solidFill>
                          <a:effectLst/>
                        </a:rPr>
                        <a:t>V/C</a:t>
                      </a:r>
                      <a:r>
                        <a:rPr lang="zh-CN" sz="1800" kern="100">
                          <a:solidFill>
                            <a:schemeClr val="dk1"/>
                          </a:solidFill>
                          <a:effectLst/>
                        </a:rPr>
                        <a:t>＜</a:t>
                      </a:r>
                      <a:r>
                        <a:rPr lang="en-US" sz="1800" kern="100">
                          <a:solidFill>
                            <a:schemeClr val="dk1"/>
                          </a:solidFill>
                          <a:effectLst/>
                        </a:rPr>
                        <a:t>0.7</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禁止停车</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093">
                <a:tc rowSpan="6">
                  <a:txBody>
                    <a:bodyPr/>
                    <a:lstStyle/>
                    <a:p>
                      <a:pPr algn="ctr">
                        <a:spcAft>
                          <a:spcPts val="0"/>
                        </a:spcAft>
                      </a:pPr>
                      <a:r>
                        <a:rPr lang="zh-CN" sz="1800" kern="100" dirty="0">
                          <a:effectLst/>
                        </a:rPr>
                        <a:t>支路</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spcAft>
                          <a:spcPts val="0"/>
                        </a:spcAft>
                      </a:pPr>
                      <a:r>
                        <a:rPr lang="zh-CN" sz="1800" kern="100">
                          <a:effectLst/>
                        </a:rPr>
                        <a:t>双向道路</a:t>
                      </a:r>
                      <a:endParaRPr lang="zh-CN" sz="18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W</a:t>
                      </a:r>
                      <a:r>
                        <a:rPr lang="zh-CN" sz="1800" kern="100" dirty="0">
                          <a:solidFill>
                            <a:schemeClr val="dk1"/>
                          </a:solidFill>
                          <a:effectLst/>
                        </a:rPr>
                        <a:t>≥</a:t>
                      </a:r>
                      <a:r>
                        <a:rPr lang="en-US" sz="1800" kern="100" dirty="0">
                          <a:solidFill>
                            <a:schemeClr val="dk1"/>
                          </a:solidFill>
                          <a:effectLst/>
                        </a:rPr>
                        <a:t>14m</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0.8</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0.7</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允许双侧停车</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093">
                <a:tc vMerge="1">
                  <a:tcPr/>
                </a:tc>
                <a:tc vMerge="1">
                  <a:tcPr/>
                </a:tc>
                <a:tc>
                  <a:txBody>
                    <a:bodyPr/>
                    <a:lstStyle/>
                    <a:p>
                      <a:pPr algn="ctr">
                        <a:spcAft>
                          <a:spcPts val="0"/>
                        </a:spcAft>
                      </a:pPr>
                      <a:r>
                        <a:rPr lang="en-US" sz="1800" kern="100" dirty="0">
                          <a:solidFill>
                            <a:schemeClr val="dk1"/>
                          </a:solidFill>
                          <a:effectLst/>
                        </a:rPr>
                        <a:t>14m</a:t>
                      </a:r>
                      <a:r>
                        <a:rPr lang="zh-CN" sz="1800" kern="100" dirty="0">
                          <a:solidFill>
                            <a:schemeClr val="dk1"/>
                          </a:solidFill>
                          <a:effectLst/>
                        </a:rPr>
                        <a:t>＞</a:t>
                      </a:r>
                      <a:r>
                        <a:rPr lang="en-US" sz="1800" kern="100" dirty="0">
                          <a:solidFill>
                            <a:schemeClr val="dk1"/>
                          </a:solidFill>
                          <a:effectLst/>
                        </a:rPr>
                        <a:t>W</a:t>
                      </a:r>
                      <a:r>
                        <a:rPr lang="zh-CN" sz="1800" kern="100" dirty="0">
                          <a:solidFill>
                            <a:schemeClr val="dk1"/>
                          </a:solidFill>
                          <a:effectLst/>
                        </a:rPr>
                        <a:t>≥</a:t>
                      </a:r>
                      <a:r>
                        <a:rPr lang="en-US" sz="1800" kern="100" dirty="0">
                          <a:solidFill>
                            <a:schemeClr val="dk1"/>
                          </a:solidFill>
                          <a:effectLst/>
                        </a:rPr>
                        <a:t>8m</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0.8</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0.7</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允许单侧停车</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4513">
                <a:tc vMerge="1">
                  <a:tcPr/>
                </a:tc>
                <a:tc vMerge="1">
                  <a:tcPr/>
                </a:tc>
                <a:tc>
                  <a:txBody>
                    <a:bodyPr/>
                    <a:lstStyle/>
                    <a:p>
                      <a:pPr algn="ctr">
                        <a:spcAft>
                          <a:spcPts val="0"/>
                        </a:spcAft>
                      </a:pPr>
                      <a:r>
                        <a:rPr lang="en-US" sz="1800" kern="100" dirty="0">
                          <a:solidFill>
                            <a:schemeClr val="dk1"/>
                          </a:solidFill>
                          <a:effectLst/>
                        </a:rPr>
                        <a:t>W</a:t>
                      </a:r>
                      <a:r>
                        <a:rPr lang="zh-CN" sz="1800" kern="100" dirty="0">
                          <a:solidFill>
                            <a:schemeClr val="dk1"/>
                          </a:solidFill>
                          <a:effectLst/>
                        </a:rPr>
                        <a:t>＜</a:t>
                      </a:r>
                      <a:r>
                        <a:rPr lang="en-US" sz="1800" kern="100" dirty="0">
                          <a:solidFill>
                            <a:schemeClr val="dk1"/>
                          </a:solidFill>
                          <a:effectLst/>
                        </a:rPr>
                        <a:t>8m</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0.8</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0.7</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禁止停车</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093">
                <a:tc vMerge="1">
                  <a:tcPr/>
                </a:tc>
                <a:tc rowSpan="3">
                  <a:txBody>
                    <a:bodyPr/>
                    <a:lstStyle/>
                    <a:p>
                      <a:pPr algn="ctr">
                        <a:spcAft>
                          <a:spcPts val="0"/>
                        </a:spcAft>
                      </a:pPr>
                      <a:r>
                        <a:rPr lang="zh-CN" sz="1800" kern="100" dirty="0">
                          <a:effectLst/>
                        </a:rPr>
                        <a:t>单行道路</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a:solidFill>
                            <a:schemeClr val="dk1"/>
                          </a:solidFill>
                          <a:effectLst/>
                        </a:rPr>
                        <a:t>W</a:t>
                      </a:r>
                      <a:r>
                        <a:rPr lang="zh-CN" sz="1800" kern="100">
                          <a:solidFill>
                            <a:schemeClr val="dk1"/>
                          </a:solidFill>
                          <a:effectLst/>
                        </a:rPr>
                        <a:t>≥</a:t>
                      </a:r>
                      <a:r>
                        <a:rPr lang="en-US" sz="1800" kern="100">
                          <a:solidFill>
                            <a:schemeClr val="dk1"/>
                          </a:solidFill>
                          <a:effectLst/>
                        </a:rPr>
                        <a:t>8m</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0.8</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0.7</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允许单侧停车</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093">
                <a:tc vMerge="1">
                  <a:tcPr/>
                </a:tc>
                <a:tc vMerge="1">
                  <a:tcPr/>
                </a:tc>
                <a:tc>
                  <a:txBody>
                    <a:bodyPr/>
                    <a:lstStyle/>
                    <a:p>
                      <a:pPr algn="ctr">
                        <a:spcAft>
                          <a:spcPts val="0"/>
                        </a:spcAft>
                      </a:pPr>
                      <a:r>
                        <a:rPr lang="en-US" sz="1800" kern="100">
                          <a:solidFill>
                            <a:schemeClr val="dk1"/>
                          </a:solidFill>
                          <a:effectLst/>
                        </a:rPr>
                        <a:t>W</a:t>
                      </a:r>
                      <a:r>
                        <a:rPr lang="zh-CN" sz="1800" kern="100">
                          <a:solidFill>
                            <a:schemeClr val="dk1"/>
                          </a:solidFill>
                          <a:effectLst/>
                        </a:rPr>
                        <a:t>＜</a:t>
                      </a:r>
                      <a:r>
                        <a:rPr lang="en-US" sz="1800" kern="100">
                          <a:solidFill>
                            <a:schemeClr val="dk1"/>
                          </a:solidFill>
                          <a:effectLst/>
                        </a:rPr>
                        <a:t>8m</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0.8</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kern="100" dirty="0">
                          <a:solidFill>
                            <a:schemeClr val="dk1"/>
                          </a:solidFill>
                          <a:effectLst/>
                        </a:rPr>
                        <a:t>V/C</a:t>
                      </a:r>
                      <a:r>
                        <a:rPr lang="zh-CN" sz="1800" kern="100" dirty="0">
                          <a:solidFill>
                            <a:schemeClr val="dk1"/>
                          </a:solidFill>
                          <a:effectLst/>
                        </a:rPr>
                        <a:t>＜</a:t>
                      </a:r>
                      <a:r>
                        <a:rPr lang="en-US" sz="1800" kern="100" dirty="0">
                          <a:solidFill>
                            <a:schemeClr val="dk1"/>
                          </a:solidFill>
                          <a:effectLst/>
                        </a:rPr>
                        <a:t>0.7</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禁止停车</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4513">
                <a:tc vMerge="1">
                  <a:tcPr/>
                </a:tc>
                <a:tc vMerge="1">
                  <a:tcPr/>
                </a:tc>
                <a:tc>
                  <a:txBody>
                    <a:bodyPr/>
                    <a:lstStyle/>
                    <a:p>
                      <a:pPr algn="ctr">
                        <a:spcAft>
                          <a:spcPts val="0"/>
                        </a:spcAft>
                      </a:pPr>
                      <a:r>
                        <a:rPr lang="en-US" sz="1800" kern="100">
                          <a:solidFill>
                            <a:schemeClr val="dk1"/>
                          </a:solidFill>
                          <a:effectLst/>
                        </a:rPr>
                        <a:t>W</a:t>
                      </a:r>
                      <a:r>
                        <a:rPr lang="zh-CN" sz="1800" kern="100">
                          <a:solidFill>
                            <a:schemeClr val="dk1"/>
                          </a:solidFill>
                          <a:effectLst/>
                        </a:rPr>
                        <a:t>≥</a:t>
                      </a:r>
                      <a:r>
                        <a:rPr lang="en-US" sz="1800" kern="100">
                          <a:solidFill>
                            <a:schemeClr val="dk1"/>
                          </a:solidFill>
                          <a:effectLst/>
                        </a:rPr>
                        <a:t>9m</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dirty="0">
                          <a:solidFill>
                            <a:schemeClr val="dk1"/>
                          </a:solidFill>
                          <a:effectLst/>
                        </a:rPr>
                        <a:t>——</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dirty="0">
                          <a:solidFill>
                            <a:schemeClr val="dk1"/>
                          </a:solidFill>
                          <a:effectLst/>
                        </a:rPr>
                        <a:t>——</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dirty="0">
                          <a:solidFill>
                            <a:schemeClr val="dk1"/>
                          </a:solidFill>
                          <a:effectLst/>
                        </a:rPr>
                        <a:t>允许双侧停车</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352">
                <a:tc rowSpan="3" gridSpan="2">
                  <a:txBody>
                    <a:bodyPr/>
                    <a:lstStyle/>
                    <a:p>
                      <a:pPr algn="ctr">
                        <a:spcAft>
                          <a:spcPts val="0"/>
                        </a:spcAft>
                      </a:pPr>
                      <a:r>
                        <a:rPr lang="zh-CN" altLang="en-US" sz="1800" kern="100" dirty="0">
                          <a:effectLst/>
                        </a:rPr>
                        <a:t>巷道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7084" marR="77084" marT="38542" marB="38542"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3" hMerge="1">
                  <a:tcPr marL="77084" marR="77084" marT="38542" marB="38542" anchor="ctr"/>
                </a:tc>
                <a:tc>
                  <a:txBody>
                    <a:bodyPr/>
                    <a:lstStyle/>
                    <a:p>
                      <a:pPr algn="ctr">
                        <a:spcAft>
                          <a:spcPts val="0"/>
                        </a:spcAft>
                      </a:pPr>
                      <a:r>
                        <a:rPr lang="en-US" sz="1800" kern="100">
                          <a:solidFill>
                            <a:schemeClr val="dk1"/>
                          </a:solidFill>
                          <a:effectLst/>
                        </a:rPr>
                        <a:t>9m</a:t>
                      </a:r>
                      <a:r>
                        <a:rPr lang="zh-CN" sz="1800" kern="100">
                          <a:solidFill>
                            <a:schemeClr val="dk1"/>
                          </a:solidFill>
                          <a:effectLst/>
                        </a:rPr>
                        <a:t>＞</a:t>
                      </a:r>
                      <a:r>
                        <a:rPr lang="en-US" sz="1800" kern="100">
                          <a:solidFill>
                            <a:schemeClr val="dk1"/>
                          </a:solidFill>
                          <a:effectLst/>
                        </a:rPr>
                        <a:t>W</a:t>
                      </a:r>
                      <a:r>
                        <a:rPr lang="zh-CN" sz="1800" kern="100">
                          <a:solidFill>
                            <a:schemeClr val="dk1"/>
                          </a:solidFill>
                          <a:effectLst/>
                        </a:rPr>
                        <a:t>≥</a:t>
                      </a:r>
                      <a:r>
                        <a:rPr lang="en-US" sz="1800" kern="100">
                          <a:solidFill>
                            <a:schemeClr val="dk1"/>
                          </a:solidFill>
                          <a:effectLst/>
                        </a:rPr>
                        <a:t>6m</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dirty="0">
                          <a:solidFill>
                            <a:schemeClr val="dk1"/>
                          </a:solidFill>
                          <a:effectLst/>
                        </a:rPr>
                        <a:t>——</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dirty="0">
                          <a:solidFill>
                            <a:schemeClr val="dk1"/>
                          </a:solidFill>
                          <a:effectLst/>
                        </a:rPr>
                        <a:t>允许单侧停车</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6352">
                <a:tc vMerge="1" gridSpan="2">
                  <a:tcPr marL="77084" marR="77084" marT="38542" marB="38542" anchor="ctr"/>
                </a:tc>
                <a:tc vMerge="1" hMerge="1">
                  <a:tcPr marL="77084" marR="77084" marT="38542" marB="38542" anchor="ctr"/>
                </a:tc>
                <a:tc>
                  <a:txBody>
                    <a:bodyPr/>
                    <a:lstStyle/>
                    <a:p>
                      <a:pPr algn="ctr">
                        <a:spcAft>
                          <a:spcPts val="0"/>
                        </a:spcAft>
                      </a:pPr>
                      <a:r>
                        <a:rPr lang="en-US" sz="1800" kern="100">
                          <a:solidFill>
                            <a:schemeClr val="dk1"/>
                          </a:solidFill>
                          <a:effectLst/>
                        </a:rPr>
                        <a:t>W</a:t>
                      </a:r>
                      <a:r>
                        <a:rPr lang="zh-CN" sz="1800" kern="100">
                          <a:solidFill>
                            <a:schemeClr val="dk1"/>
                          </a:solidFill>
                          <a:effectLst/>
                        </a:rPr>
                        <a:t>＜</a:t>
                      </a:r>
                      <a:r>
                        <a:rPr lang="en-US" sz="1800" kern="100">
                          <a:solidFill>
                            <a:schemeClr val="dk1"/>
                          </a:solidFill>
                          <a:effectLst/>
                        </a:rPr>
                        <a:t>6m</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a:solidFill>
                            <a:schemeClr val="dk1"/>
                          </a:solidFill>
                          <a:effectLst/>
                        </a:rPr>
                        <a:t>——</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dirty="0">
                          <a:solidFill>
                            <a:schemeClr val="dk1"/>
                          </a:solidFill>
                          <a:effectLst/>
                        </a:rPr>
                        <a:t>——</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zh-CN" sz="1800" kern="100" dirty="0">
                          <a:solidFill>
                            <a:schemeClr val="dk1"/>
                          </a:solidFill>
                          <a:effectLst/>
                        </a:rPr>
                        <a:t>禁止停车</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093">
                <a:tc vMerge="1" gridSpan="2">
                  <a:tcPr marL="77084" marR="77084" marT="38542" marB="38542" anchor="ctr"/>
                </a:tc>
                <a:tc vMerge="1" hMerge="1">
                  <a:tcPr marL="77084" marR="77084" marT="38542" marB="38542" anchor="ctr"/>
                </a:tc>
                <a:tc>
                  <a:txBody>
                    <a:bodyPr/>
                    <a:lstStyle/>
                    <a:p>
                      <a:pPr algn="ctr">
                        <a:spcAft>
                          <a:spcPts val="0"/>
                        </a:spcAft>
                      </a:pPr>
                      <a:r>
                        <a:rPr lang="en-US" sz="1800" kern="100">
                          <a:solidFill>
                            <a:schemeClr val="dk1"/>
                          </a:solidFill>
                          <a:effectLst/>
                        </a:rPr>
                        <a:t>14m</a:t>
                      </a:r>
                      <a:r>
                        <a:rPr lang="zh-CN" sz="1800" kern="100">
                          <a:solidFill>
                            <a:schemeClr val="dk1"/>
                          </a:solidFill>
                          <a:effectLst/>
                        </a:rPr>
                        <a:t>＞</a:t>
                      </a:r>
                      <a:r>
                        <a:rPr lang="en-US" sz="1800" kern="100">
                          <a:solidFill>
                            <a:schemeClr val="dk1"/>
                          </a:solidFill>
                          <a:effectLst/>
                        </a:rPr>
                        <a:t>W</a:t>
                      </a:r>
                      <a:r>
                        <a:rPr lang="zh-CN" sz="1800" kern="100">
                          <a:solidFill>
                            <a:schemeClr val="dk1"/>
                          </a:solidFill>
                          <a:effectLst/>
                        </a:rPr>
                        <a:t>≥</a:t>
                      </a:r>
                      <a:r>
                        <a:rPr lang="en-US" sz="1800" kern="100">
                          <a:solidFill>
                            <a:schemeClr val="dk1"/>
                          </a:solidFill>
                          <a:effectLst/>
                        </a:rPr>
                        <a:t>8m</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Aft>
                          <a:spcPts val="0"/>
                        </a:spcAft>
                      </a:pPr>
                      <a:r>
                        <a:rPr lang="en-US" sz="1800" kern="100">
                          <a:solidFill>
                            <a:schemeClr val="dk1"/>
                          </a:solidFill>
                          <a:effectLst/>
                        </a:rPr>
                        <a:t>V/C</a:t>
                      </a:r>
                      <a:r>
                        <a:rPr lang="zh-CN" sz="1800" kern="100">
                          <a:solidFill>
                            <a:schemeClr val="dk1"/>
                          </a:solidFill>
                          <a:effectLst/>
                        </a:rPr>
                        <a:t>＜</a:t>
                      </a:r>
                      <a:r>
                        <a:rPr lang="en-US" sz="1800" kern="100">
                          <a:solidFill>
                            <a:schemeClr val="dk1"/>
                          </a:solidFill>
                          <a:effectLst/>
                        </a:rPr>
                        <a:t>0.8</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Aft>
                          <a:spcPts val="0"/>
                        </a:spcAft>
                      </a:pPr>
                      <a:r>
                        <a:rPr lang="en-US" sz="1800" kern="100">
                          <a:solidFill>
                            <a:schemeClr val="dk1"/>
                          </a:solidFill>
                          <a:effectLst/>
                        </a:rPr>
                        <a:t>V/C</a:t>
                      </a:r>
                      <a:r>
                        <a:rPr lang="zh-CN" sz="1800" kern="100">
                          <a:solidFill>
                            <a:schemeClr val="dk1"/>
                          </a:solidFill>
                          <a:effectLst/>
                        </a:rPr>
                        <a:t>＜</a:t>
                      </a:r>
                      <a:r>
                        <a:rPr lang="en-US" sz="1800" kern="100">
                          <a:solidFill>
                            <a:schemeClr val="dk1"/>
                          </a:solidFill>
                          <a:effectLst/>
                        </a:rPr>
                        <a:t>0.7</a:t>
                      </a:r>
                      <a:endParaRPr lang="zh-CN" sz="1800" kern="10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spcAft>
                          <a:spcPts val="0"/>
                        </a:spcAft>
                      </a:pPr>
                      <a:r>
                        <a:rPr lang="zh-CN" sz="1800" kern="100" dirty="0">
                          <a:solidFill>
                            <a:schemeClr val="dk1"/>
                          </a:solidFill>
                          <a:effectLst/>
                        </a:rPr>
                        <a:t>允许单侧停车</a:t>
                      </a:r>
                      <a:endParaRPr lang="zh-CN" sz="1800" kern="100" dirty="0">
                        <a:solidFill>
                          <a:schemeClr val="dk1"/>
                        </a:solidFill>
                        <a:effectLst/>
                        <a:latin typeface="+mn-lt"/>
                        <a:ea typeface="+mn-ea"/>
                        <a:cs typeface="+mn-cs"/>
                      </a:endParaRPr>
                    </a:p>
                  </a:txBody>
                  <a:tcPr marL="68580" marR="68580"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
        <p:nvSpPr>
          <p:cNvPr id="20" name="矩形 19"/>
          <p:cNvSpPr/>
          <p:nvPr/>
        </p:nvSpPr>
        <p:spPr>
          <a:xfrm>
            <a:off x="7127875" y="8044365"/>
            <a:ext cx="7761036" cy="2246769"/>
          </a:xfrm>
          <a:prstGeom prst="rect">
            <a:avLst/>
          </a:prstGeom>
        </p:spPr>
        <p:txBody>
          <a:bodyPr wrap="square">
            <a:spAutoFit/>
          </a:bodyPr>
          <a:lstStyle/>
          <a:p>
            <a:pPr marL="342900" indent="-342900">
              <a:lnSpc>
                <a:spcPct val="150000"/>
              </a:lnSpc>
              <a:spcAft>
                <a:spcPts val="1200"/>
              </a:spcAft>
              <a:buFont typeface="Arial" panose="020B0604020202020204" pitchFamily="34" charset="0"/>
              <a:buChar char="•"/>
            </a:pPr>
            <a:r>
              <a:rPr lang="zh-CN" altLang="en-US" sz="2000" b="1" dirty="0">
                <a:solidFill>
                  <a:srgbClr val="E6002E"/>
                </a:solidFill>
                <a:latin typeface="微软雅黑" panose="020B0503020204020204" pitchFamily="34" charset="-122"/>
                <a:ea typeface="微软雅黑" panose="020B0503020204020204" pitchFamily="34" charset="-122"/>
              </a:rPr>
              <a:t>在国家规范的基础上，对路内停车道路宽度下限提出更高要求，对综合考虑机非混行的非机动车道空间；</a:t>
            </a:r>
            <a:endParaRPr lang="en-US" altLang="zh-CN" sz="2000" b="1" dirty="0">
              <a:solidFill>
                <a:srgbClr val="E6002E"/>
              </a:solidFill>
              <a:latin typeface="微软雅黑" panose="020B0503020204020204" pitchFamily="34" charset="-122"/>
              <a:ea typeface="微软雅黑" panose="020B0503020204020204" pitchFamily="34" charset="-122"/>
            </a:endParaRPr>
          </a:p>
          <a:p>
            <a:pPr marL="342900" indent="-342900">
              <a:lnSpc>
                <a:spcPct val="150000"/>
              </a:lnSpc>
              <a:spcAft>
                <a:spcPts val="1200"/>
              </a:spcAft>
              <a:buFont typeface="Arial" panose="020B0604020202020204" pitchFamily="34" charset="0"/>
              <a:buChar char="•"/>
            </a:pPr>
            <a:r>
              <a:rPr lang="zh-CN" altLang="en-US" sz="2000" b="1" dirty="0">
                <a:solidFill>
                  <a:srgbClr val="E6002E"/>
                </a:solidFill>
                <a:latin typeface="微软雅黑" panose="020B0503020204020204" pitchFamily="34" charset="-122"/>
                <a:ea typeface="微软雅黑" panose="020B0503020204020204" pitchFamily="34" charset="-122"/>
              </a:rPr>
              <a:t>当道路饱和度较高时或交通负荷较大时，应禁止设置路内泊位；</a:t>
            </a:r>
            <a:endParaRPr lang="en-US" altLang="zh-CN" sz="2000" b="1" dirty="0">
              <a:solidFill>
                <a:srgbClr val="E6002E"/>
              </a:solidFill>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b="1" dirty="0">
                <a:solidFill>
                  <a:srgbClr val="E6002E"/>
                </a:solidFill>
                <a:latin typeface="微软雅黑" panose="020B0503020204020204" pitchFamily="34" charset="-122"/>
                <a:ea typeface="微软雅黑" panose="020B0503020204020204" pitchFamily="34" charset="-122"/>
              </a:rPr>
              <a:t>严格限制占用道路红线内的人行道设置路内停车</a:t>
            </a:r>
            <a:endParaRPr lang="zh-CN" altLang="en-US" sz="2000" b="1" dirty="0">
              <a:solidFill>
                <a:srgbClr val="E6002E"/>
              </a:solidFill>
              <a:latin typeface="微软雅黑" panose="020B0503020204020204" pitchFamily="34" charset="-122"/>
              <a:ea typeface="微软雅黑" panose="020B0503020204020204" pitchFamily="34" charset="-122"/>
            </a:endParaRPr>
          </a:p>
        </p:txBody>
      </p:sp>
      <p:sp>
        <p:nvSpPr>
          <p:cNvPr id="21" name="矩形 20"/>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路内停车设置原则</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Text Box 7"/>
          <p:cNvSpPr txBox="1">
            <a:spLocks noChangeArrowheads="1"/>
          </p:cNvSpPr>
          <p:nvPr/>
        </p:nvSpPr>
        <p:spPr bwMode="auto">
          <a:xfrm>
            <a:off x="719137" y="1617998"/>
            <a:ext cx="6468947" cy="96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0" indent="0">
              <a:spcBef>
                <a:spcPts val="0"/>
              </a:spcBef>
              <a:buNone/>
            </a:pPr>
            <a:r>
              <a:rPr lang="zh-CN" altLang="en-US" dirty="0"/>
              <a:t>在满足原有相关规范基础上，针对中心城区路内公共停车位分布特征和需求细化设置条件。</a:t>
            </a:r>
            <a:endParaRPr lang="zh-CN" altLang="en-US" dirty="0"/>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道路停车</a:t>
            </a:r>
            <a:r>
              <a:rPr lang="en-US" altLang="zh-CN"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缘石以内停车泊位</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道路停车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3.2</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5" name="Text Box 7"/>
          <p:cNvSpPr txBox="1">
            <a:spLocks noChangeArrowheads="1"/>
          </p:cNvSpPr>
          <p:nvPr/>
        </p:nvSpPr>
        <p:spPr bwMode="auto">
          <a:xfrm>
            <a:off x="719137" y="1617998"/>
            <a:ext cx="5195888" cy="5116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规模与布局</a:t>
            </a:r>
            <a:endParaRPr lang="en-US" altLang="zh-CN" dirty="0"/>
          </a:p>
          <a:p>
            <a:pPr marL="0" indent="0">
              <a:spcBef>
                <a:spcPts val="0"/>
              </a:spcBef>
              <a:buNone/>
            </a:pPr>
            <a:r>
              <a:rPr lang="zh-CN" altLang="en-US" b="0" dirty="0"/>
              <a:t>本次结合道路等级、道路空间条件、停车需求及周边用地等因素，对路内停车进行优化：</a:t>
            </a:r>
            <a:endParaRPr lang="en-US" altLang="zh-CN" b="0" dirty="0"/>
          </a:p>
          <a:p>
            <a:pPr>
              <a:spcBef>
                <a:spcPts val="0"/>
              </a:spcBef>
            </a:pPr>
            <a:r>
              <a:rPr lang="zh-CN" altLang="en-US" b="0" dirty="0"/>
              <a:t>取消泊位</a:t>
            </a:r>
            <a:r>
              <a:rPr lang="en-US" altLang="zh-CN" b="0" dirty="0"/>
              <a:t>459</a:t>
            </a:r>
            <a:r>
              <a:rPr lang="zh-CN" altLang="en-US" b="0" dirty="0"/>
              <a:t>个</a:t>
            </a:r>
            <a:endParaRPr lang="en-US" altLang="zh-CN" b="0" dirty="0"/>
          </a:p>
          <a:p>
            <a:pPr marL="0" indent="0">
              <a:spcBef>
                <a:spcPts val="0"/>
              </a:spcBef>
              <a:buNone/>
            </a:pPr>
            <a:r>
              <a:rPr lang="zh-CN" altLang="en-US" b="0" dirty="0"/>
              <a:t>主要对非机动车通行存着影响的泊位</a:t>
            </a:r>
            <a:endParaRPr lang="en-US" altLang="zh-CN" b="0" dirty="0"/>
          </a:p>
          <a:p>
            <a:pPr>
              <a:spcBef>
                <a:spcPts val="0"/>
              </a:spcBef>
            </a:pPr>
            <a:r>
              <a:rPr lang="zh-CN" altLang="en-US" b="0" dirty="0"/>
              <a:t>增划车位</a:t>
            </a:r>
            <a:r>
              <a:rPr lang="en-US" altLang="zh-CN" b="0" dirty="0"/>
              <a:t>274</a:t>
            </a:r>
            <a:r>
              <a:rPr lang="zh-CN" altLang="en-US" b="0" dirty="0"/>
              <a:t>个</a:t>
            </a:r>
            <a:endParaRPr lang="en-US" altLang="zh-CN" b="0" dirty="0"/>
          </a:p>
          <a:p>
            <a:pPr marL="0" indent="0">
              <a:spcBef>
                <a:spcPts val="0"/>
              </a:spcBef>
              <a:buNone/>
            </a:pPr>
            <a:r>
              <a:rPr lang="zh-CN" altLang="en-US" b="0" dirty="0"/>
              <a:t>主要考虑老旧小区周边空间与需求增加泊位</a:t>
            </a:r>
            <a:endParaRPr lang="en-US" altLang="zh-CN" b="0" dirty="0"/>
          </a:p>
          <a:p>
            <a:pPr>
              <a:spcBef>
                <a:spcPts val="0"/>
              </a:spcBef>
            </a:pPr>
            <a:r>
              <a:rPr lang="zh-CN" altLang="en-US" b="0" dirty="0"/>
              <a:t>维持现状</a:t>
            </a:r>
            <a:r>
              <a:rPr lang="en-US" altLang="zh-CN" b="0" dirty="0"/>
              <a:t>3614</a:t>
            </a:r>
            <a:r>
              <a:rPr lang="zh-CN" altLang="en-US" b="0" dirty="0"/>
              <a:t>个</a:t>
            </a:r>
            <a:endParaRPr lang="en-US" altLang="zh-CN" b="0" dirty="0"/>
          </a:p>
          <a:p>
            <a:pPr marL="0" indent="0">
              <a:spcBef>
                <a:spcPts val="0"/>
              </a:spcBef>
              <a:buNone/>
            </a:pPr>
            <a:r>
              <a:rPr lang="zh-CN" altLang="en-US" b="0" dirty="0"/>
              <a:t>不影响交通且存着较大停车需求</a:t>
            </a:r>
            <a:endParaRPr lang="en-US" altLang="zh-CN" b="0" dirty="0"/>
          </a:p>
          <a:p>
            <a:pPr>
              <a:spcBef>
                <a:spcPts val="0"/>
              </a:spcBef>
            </a:pPr>
            <a:r>
              <a:rPr lang="zh-CN" altLang="en-US" b="0" dirty="0"/>
              <a:t>时限调整</a:t>
            </a:r>
            <a:r>
              <a:rPr lang="en-US" altLang="zh-CN" b="0" dirty="0"/>
              <a:t>294</a:t>
            </a:r>
            <a:r>
              <a:rPr lang="zh-CN" altLang="en-US" b="0" dirty="0"/>
              <a:t>个</a:t>
            </a:r>
            <a:endParaRPr lang="en-US" altLang="zh-CN" b="0" dirty="0"/>
          </a:p>
          <a:p>
            <a:pPr marL="0" indent="0">
              <a:spcBef>
                <a:spcPts val="0"/>
              </a:spcBef>
              <a:buNone/>
            </a:pPr>
            <a:r>
              <a:rPr lang="zh-CN" altLang="en-US" b="0" dirty="0"/>
              <a:t>老旧小区周边但日间停车对交通影响较大</a:t>
            </a:r>
            <a:endParaRPr lang="en-US" altLang="zh-CN" b="0" dirty="0"/>
          </a:p>
        </p:txBody>
      </p:sp>
      <p:grpSp>
        <p:nvGrpSpPr>
          <p:cNvPr id="9" name="组合 8"/>
          <p:cNvGrpSpPr/>
          <p:nvPr/>
        </p:nvGrpSpPr>
        <p:grpSpPr>
          <a:xfrm>
            <a:off x="16411575" y="1884688"/>
            <a:ext cx="9049809" cy="8304171"/>
            <a:chOff x="5915025" y="1998988"/>
            <a:chExt cx="9049809" cy="8304171"/>
          </a:xfrm>
        </p:grpSpPr>
        <p:pic>
          <p:nvPicPr>
            <p:cNvPr id="7" name="图片 6"/>
            <p:cNvPicPr>
              <a:picLocks noChangeAspect="1"/>
            </p:cNvPicPr>
            <p:nvPr/>
          </p:nvPicPr>
          <p:blipFill>
            <a:blip r:embed="rId1"/>
            <a:stretch>
              <a:fillRect/>
            </a:stretch>
          </p:blipFill>
          <p:spPr>
            <a:xfrm>
              <a:off x="5915025" y="1998988"/>
              <a:ext cx="9049809" cy="8304170"/>
            </a:xfrm>
            <a:prstGeom prst="rect">
              <a:avLst/>
            </a:prstGeom>
          </p:spPr>
        </p:pic>
        <p:pic>
          <p:nvPicPr>
            <p:cNvPr id="8" name="图片 7"/>
            <p:cNvPicPr>
              <a:picLocks noChangeAspect="1"/>
            </p:cNvPicPr>
            <p:nvPr/>
          </p:nvPicPr>
          <p:blipFill>
            <a:blip r:embed="rId2"/>
            <a:srcRect r="28986"/>
            <a:stretch>
              <a:fillRect/>
            </a:stretch>
          </p:blipFill>
          <p:spPr>
            <a:xfrm>
              <a:off x="5915025" y="9133353"/>
              <a:ext cx="1212850" cy="1169806"/>
            </a:xfrm>
            <a:prstGeom prst="rect">
              <a:avLst/>
            </a:prstGeom>
          </p:spPr>
        </p:pic>
      </p:grpSp>
      <p:graphicFrame>
        <p:nvGraphicFramePr>
          <p:cNvPr id="11" name="表格 10"/>
          <p:cNvGraphicFramePr>
            <a:graphicFrameLocks noGrp="1"/>
          </p:cNvGraphicFramePr>
          <p:nvPr/>
        </p:nvGraphicFramePr>
        <p:xfrm>
          <a:off x="581366" y="6875408"/>
          <a:ext cx="5195888" cy="3313452"/>
        </p:xfrm>
        <a:graphic>
          <a:graphicData uri="http://schemas.openxmlformats.org/drawingml/2006/table">
            <a:tbl>
              <a:tblPr firstRow="1" firstCol="1">
                <a:tableStyleId>{93296810-A885-4BE3-A3E7-6D5BEEA58F35}</a:tableStyleId>
              </a:tblPr>
              <a:tblGrid>
                <a:gridCol w="2440174"/>
                <a:gridCol w="2755714"/>
              </a:tblGrid>
              <a:tr h="552242">
                <a:tc>
                  <a:txBody>
                    <a:bodyPr/>
                    <a:lstStyle/>
                    <a:p>
                      <a:pPr algn="ctr" fontAlgn="b">
                        <a:buNone/>
                      </a:pPr>
                      <a:r>
                        <a:rPr lang="zh-CN" altLang="en-US" sz="1800" b="1" u="none" strike="noStrike" kern="1200" dirty="0">
                          <a:solidFill>
                            <a:schemeClr val="lt1"/>
                          </a:solidFill>
                          <a:effectLst/>
                          <a:latin typeface="+mj-ea"/>
                          <a:ea typeface="+mj-ea"/>
                          <a:cs typeface="+mn-cs"/>
                        </a:rPr>
                        <a:t>改善建议</a:t>
                      </a:r>
                      <a:endParaRPr lang="zh-CN" altLang="en-US" sz="1800" b="1" u="none" strike="noStrike" kern="1200" dirty="0">
                        <a:solidFill>
                          <a:schemeClr val="lt1"/>
                        </a:solidFill>
                        <a:effectLst/>
                        <a:latin typeface="+mj-ea"/>
                        <a:ea typeface="+mj-ea"/>
                        <a:cs typeface="+mn-cs"/>
                      </a:endParaRPr>
                    </a:p>
                  </a:txBody>
                  <a:tcPr marL="9525" marR="9525" marT="9525" marB="0" anchor="ctr"/>
                </a:tc>
                <a:tc>
                  <a:txBody>
                    <a:bodyPr/>
                    <a:lstStyle/>
                    <a:p>
                      <a:pPr algn="ctr" fontAlgn="b">
                        <a:buNone/>
                      </a:pPr>
                      <a:r>
                        <a:rPr lang="zh-CN" sz="1800" u="none" strike="noStrike" dirty="0">
                          <a:effectLst/>
                          <a:latin typeface="+mj-ea"/>
                          <a:ea typeface="+mj-ea"/>
                        </a:rPr>
                        <a:t>路内停车</a:t>
                      </a:r>
                      <a:endParaRPr lang="zh-CN" sz="1800" b="1" i="0" u="none" strike="noStrike" dirty="0">
                        <a:solidFill>
                          <a:srgbClr val="000000"/>
                        </a:solidFill>
                        <a:effectLst/>
                        <a:latin typeface="+mj-ea"/>
                        <a:ea typeface="+mj-ea"/>
                      </a:endParaRPr>
                    </a:p>
                  </a:txBody>
                  <a:tcPr marL="9525" marR="9525" marT="9525" marB="0" anchor="ctr"/>
                </a:tc>
              </a:tr>
              <a:tr h="552242">
                <a:tc>
                  <a:txBody>
                    <a:bodyPr/>
                    <a:lstStyle/>
                    <a:p>
                      <a:pPr algn="ctr" fontAlgn="b">
                        <a:buNone/>
                      </a:pPr>
                      <a:r>
                        <a:rPr lang="zh-CN" sz="1800" u="none" strike="noStrike" dirty="0">
                          <a:effectLst/>
                          <a:latin typeface="+mj-ea"/>
                          <a:ea typeface="+mj-ea"/>
                        </a:rPr>
                        <a:t>取消</a:t>
                      </a:r>
                      <a:endParaRPr lang="zh-CN" sz="18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459</a:t>
                      </a:r>
                      <a:endParaRPr lang="zh-CN" sz="1800" b="0" i="0" u="none" strike="noStrike" dirty="0">
                        <a:solidFill>
                          <a:srgbClr val="000000"/>
                        </a:solidFill>
                        <a:effectLst/>
                        <a:latin typeface="+mj-ea"/>
                        <a:ea typeface="+mj-ea"/>
                      </a:endParaRPr>
                    </a:p>
                  </a:txBody>
                  <a:tcPr marL="9525" marR="9525" marT="9525" marB="0" anchor="ctr"/>
                </a:tc>
              </a:tr>
              <a:tr h="552242">
                <a:tc>
                  <a:txBody>
                    <a:bodyPr/>
                    <a:lstStyle/>
                    <a:p>
                      <a:pPr algn="ctr" fontAlgn="b">
                        <a:buNone/>
                      </a:pPr>
                      <a:r>
                        <a:rPr lang="zh-CN" sz="1800" u="none" strike="noStrike" dirty="0">
                          <a:effectLst/>
                          <a:latin typeface="+mj-ea"/>
                          <a:ea typeface="+mj-ea"/>
                        </a:rPr>
                        <a:t>新增</a:t>
                      </a:r>
                      <a:endParaRPr lang="zh-CN" sz="18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274</a:t>
                      </a:r>
                      <a:r>
                        <a:rPr lang="zh-CN" altLang="en-US" sz="1800" u="none" strike="noStrike" dirty="0">
                          <a:effectLst/>
                          <a:latin typeface="+mj-ea"/>
                          <a:ea typeface="+mj-ea"/>
                        </a:rPr>
                        <a:t>（</a:t>
                      </a:r>
                      <a:r>
                        <a:rPr lang="en-US" altLang="zh-CN" sz="1800" u="none" strike="noStrike" dirty="0">
                          <a:effectLst/>
                          <a:latin typeface="+mj-ea"/>
                          <a:ea typeface="+mj-ea"/>
                        </a:rPr>
                        <a:t>93</a:t>
                      </a:r>
                      <a:r>
                        <a:rPr lang="zh-CN" altLang="en-US" sz="1800" u="none" strike="noStrike" dirty="0">
                          <a:effectLst/>
                          <a:latin typeface="+mj-ea"/>
                          <a:ea typeface="+mj-ea"/>
                        </a:rPr>
                        <a:t>→</a:t>
                      </a:r>
                      <a:r>
                        <a:rPr lang="en-US" altLang="zh-CN" sz="1800" u="none" strike="noStrike" dirty="0">
                          <a:effectLst/>
                          <a:latin typeface="+mj-ea"/>
                          <a:ea typeface="+mj-ea"/>
                        </a:rPr>
                        <a:t>367</a:t>
                      </a:r>
                      <a:r>
                        <a:rPr lang="zh-CN" altLang="en-US" sz="1800" u="none" strike="noStrike" dirty="0">
                          <a:effectLst/>
                          <a:latin typeface="+mj-ea"/>
                          <a:ea typeface="+mj-ea"/>
                        </a:rPr>
                        <a:t>）</a:t>
                      </a:r>
                      <a:endParaRPr lang="zh-CN" sz="1800" b="0" i="0" u="none" strike="noStrike" dirty="0">
                        <a:solidFill>
                          <a:srgbClr val="000000"/>
                        </a:solidFill>
                        <a:effectLst/>
                        <a:latin typeface="+mj-ea"/>
                        <a:ea typeface="+mj-ea"/>
                      </a:endParaRPr>
                    </a:p>
                  </a:txBody>
                  <a:tcPr marL="9525" marR="9525" marT="9525" marB="0" anchor="ctr"/>
                </a:tc>
              </a:tr>
              <a:tr h="552242">
                <a:tc>
                  <a:txBody>
                    <a:bodyPr/>
                    <a:lstStyle/>
                    <a:p>
                      <a:pPr algn="ctr" fontAlgn="b">
                        <a:buNone/>
                      </a:pPr>
                      <a:r>
                        <a:rPr lang="zh-CN" sz="1800" u="none" strike="noStrike" dirty="0">
                          <a:effectLst/>
                          <a:latin typeface="+mj-ea"/>
                          <a:ea typeface="+mj-ea"/>
                        </a:rPr>
                        <a:t>调整</a:t>
                      </a:r>
                      <a:endParaRPr lang="zh-CN" sz="18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zh-CN" sz="1800" u="none" strike="noStrike" dirty="0">
                          <a:effectLst/>
                          <a:latin typeface="+mj-ea"/>
                          <a:ea typeface="+mj-ea"/>
                        </a:rPr>
                        <a:t>294</a:t>
                      </a:r>
                      <a:endParaRPr lang="zh-CN" sz="1800" b="0" i="0" u="none" strike="noStrike" dirty="0">
                        <a:solidFill>
                          <a:srgbClr val="000000"/>
                        </a:solidFill>
                        <a:effectLst/>
                        <a:latin typeface="+mj-ea"/>
                        <a:ea typeface="+mj-ea"/>
                      </a:endParaRPr>
                    </a:p>
                  </a:txBody>
                  <a:tcPr marL="9525" marR="9525" marT="9525" marB="0" anchor="ctr"/>
                </a:tc>
              </a:tr>
              <a:tr h="552242">
                <a:tc>
                  <a:txBody>
                    <a:bodyPr/>
                    <a:lstStyle/>
                    <a:p>
                      <a:pPr algn="ctr" fontAlgn="b">
                        <a:buNone/>
                      </a:pPr>
                      <a:r>
                        <a:rPr lang="zh-CN" sz="1800" u="none" strike="noStrike" dirty="0">
                          <a:effectLst/>
                          <a:latin typeface="+mj-ea"/>
                          <a:ea typeface="+mj-ea"/>
                        </a:rPr>
                        <a:t>维持现状</a:t>
                      </a:r>
                      <a:endParaRPr lang="zh-CN" sz="18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3614</a:t>
                      </a:r>
                      <a:endParaRPr lang="zh-CN" sz="1800" b="0" i="0" u="none" strike="noStrike" dirty="0">
                        <a:solidFill>
                          <a:srgbClr val="000000"/>
                        </a:solidFill>
                        <a:effectLst/>
                        <a:latin typeface="+mj-ea"/>
                        <a:ea typeface="+mj-ea"/>
                      </a:endParaRPr>
                    </a:p>
                  </a:txBody>
                  <a:tcPr marL="9525" marR="9525" marT="9525" marB="0" anchor="ctr"/>
                </a:tc>
              </a:tr>
              <a:tr h="552242">
                <a:tc>
                  <a:txBody>
                    <a:bodyPr/>
                    <a:lstStyle/>
                    <a:p>
                      <a:pPr algn="ctr" fontAlgn="b">
                        <a:buNone/>
                      </a:pPr>
                      <a:r>
                        <a:rPr lang="zh-CN" sz="1800" u="none" strike="noStrike" dirty="0">
                          <a:effectLst/>
                          <a:latin typeface="+mj-ea"/>
                          <a:ea typeface="+mj-ea"/>
                        </a:rPr>
                        <a:t>总计</a:t>
                      </a:r>
                      <a:endParaRPr lang="zh-CN" sz="1800" b="1"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b="1" i="0" u="none" strike="noStrike" dirty="0">
                          <a:solidFill>
                            <a:srgbClr val="000000"/>
                          </a:solidFill>
                          <a:effectLst/>
                          <a:latin typeface="+mj-ea"/>
                          <a:ea typeface="+mj-ea"/>
                        </a:rPr>
                        <a:t>4275</a:t>
                      </a:r>
                      <a:endParaRPr lang="zh-CN" sz="1800" b="1" i="0" u="none" strike="noStrike" dirty="0">
                        <a:solidFill>
                          <a:srgbClr val="000000"/>
                        </a:solidFill>
                        <a:effectLst/>
                        <a:latin typeface="+mj-ea"/>
                        <a:ea typeface="+mj-ea"/>
                      </a:endParaRPr>
                    </a:p>
                  </a:txBody>
                  <a:tcPr marL="9525" marR="9525" marT="9525" marB="0" anchor="ctr"/>
                </a:tc>
              </a:tr>
            </a:tbl>
          </a:graphicData>
        </a:graphic>
      </p:graphicFrame>
      <p:pic>
        <p:nvPicPr>
          <p:cNvPr id="6" name="图片 5"/>
          <p:cNvPicPr>
            <a:picLocks noChangeAspect="1"/>
          </p:cNvPicPr>
          <p:nvPr/>
        </p:nvPicPr>
        <p:blipFill>
          <a:blip r:embed="rId3"/>
          <a:stretch>
            <a:fillRect/>
          </a:stretch>
        </p:blipFill>
        <p:spPr>
          <a:xfrm>
            <a:off x="6069541" y="1694812"/>
            <a:ext cx="8820740" cy="8494046"/>
          </a:xfrm>
          <a:prstGeom prst="rect">
            <a:avLst/>
          </a:prstGeom>
        </p:spPr>
      </p:pic>
      <p:pic>
        <p:nvPicPr>
          <p:cNvPr id="10" name="图片 9"/>
          <p:cNvPicPr>
            <a:picLocks noChangeAspect="1"/>
          </p:cNvPicPr>
          <p:nvPr/>
        </p:nvPicPr>
        <p:blipFill>
          <a:blip r:embed="rId4"/>
          <a:stretch>
            <a:fillRect/>
          </a:stretch>
        </p:blipFill>
        <p:spPr>
          <a:xfrm>
            <a:off x="6069541" y="8833976"/>
            <a:ext cx="1714008" cy="1354882"/>
          </a:xfrm>
          <a:prstGeom prst="rect">
            <a:avLst/>
          </a:prstGeom>
        </p:spPr>
      </p:pic>
      <p:sp>
        <p:nvSpPr>
          <p:cNvPr id="12" name="矩形 11"/>
          <p:cNvSpPr/>
          <p:nvPr/>
        </p:nvSpPr>
        <p:spPr>
          <a:xfrm>
            <a:off x="6069540" y="1694812"/>
            <a:ext cx="3017309" cy="499831"/>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tx1"/>
                </a:solidFill>
              </a:rPr>
              <a:t>缘石内泊位优化方案汇总</a:t>
            </a:r>
            <a:endParaRPr lang="zh-CN" altLang="en-US" sz="2000" dirty="0">
              <a:solidFill>
                <a:schemeClr val="tx1"/>
              </a:solidFill>
            </a:endParaRPr>
          </a:p>
        </p:txBody>
      </p:sp>
      <p:pic>
        <p:nvPicPr>
          <p:cNvPr id="13" name="图片 12"/>
          <p:cNvPicPr>
            <a:picLocks noChangeAspect="1"/>
          </p:cNvPicPr>
          <p:nvPr/>
        </p:nvPicPr>
        <p:blipFill>
          <a:blip r:embed="rId5"/>
          <a:stretch>
            <a:fillRect/>
          </a:stretch>
        </p:blipFill>
        <p:spPr>
          <a:xfrm>
            <a:off x="10997733" y="1694812"/>
            <a:ext cx="3856155" cy="3220088"/>
          </a:xfrm>
          <a:prstGeom prst="rect">
            <a:avLst/>
          </a:prstGeom>
          <a:ln w="38100">
            <a:solidFill>
              <a:schemeClr val="bg1">
                <a:lumMod val="95000"/>
              </a:schemeClr>
            </a:solidFill>
          </a:ln>
        </p:spPr>
      </p:pic>
      <p:graphicFrame>
        <p:nvGraphicFramePr>
          <p:cNvPr id="17" name="表格 16"/>
          <p:cNvGraphicFramePr>
            <a:graphicFrameLocks noGrp="1"/>
          </p:cNvGraphicFramePr>
          <p:nvPr/>
        </p:nvGraphicFramePr>
        <p:xfrm>
          <a:off x="1162732" y="11343174"/>
          <a:ext cx="11006137" cy="4060829"/>
        </p:xfrm>
        <a:graphic>
          <a:graphicData uri="http://schemas.openxmlformats.org/drawingml/2006/table">
            <a:tbl>
              <a:tblPr>
                <a:tableStyleId>{5C22544A-7EE6-4342-B048-85BDC9FD1C3A}</a:tableStyleId>
              </a:tblPr>
              <a:tblGrid>
                <a:gridCol w="1039422"/>
                <a:gridCol w="3151796"/>
                <a:gridCol w="2196198"/>
                <a:gridCol w="2703335"/>
                <a:gridCol w="1345381"/>
                <a:gridCol w="570005"/>
              </a:tblGrid>
              <a:tr h="855848">
                <a:tc>
                  <a:txBody>
                    <a:bodyPr/>
                    <a:lstStyle/>
                    <a:p>
                      <a:pPr algn="l" fontAlgn="b">
                        <a:buNone/>
                      </a:pPr>
                      <a:r>
                        <a:rPr lang="zh-CN" sz="2000" u="none" strike="noStrike" dirty="0">
                          <a:effectLst/>
                        </a:rPr>
                        <a:t>求和项:8、泊位数量</a:t>
                      </a:r>
                      <a:endParaRPr lang="zh-CN" sz="20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r>
                        <a:rPr lang="zh-CN" sz="2000" u="none" strike="noStrike" dirty="0">
                          <a:effectLst/>
                        </a:rPr>
                        <a:t>列标签</a:t>
                      </a:r>
                      <a:r>
                        <a:rPr lang="zh-CN" altLang="en-US" sz="2000" u="none" strike="noStrike" dirty="0">
                          <a:effectLst/>
                        </a:rPr>
                        <a:t>（</a:t>
                      </a:r>
                      <a:r>
                        <a:rPr lang="en-US" altLang="zh-CN" sz="2000" u="none" strike="noStrike" dirty="0">
                          <a:effectLst/>
                        </a:rPr>
                        <a:t>20260706</a:t>
                      </a:r>
                      <a:r>
                        <a:rPr lang="zh-CN" altLang="en-US" sz="2000" u="none" strike="noStrike" dirty="0">
                          <a:effectLst/>
                        </a:rPr>
                        <a:t>））</a:t>
                      </a:r>
                      <a:endParaRPr lang="zh-CN" sz="20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r>
              <a:tr h="449202">
                <a:tc>
                  <a:txBody>
                    <a:bodyPr/>
                    <a:lstStyle/>
                    <a:p>
                      <a:pPr algn="l" fontAlgn="b">
                        <a:buNone/>
                      </a:pPr>
                      <a:r>
                        <a:rPr lang="zh-CN" sz="2000" u="none" strike="noStrike">
                          <a:effectLst/>
                        </a:rPr>
                        <a:t>行标签</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r>
                        <a:rPr lang="zh-CN" sz="2000" u="none" strike="noStrike">
                          <a:effectLst/>
                        </a:rPr>
                        <a:t>建筑退让停车（盲道-建筑空间）</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r>
                        <a:rPr lang="zh-CN" sz="2000" u="none" strike="noStrike">
                          <a:effectLst/>
                        </a:rPr>
                        <a:t>路内停车（缘石之内）</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r>
                        <a:rPr lang="zh-CN" sz="2000" u="none" strike="noStrike">
                          <a:effectLst/>
                        </a:rPr>
                        <a:t>人行道板停车（盲道-缘石）</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r>
                        <a:rPr lang="zh-CN" sz="2000" u="none" strike="noStrike">
                          <a:effectLst/>
                        </a:rPr>
                        <a:t>现场难以判定</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r>
                        <a:rPr lang="zh-CN" sz="2000" u="none" strike="noStrike">
                          <a:effectLst/>
                        </a:rPr>
                        <a:t>总计</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r>
              <a:tr h="449202">
                <a:tc>
                  <a:txBody>
                    <a:bodyPr/>
                    <a:lstStyle/>
                    <a:p>
                      <a:pPr algn="l" fontAlgn="b">
                        <a:buNone/>
                      </a:pPr>
                      <a:r>
                        <a:rPr lang="zh-CN" sz="2000" u="none" strike="noStrike">
                          <a:effectLst/>
                        </a:rPr>
                        <a:t>调整</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222</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294</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120</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l" fontAlgn="b">
                        <a:buNone/>
                      </a:pP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636</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r>
              <a:tr h="449202">
                <a:tc>
                  <a:txBody>
                    <a:bodyPr/>
                    <a:lstStyle/>
                    <a:p>
                      <a:pPr algn="l" fontAlgn="b">
                        <a:buNone/>
                      </a:pPr>
                      <a:r>
                        <a:rPr lang="zh-CN" sz="2000" u="none" strike="noStrike">
                          <a:effectLst/>
                        </a:rPr>
                        <a:t>取消</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149</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414</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67</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102</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732</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r>
              <a:tr h="449202">
                <a:tc>
                  <a:txBody>
                    <a:bodyPr/>
                    <a:lstStyle/>
                    <a:p>
                      <a:pPr algn="l" fontAlgn="b">
                        <a:buNone/>
                      </a:pPr>
                      <a:r>
                        <a:rPr lang="zh-CN" sz="2000" u="none" strike="noStrike">
                          <a:effectLst/>
                        </a:rPr>
                        <a:t>维持现状</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14281</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3267</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dirty="0">
                          <a:effectLst/>
                        </a:rPr>
                        <a:t>2536</a:t>
                      </a:r>
                      <a:endParaRPr lang="zh-CN" sz="20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167</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20251</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r>
              <a:tr h="449202">
                <a:tc>
                  <a:txBody>
                    <a:bodyPr/>
                    <a:lstStyle/>
                    <a:p>
                      <a:pPr algn="l" fontAlgn="b">
                        <a:buNone/>
                      </a:pPr>
                      <a:r>
                        <a:rPr lang="zh-CN" sz="2000" u="none" strike="noStrike">
                          <a:effectLst/>
                        </a:rPr>
                        <a:t>新增</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dirty="0">
                          <a:effectLst/>
                        </a:rPr>
                        <a:t>217</a:t>
                      </a:r>
                      <a:endParaRPr lang="zh-CN" sz="20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126</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0</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0</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343</a:t>
                      </a:r>
                      <a:endParaRPr lang="zh-CN" sz="20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r>
              <a:tr h="449202">
                <a:tc>
                  <a:txBody>
                    <a:bodyPr/>
                    <a:lstStyle/>
                    <a:p>
                      <a:pPr algn="l" fontAlgn="b">
                        <a:buNone/>
                      </a:pPr>
                      <a:r>
                        <a:rPr lang="zh-CN" sz="2000" u="none" strike="noStrike">
                          <a:effectLst/>
                        </a:rPr>
                        <a:t>总计</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14869</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4101</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2723</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a:effectLst/>
                        </a:rPr>
                        <a:t>269</a:t>
                      </a:r>
                      <a:endParaRPr lang="zh-CN" sz="2000" b="1"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b"/>
                </a:tc>
                <a:tc>
                  <a:txBody>
                    <a:bodyPr/>
                    <a:lstStyle/>
                    <a:p>
                      <a:pPr algn="r" fontAlgn="b">
                        <a:buNone/>
                      </a:pPr>
                      <a:r>
                        <a:rPr lang="zh-CN" sz="2000" u="none" strike="noStrike" dirty="0">
                          <a:effectLst/>
                        </a:rPr>
                        <a:t>21962</a:t>
                      </a:r>
                      <a:endParaRPr lang="zh-CN" sz="2000" b="1"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b"/>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道路及建筑退界空间功能区划分</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359" name="组合 358"/>
          <p:cNvGrpSpPr/>
          <p:nvPr/>
        </p:nvGrpSpPr>
        <p:grpSpPr>
          <a:xfrm>
            <a:off x="8412682" y="4654414"/>
            <a:ext cx="6532012" cy="598644"/>
            <a:chOff x="8412682" y="4654414"/>
            <a:chExt cx="6532012" cy="598644"/>
          </a:xfrm>
        </p:grpSpPr>
        <p:grpSp>
          <p:nvGrpSpPr>
            <p:cNvPr id="336" name="组合 335"/>
            <p:cNvGrpSpPr/>
            <p:nvPr/>
          </p:nvGrpSpPr>
          <p:grpSpPr>
            <a:xfrm>
              <a:off x="8414683" y="4803531"/>
              <a:ext cx="6483151" cy="449527"/>
              <a:chOff x="8414683" y="4548581"/>
              <a:chExt cx="6483151" cy="704479"/>
            </a:xfrm>
          </p:grpSpPr>
          <p:cxnSp>
            <p:nvCxnSpPr>
              <p:cNvPr id="327" name="直接连接符 326"/>
              <p:cNvCxnSpPr/>
              <p:nvPr/>
            </p:nvCxnSpPr>
            <p:spPr>
              <a:xfrm>
                <a:off x="8414683"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a:off x="104238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a:off x="110665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a:off x="12072927"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a:off x="129816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a:off x="14101644"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a:off x="14897834"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37142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cxnSp>
          <p:nvCxnSpPr>
            <p:cNvPr id="342" name="直接箭头连接符 341"/>
            <p:cNvCxnSpPr/>
            <p:nvPr/>
          </p:nvCxnSpPr>
          <p:spPr>
            <a:xfrm>
              <a:off x="8412682" y="5103040"/>
              <a:ext cx="2031998"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3" name="文本框 342"/>
            <p:cNvSpPr txBox="1"/>
            <p:nvPr/>
          </p:nvSpPr>
          <p:spPr>
            <a:xfrm>
              <a:off x="8911024" y="4728605"/>
              <a:ext cx="800219" cy="338554"/>
            </a:xfrm>
            <a:prstGeom prst="rect">
              <a:avLst/>
            </a:prstGeom>
            <a:noFill/>
          </p:spPr>
          <p:txBody>
            <a:bodyPr vert="horz" wrap="none" rtlCol="0">
              <a:spAutoFit/>
            </a:bodyPr>
            <a:lstStyle/>
            <a:p>
              <a:pPr algn="l"/>
              <a:r>
                <a:rPr lang="zh-CN" altLang="en-US" sz="1600" dirty="0">
                  <a:latin typeface="微软雅黑" panose="020B0503020204020204" pitchFamily="34" charset="-122"/>
                  <a:ea typeface="微软雅黑" panose="020B0503020204020204" pitchFamily="34" charset="-122"/>
                </a:rPr>
                <a:t>车行道</a:t>
              </a:r>
              <a:endParaRPr lang="zh-CN" altLang="en-US" sz="1600" dirty="0">
                <a:latin typeface="微软雅黑" panose="020B0503020204020204" pitchFamily="34" charset="-122"/>
                <a:ea typeface="微软雅黑" panose="020B0503020204020204" pitchFamily="34" charset="-122"/>
              </a:endParaRPr>
            </a:p>
          </p:txBody>
        </p:sp>
        <p:sp>
          <p:nvSpPr>
            <p:cNvPr id="344" name="文本框 343"/>
            <p:cNvSpPr txBox="1"/>
            <p:nvPr/>
          </p:nvSpPr>
          <p:spPr>
            <a:xfrm>
              <a:off x="10444320" y="4728605"/>
              <a:ext cx="492443"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树池</a:t>
              </a:r>
              <a:endParaRPr lang="zh-CN" altLang="en-US" sz="1200" dirty="0">
                <a:latin typeface="微软雅黑" panose="020B0503020204020204" pitchFamily="34" charset="-122"/>
                <a:ea typeface="微软雅黑" panose="020B0503020204020204" pitchFamily="34" charset="-122"/>
              </a:endParaRPr>
            </a:p>
          </p:txBody>
        </p:sp>
        <p:cxnSp>
          <p:nvCxnSpPr>
            <p:cNvPr id="345" name="直接箭头连接符 344"/>
            <p:cNvCxnSpPr/>
            <p:nvPr/>
          </p:nvCxnSpPr>
          <p:spPr>
            <a:xfrm>
              <a:off x="10423800" y="5103040"/>
              <a:ext cx="656665"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7" name="直接箭头连接符 346"/>
            <p:cNvCxnSpPr/>
            <p:nvPr/>
          </p:nvCxnSpPr>
          <p:spPr>
            <a:xfrm>
              <a:off x="11080465" y="5103040"/>
              <a:ext cx="992462"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9" name="直接箭头连接符 348"/>
            <p:cNvCxnSpPr/>
            <p:nvPr/>
          </p:nvCxnSpPr>
          <p:spPr>
            <a:xfrm>
              <a:off x="12072927" y="5103040"/>
              <a:ext cx="90867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1" name="直接箭头连接符 350"/>
            <p:cNvCxnSpPr/>
            <p:nvPr/>
          </p:nvCxnSpPr>
          <p:spPr>
            <a:xfrm>
              <a:off x="12981600" y="5103040"/>
              <a:ext cx="732630"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3" name="直接箭头连接符 352"/>
            <p:cNvCxnSpPr/>
            <p:nvPr/>
          </p:nvCxnSpPr>
          <p:spPr>
            <a:xfrm>
              <a:off x="14101644" y="5103040"/>
              <a:ext cx="781092"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55" name="文本框 354"/>
            <p:cNvSpPr txBox="1"/>
            <p:nvPr/>
          </p:nvSpPr>
          <p:spPr>
            <a:xfrm>
              <a:off x="11172815" y="4742607"/>
              <a:ext cx="646331"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停车带</a:t>
              </a:r>
              <a:endParaRPr lang="zh-CN" altLang="en-US" sz="1200" dirty="0">
                <a:latin typeface="微软雅黑" panose="020B0503020204020204" pitchFamily="34" charset="-122"/>
                <a:ea typeface="微软雅黑" panose="020B0503020204020204" pitchFamily="34" charset="-122"/>
              </a:endParaRPr>
            </a:p>
          </p:txBody>
        </p:sp>
        <p:sp>
          <p:nvSpPr>
            <p:cNvPr id="356" name="文本框 355"/>
            <p:cNvSpPr txBox="1"/>
            <p:nvPr/>
          </p:nvSpPr>
          <p:spPr>
            <a:xfrm>
              <a:off x="12095726" y="4742607"/>
              <a:ext cx="646331"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通车道</a:t>
              </a:r>
              <a:endParaRPr lang="zh-CN" altLang="en-US" sz="1200" dirty="0">
                <a:latin typeface="微软雅黑" panose="020B0503020204020204" pitchFamily="34" charset="-122"/>
                <a:ea typeface="微软雅黑" panose="020B0503020204020204" pitchFamily="34" charset="-122"/>
              </a:endParaRPr>
            </a:p>
          </p:txBody>
        </p:sp>
        <p:sp>
          <p:nvSpPr>
            <p:cNvPr id="357" name="文本框 356"/>
            <p:cNvSpPr txBox="1"/>
            <p:nvPr/>
          </p:nvSpPr>
          <p:spPr>
            <a:xfrm>
              <a:off x="13027172" y="4668852"/>
              <a:ext cx="646331" cy="461665"/>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步行</a:t>
              </a:r>
              <a:endParaRPr lang="en-US" altLang="zh-CN" sz="1200" dirty="0">
                <a:latin typeface="微软雅黑" panose="020B0503020204020204" pitchFamily="34" charset="-122"/>
                <a:ea typeface="微软雅黑" panose="020B0503020204020204" pitchFamily="34" charset="-122"/>
              </a:endParaRPr>
            </a:p>
            <a:p>
              <a:pPr algn="l"/>
              <a:r>
                <a:rPr lang="zh-CN" altLang="en-US" sz="1200" dirty="0">
                  <a:latin typeface="微软雅黑" panose="020B0503020204020204" pitchFamily="34" charset="-122"/>
                  <a:ea typeface="微软雅黑" panose="020B0503020204020204" pitchFamily="34" charset="-122"/>
                </a:rPr>
                <a:t>通行区</a:t>
              </a:r>
              <a:endParaRPr lang="zh-CN" altLang="en-US" sz="1200" dirty="0">
                <a:latin typeface="微软雅黑" panose="020B0503020204020204" pitchFamily="34" charset="-122"/>
                <a:ea typeface="微软雅黑" panose="020B0503020204020204" pitchFamily="34" charset="-122"/>
              </a:endParaRPr>
            </a:p>
          </p:txBody>
        </p:sp>
        <p:sp>
          <p:nvSpPr>
            <p:cNvPr id="358" name="文本框 357"/>
            <p:cNvSpPr txBox="1"/>
            <p:nvPr/>
          </p:nvSpPr>
          <p:spPr>
            <a:xfrm>
              <a:off x="14144475" y="4736322"/>
              <a:ext cx="800219"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建筑本体</a:t>
              </a:r>
              <a:endParaRPr lang="zh-CN" altLang="en-US" sz="1200" dirty="0">
                <a:latin typeface="微软雅黑" panose="020B0503020204020204" pitchFamily="34" charset="-122"/>
                <a:ea typeface="微软雅黑" panose="020B0503020204020204" pitchFamily="34" charset="-122"/>
              </a:endParaRPr>
            </a:p>
          </p:txBody>
        </p:sp>
        <p:cxnSp>
          <p:nvCxnSpPr>
            <p:cNvPr id="16" name="直接箭头连接符 15"/>
            <p:cNvCxnSpPr/>
            <p:nvPr/>
          </p:nvCxnSpPr>
          <p:spPr>
            <a:xfrm>
              <a:off x="13714230" y="5103040"/>
              <a:ext cx="387414"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3666418" y="4654414"/>
              <a:ext cx="492443" cy="461665"/>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建筑</a:t>
              </a:r>
              <a:endParaRPr lang="en-US" altLang="zh-CN" sz="1200" dirty="0">
                <a:latin typeface="微软雅黑" panose="020B0503020204020204" pitchFamily="34" charset="-122"/>
                <a:ea typeface="微软雅黑" panose="020B0503020204020204" pitchFamily="34" charset="-122"/>
              </a:endParaRPr>
            </a:p>
            <a:p>
              <a:pPr algn="l"/>
              <a:r>
                <a:rPr lang="zh-CN" altLang="en-US" sz="1200" dirty="0">
                  <a:latin typeface="微软雅黑" panose="020B0503020204020204" pitchFamily="34" charset="-122"/>
                  <a:ea typeface="微软雅黑" panose="020B0503020204020204" pitchFamily="34" charset="-122"/>
                </a:rPr>
                <a:t>前区</a:t>
              </a:r>
              <a:endParaRPr lang="zh-CN" altLang="en-US" sz="1200" dirty="0">
                <a:latin typeface="微软雅黑" panose="020B0503020204020204" pitchFamily="34" charset="-122"/>
                <a:ea typeface="微软雅黑" panose="020B0503020204020204" pitchFamily="34" charset="-122"/>
              </a:endParaRPr>
            </a:p>
          </p:txBody>
        </p:sp>
      </p:grpSp>
      <p:pic>
        <p:nvPicPr>
          <p:cNvPr id="365" name="图片 364"/>
          <p:cNvPicPr>
            <a:picLocks noChangeAspect="1"/>
          </p:cNvPicPr>
          <p:nvPr/>
        </p:nvPicPr>
        <p:blipFill>
          <a:blip r:embed="rId1"/>
          <a:stretch>
            <a:fillRect/>
          </a:stretch>
        </p:blipFill>
        <p:spPr>
          <a:xfrm>
            <a:off x="8507573" y="1288750"/>
            <a:ext cx="6746104" cy="3170255"/>
          </a:xfrm>
          <a:prstGeom prst="rect">
            <a:avLst/>
          </a:prstGeom>
        </p:spPr>
      </p:pic>
      <p:grpSp>
        <p:nvGrpSpPr>
          <p:cNvPr id="17" name="组合 16"/>
          <p:cNvGrpSpPr/>
          <p:nvPr/>
        </p:nvGrpSpPr>
        <p:grpSpPr>
          <a:xfrm>
            <a:off x="8209120" y="5186272"/>
            <a:ext cx="6673616" cy="5336947"/>
            <a:chOff x="8209120" y="5186272"/>
            <a:chExt cx="6673616" cy="5336947"/>
          </a:xfrm>
        </p:grpSpPr>
        <p:sp>
          <p:nvSpPr>
            <p:cNvPr id="5" name="矩形 4"/>
            <p:cNvSpPr/>
            <p:nvPr/>
          </p:nvSpPr>
          <p:spPr>
            <a:xfrm>
              <a:off x="8412682" y="5219235"/>
              <a:ext cx="1061885" cy="5293778"/>
            </a:xfrm>
            <a:prstGeom prst="rect">
              <a:avLst/>
            </a:prstGeom>
            <a:solidFill>
              <a:schemeClr val="tx1">
                <a:lumMod val="50000"/>
                <a:lumOff val="5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5" idx="0"/>
              <a:endCxn id="5" idx="2"/>
            </p:cNvCxnSpPr>
            <p:nvPr/>
          </p:nvCxnSpPr>
          <p:spPr>
            <a:xfrm>
              <a:off x="8943625" y="5219235"/>
              <a:ext cx="0" cy="5293778"/>
            </a:xfrm>
            <a:prstGeom prst="line">
              <a:avLst/>
            </a:prstGeom>
            <a:ln w="25400">
              <a:solidFill>
                <a:schemeClr val="bg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9488501" y="5229441"/>
              <a:ext cx="255353" cy="5293778"/>
            </a:xfrm>
            <a:prstGeom prst="rect">
              <a:avLst/>
            </a:prstGeom>
            <a:solidFill>
              <a:schemeClr val="accent2"/>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753861" y="5219235"/>
              <a:ext cx="644789" cy="5293778"/>
            </a:xfrm>
            <a:prstGeom prst="rect">
              <a:avLst/>
            </a:prstGeom>
            <a:solidFill>
              <a:schemeClr val="tx1">
                <a:lumMod val="50000"/>
                <a:lumOff val="5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9" name="组合 338"/>
            <p:cNvGrpSpPr/>
            <p:nvPr/>
          </p:nvGrpSpPr>
          <p:grpSpPr>
            <a:xfrm>
              <a:off x="10423800" y="5219235"/>
              <a:ext cx="625075" cy="5293778"/>
              <a:chOff x="10423800" y="5219235"/>
              <a:chExt cx="625075" cy="5293778"/>
            </a:xfrm>
          </p:grpSpPr>
          <p:sp>
            <p:nvSpPr>
              <p:cNvPr id="231" name="矩形 230"/>
              <p:cNvSpPr/>
              <p:nvPr/>
            </p:nvSpPr>
            <p:spPr>
              <a:xfrm>
                <a:off x="10423800" y="5219235"/>
                <a:ext cx="625075" cy="5293778"/>
              </a:xfrm>
              <a:prstGeom prst="rect">
                <a:avLst/>
              </a:prstGeom>
              <a:pattFill prst="openDmnd">
                <a:fgClr>
                  <a:schemeClr val="tx1"/>
                </a:fgClr>
                <a:bgClr>
                  <a:schemeClr val="bg1">
                    <a:lumMod val="6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8" name="组合 337"/>
              <p:cNvGrpSpPr/>
              <p:nvPr/>
            </p:nvGrpSpPr>
            <p:grpSpPr>
              <a:xfrm>
                <a:off x="10444680" y="5374956"/>
                <a:ext cx="496057" cy="4925241"/>
                <a:chOff x="10444680" y="5374956"/>
                <a:chExt cx="496057" cy="4925241"/>
              </a:xfrm>
            </p:grpSpPr>
            <p:grpSp>
              <p:nvGrpSpPr>
                <p:cNvPr id="181" name="组合 180"/>
                <p:cNvGrpSpPr/>
                <p:nvPr/>
              </p:nvGrpSpPr>
              <p:grpSpPr>
                <a:xfrm rot="5400000">
                  <a:off x="10425228" y="5394408"/>
                  <a:ext cx="534961" cy="496057"/>
                  <a:chOff x="6692448" y="1311627"/>
                  <a:chExt cx="786401" cy="786401"/>
                </a:xfrm>
              </p:grpSpPr>
              <p:sp>
                <p:nvSpPr>
                  <p:cNvPr id="182" name="矩形 181"/>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3" name="椭圆 182"/>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84" name="云形 183"/>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00" name="组合 199"/>
                <p:cNvGrpSpPr/>
                <p:nvPr/>
              </p:nvGrpSpPr>
              <p:grpSpPr>
                <a:xfrm rot="5400000">
                  <a:off x="10425228" y="6491978"/>
                  <a:ext cx="534961" cy="496057"/>
                  <a:chOff x="6692448" y="1311627"/>
                  <a:chExt cx="786401" cy="786401"/>
                </a:xfrm>
              </p:grpSpPr>
              <p:sp>
                <p:nvSpPr>
                  <p:cNvPr id="201" name="矩形 200"/>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2" name="椭圆 201"/>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3" name="云形 202"/>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04" name="组合 203"/>
                <p:cNvGrpSpPr/>
                <p:nvPr/>
              </p:nvGrpSpPr>
              <p:grpSpPr>
                <a:xfrm rot="5400000">
                  <a:off x="10425228" y="7589548"/>
                  <a:ext cx="534961" cy="496057"/>
                  <a:chOff x="6692448" y="1311627"/>
                  <a:chExt cx="786401" cy="786401"/>
                </a:xfrm>
              </p:grpSpPr>
              <p:sp>
                <p:nvSpPr>
                  <p:cNvPr id="205" name="矩形 204"/>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6" name="椭圆 205"/>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7" name="云形 206"/>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08" name="组合 207"/>
                <p:cNvGrpSpPr/>
                <p:nvPr/>
              </p:nvGrpSpPr>
              <p:grpSpPr>
                <a:xfrm rot="5400000">
                  <a:off x="10425228" y="8687118"/>
                  <a:ext cx="534961" cy="496057"/>
                  <a:chOff x="6692448" y="1311627"/>
                  <a:chExt cx="786401" cy="786401"/>
                </a:xfrm>
              </p:grpSpPr>
              <p:sp>
                <p:nvSpPr>
                  <p:cNvPr id="209" name="矩形 208"/>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0" name="椭圆 209"/>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1" name="云形 210"/>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12" name="组合 211"/>
                <p:cNvGrpSpPr/>
                <p:nvPr/>
              </p:nvGrpSpPr>
              <p:grpSpPr>
                <a:xfrm rot="5400000">
                  <a:off x="10425228" y="9784688"/>
                  <a:ext cx="534961" cy="496057"/>
                  <a:chOff x="6692448" y="1311627"/>
                  <a:chExt cx="786401" cy="786401"/>
                </a:xfrm>
              </p:grpSpPr>
              <p:sp>
                <p:nvSpPr>
                  <p:cNvPr id="213" name="矩形 212"/>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4" name="椭圆 213"/>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5" name="云形 214"/>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grpSp>
        <p:grpSp>
          <p:nvGrpSpPr>
            <p:cNvPr id="337" name="组合 336"/>
            <p:cNvGrpSpPr/>
            <p:nvPr/>
          </p:nvGrpSpPr>
          <p:grpSpPr>
            <a:xfrm>
              <a:off x="11080465" y="5219235"/>
              <a:ext cx="3802271" cy="5293778"/>
              <a:chOff x="11080465" y="5219235"/>
              <a:chExt cx="3802271" cy="5293778"/>
            </a:xfrm>
          </p:grpSpPr>
          <p:sp>
            <p:nvSpPr>
              <p:cNvPr id="199" name="矩形 198"/>
              <p:cNvSpPr/>
              <p:nvPr/>
            </p:nvSpPr>
            <p:spPr>
              <a:xfrm>
                <a:off x="11080465" y="5219235"/>
                <a:ext cx="3802271" cy="5293778"/>
              </a:xfrm>
              <a:prstGeom prst="rect">
                <a:avLst/>
              </a:prstGeom>
              <a:pattFill prst="diagBrick">
                <a:fgClr>
                  <a:schemeClr val="tx1">
                    <a:lumMod val="65000"/>
                    <a:lumOff val="35000"/>
                  </a:schemeClr>
                </a:fgClr>
                <a:bgClr>
                  <a:schemeClr val="bg1">
                    <a:lumMod val="8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矩形 224"/>
              <p:cNvSpPr/>
              <p:nvPr/>
            </p:nvSpPr>
            <p:spPr>
              <a:xfrm>
                <a:off x="13601448" y="7488212"/>
                <a:ext cx="1279588" cy="1664193"/>
              </a:xfrm>
              <a:prstGeom prst="rect">
                <a:avLst/>
              </a:prstGeom>
              <a:solidFill>
                <a:srgbClr val="FFC000"/>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矩形 225"/>
              <p:cNvSpPr/>
              <p:nvPr/>
            </p:nvSpPr>
            <p:spPr>
              <a:xfrm>
                <a:off x="14065796" y="5381851"/>
                <a:ext cx="815240" cy="1788252"/>
              </a:xfrm>
              <a:prstGeom prst="rect">
                <a:avLst/>
              </a:prstGeom>
              <a:solidFill>
                <a:schemeClr val="accent1">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8" name="矩形 317"/>
              <p:cNvSpPr/>
              <p:nvPr/>
            </p:nvSpPr>
            <p:spPr>
              <a:xfrm>
                <a:off x="13189850" y="9405257"/>
                <a:ext cx="1691186" cy="1107756"/>
              </a:xfrm>
              <a:prstGeom prst="rect">
                <a:avLst/>
              </a:prstGeom>
              <a:solidFill>
                <a:schemeClr val="accent1">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7" name="组合 256"/>
            <p:cNvGrpSpPr/>
            <p:nvPr/>
          </p:nvGrpSpPr>
          <p:grpSpPr>
            <a:xfrm rot="2010847">
              <a:off x="11175674" y="7979462"/>
              <a:ext cx="943201" cy="995286"/>
              <a:chOff x="4455963" y="7201485"/>
              <a:chExt cx="925129" cy="976216"/>
            </a:xfrm>
          </p:grpSpPr>
          <p:pic>
            <p:nvPicPr>
              <p:cNvPr id="291" name="图片 290"/>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92" name="矩形 291"/>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5" name="组合 334"/>
            <p:cNvGrpSpPr/>
            <p:nvPr/>
          </p:nvGrpSpPr>
          <p:grpSpPr>
            <a:xfrm>
              <a:off x="11124238" y="5186272"/>
              <a:ext cx="954177" cy="2143189"/>
              <a:chOff x="11124238" y="5249442"/>
              <a:chExt cx="954177" cy="2143189"/>
            </a:xfrm>
          </p:grpSpPr>
          <p:grpSp>
            <p:nvGrpSpPr>
              <p:cNvPr id="255" name="组合 254"/>
              <p:cNvGrpSpPr/>
              <p:nvPr/>
            </p:nvGrpSpPr>
            <p:grpSpPr>
              <a:xfrm rot="10800000">
                <a:off x="11124238" y="6397345"/>
                <a:ext cx="943201" cy="995286"/>
                <a:chOff x="4817955" y="7201485"/>
                <a:chExt cx="925129" cy="976216"/>
              </a:xfrm>
            </p:grpSpPr>
            <p:pic>
              <p:nvPicPr>
                <p:cNvPr id="295" name="图片 294"/>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296" name="矩形 295"/>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256" name="组合 255"/>
              <p:cNvGrpSpPr/>
              <p:nvPr/>
            </p:nvGrpSpPr>
            <p:grpSpPr>
              <a:xfrm rot="10800000">
                <a:off x="11135214" y="5820302"/>
                <a:ext cx="943201" cy="995286"/>
                <a:chOff x="4817955" y="7201485"/>
                <a:chExt cx="925129" cy="976216"/>
              </a:xfrm>
            </p:grpSpPr>
            <p:pic>
              <p:nvPicPr>
                <p:cNvPr id="293" name="图片 292"/>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294" name="矩形 293"/>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312" name="组合 311"/>
              <p:cNvGrpSpPr/>
              <p:nvPr/>
            </p:nvGrpSpPr>
            <p:grpSpPr>
              <a:xfrm rot="10800000">
                <a:off x="11130766" y="5249442"/>
                <a:ext cx="943201" cy="995286"/>
                <a:chOff x="4455963" y="7201485"/>
                <a:chExt cx="925129" cy="976216"/>
              </a:xfrm>
            </p:grpSpPr>
            <p:pic>
              <p:nvPicPr>
                <p:cNvPr id="313" name="图片 312"/>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314" name="矩形 313"/>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19" name="组合 318"/>
            <p:cNvGrpSpPr/>
            <p:nvPr/>
          </p:nvGrpSpPr>
          <p:grpSpPr>
            <a:xfrm rot="5400000">
              <a:off x="10890313" y="9497168"/>
              <a:ext cx="943201" cy="995286"/>
              <a:chOff x="4455963" y="7201485"/>
              <a:chExt cx="925129" cy="976216"/>
            </a:xfrm>
          </p:grpSpPr>
          <p:pic>
            <p:nvPicPr>
              <p:cNvPr id="320" name="图片 319"/>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321" name="矩形 320"/>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4" name="矩形 323"/>
            <p:cNvSpPr/>
            <p:nvPr/>
          </p:nvSpPr>
          <p:spPr>
            <a:xfrm rot="2010847">
              <a:off x="11131227" y="7534996"/>
              <a:ext cx="943201" cy="513845"/>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7" name="图片 366"/>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a:off x="8705079" y="6326729"/>
              <a:ext cx="995286" cy="942161"/>
            </a:xfrm>
            <a:prstGeom prst="rect">
              <a:avLst/>
            </a:prstGeom>
          </p:spPr>
        </p:pic>
        <p:pic>
          <p:nvPicPr>
            <p:cNvPr id="368" name="图片 367"/>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8201749">
              <a:off x="11093909" y="7340341"/>
              <a:ext cx="995286" cy="942161"/>
            </a:xfrm>
            <a:prstGeom prst="rect">
              <a:avLst/>
            </a:prstGeom>
          </p:spPr>
        </p:pic>
        <p:pic>
          <p:nvPicPr>
            <p:cNvPr id="370" name="图片 369"/>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a:off x="8209120" y="8306427"/>
              <a:ext cx="995286" cy="942161"/>
            </a:xfrm>
            <a:prstGeom prst="rect">
              <a:avLst/>
            </a:prstGeom>
          </p:spPr>
        </p:pic>
      </p:grpSp>
      <p:sp>
        <p:nvSpPr>
          <p:cNvPr id="371" name="矩形 370"/>
          <p:cNvSpPr/>
          <p:nvPr/>
        </p:nvSpPr>
        <p:spPr>
          <a:xfrm>
            <a:off x="10414541" y="1363997"/>
            <a:ext cx="640774" cy="3391133"/>
          </a:xfrm>
          <a:prstGeom prst="rect">
            <a:avLst/>
          </a:prstGeom>
          <a:solidFill>
            <a:schemeClr val="tx1">
              <a:lumMod val="50000"/>
              <a:lumOff val="5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2" name="矩形 371"/>
          <p:cNvSpPr/>
          <p:nvPr/>
        </p:nvSpPr>
        <p:spPr>
          <a:xfrm>
            <a:off x="11084337" y="1363997"/>
            <a:ext cx="983102" cy="3391133"/>
          </a:xfrm>
          <a:prstGeom prst="rect">
            <a:avLst/>
          </a:prstGeom>
          <a:solidFill>
            <a:schemeClr val="accent6">
              <a:lumMod val="40000"/>
              <a:lumOff val="6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3" name="矩形 372"/>
          <p:cNvSpPr/>
          <p:nvPr/>
        </p:nvSpPr>
        <p:spPr>
          <a:xfrm>
            <a:off x="12097954" y="1363997"/>
            <a:ext cx="859085" cy="3391133"/>
          </a:xfrm>
          <a:prstGeom prst="rect">
            <a:avLst/>
          </a:prstGeom>
          <a:solidFill>
            <a:schemeClr val="accent4">
              <a:lumMod val="40000"/>
              <a:lumOff val="6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4" name="矩形 373"/>
          <p:cNvSpPr/>
          <p:nvPr/>
        </p:nvSpPr>
        <p:spPr>
          <a:xfrm>
            <a:off x="12965342" y="1377920"/>
            <a:ext cx="748888" cy="3391133"/>
          </a:xfrm>
          <a:prstGeom prst="rect">
            <a:avLst/>
          </a:prstGeom>
          <a:solidFill>
            <a:schemeClr val="accent2">
              <a:lumMod val="40000"/>
              <a:lumOff val="6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28013" y="3950485"/>
            <a:ext cx="7426448" cy="1102394"/>
            <a:chOff x="611189" y="2294273"/>
            <a:chExt cx="7426448" cy="1102394"/>
          </a:xfrm>
        </p:grpSpPr>
        <p:sp>
          <p:nvSpPr>
            <p:cNvPr id="375" name="矩形: 圆角 374"/>
            <p:cNvSpPr/>
            <p:nvPr/>
          </p:nvSpPr>
          <p:spPr>
            <a:xfrm>
              <a:off x="2162310" y="2649451"/>
              <a:ext cx="5875327" cy="747215"/>
            </a:xfrm>
            <a:prstGeom prst="round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mj-ea"/>
                  <a:ea typeface="+mj-ea"/>
                </a:rPr>
                <a:t>设置行道树，可设置非机动车停车区与市政箱杆</a:t>
              </a:r>
              <a:endParaRPr lang="en-US" altLang="zh-CN" sz="2000" dirty="0">
                <a:solidFill>
                  <a:schemeClr val="tx1"/>
                </a:solidFill>
                <a:latin typeface="+mj-ea"/>
                <a:ea typeface="+mj-ea"/>
              </a:endParaRPr>
            </a:p>
            <a:p>
              <a:pPr algn="ctr"/>
              <a:r>
                <a:rPr lang="zh-CN" altLang="en-US" sz="2000" dirty="0">
                  <a:solidFill>
                    <a:schemeClr val="tx1"/>
                  </a:solidFill>
                  <a:latin typeface="+mj-ea"/>
                  <a:ea typeface="+mj-ea"/>
                </a:rPr>
                <a:t>树池宽度一般为</a:t>
              </a:r>
              <a:r>
                <a:rPr lang="en-US" altLang="zh-CN" sz="2000" dirty="0">
                  <a:solidFill>
                    <a:schemeClr val="tx1"/>
                  </a:solidFill>
                  <a:latin typeface="+mj-ea"/>
                  <a:ea typeface="+mj-ea"/>
                </a:rPr>
                <a:t>1.5-2.0m</a:t>
              </a:r>
              <a:endParaRPr lang="zh-CN" altLang="en-US" sz="2000" dirty="0">
                <a:solidFill>
                  <a:schemeClr val="tx1"/>
                </a:solidFill>
                <a:latin typeface="+mj-ea"/>
                <a:ea typeface="+mj-ea"/>
              </a:endParaRPr>
            </a:p>
          </p:txBody>
        </p:sp>
        <p:sp>
          <p:nvSpPr>
            <p:cNvPr id="376" name="矩形: 圆角 375"/>
            <p:cNvSpPr/>
            <p:nvPr/>
          </p:nvSpPr>
          <p:spPr>
            <a:xfrm>
              <a:off x="611189" y="2294273"/>
              <a:ext cx="1551122" cy="1102394"/>
            </a:xfrm>
            <a:prstGeom prst="roundRect">
              <a:avLst/>
            </a:prstGeom>
            <a:solidFill>
              <a:schemeClr val="bg1">
                <a:lumMod val="85000"/>
              </a:schemeClr>
            </a:solid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latin typeface="+mj-ea"/>
                  <a:ea typeface="+mj-ea"/>
                </a:rPr>
                <a:t>树池</a:t>
              </a:r>
              <a:endParaRPr lang="zh-CN" altLang="en-US" sz="2800" b="1" dirty="0">
                <a:solidFill>
                  <a:schemeClr val="tx1"/>
                </a:solidFill>
                <a:latin typeface="+mj-ea"/>
                <a:ea typeface="+mj-ea"/>
              </a:endParaRPr>
            </a:p>
          </p:txBody>
        </p:sp>
      </p:grpSp>
      <p:grpSp>
        <p:nvGrpSpPr>
          <p:cNvPr id="9" name="组合 8"/>
          <p:cNvGrpSpPr/>
          <p:nvPr/>
        </p:nvGrpSpPr>
        <p:grpSpPr>
          <a:xfrm>
            <a:off x="628013" y="5262314"/>
            <a:ext cx="7426449" cy="1102394"/>
            <a:chOff x="611189" y="4524272"/>
            <a:chExt cx="7426449" cy="1102394"/>
          </a:xfrm>
        </p:grpSpPr>
        <p:sp>
          <p:nvSpPr>
            <p:cNvPr id="377" name="矩形: 圆角 376"/>
            <p:cNvSpPr/>
            <p:nvPr/>
          </p:nvSpPr>
          <p:spPr>
            <a:xfrm>
              <a:off x="2162310" y="4879450"/>
              <a:ext cx="5875328" cy="747215"/>
            </a:xfrm>
            <a:prstGeom prst="roundRect">
              <a:avLst/>
            </a:prstGeom>
            <a:solidFill>
              <a:schemeClr val="accent6">
                <a:lumMod val="20000"/>
                <a:lumOff val="8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mj-ea"/>
                  <a:ea typeface="+mj-ea"/>
                </a:rPr>
                <a:t>停车位设置区域，空间宽度因停车泊位形式差异而不同，一般有平行式、斜列式与垂直式设置形式</a:t>
              </a:r>
              <a:endParaRPr lang="zh-CN" altLang="en-US" sz="2000" dirty="0">
                <a:solidFill>
                  <a:schemeClr val="tx1"/>
                </a:solidFill>
                <a:latin typeface="+mj-ea"/>
                <a:ea typeface="+mj-ea"/>
              </a:endParaRPr>
            </a:p>
          </p:txBody>
        </p:sp>
        <p:sp>
          <p:nvSpPr>
            <p:cNvPr id="378" name="矩形: 圆角 377"/>
            <p:cNvSpPr/>
            <p:nvPr/>
          </p:nvSpPr>
          <p:spPr>
            <a:xfrm>
              <a:off x="611189" y="4524272"/>
              <a:ext cx="1551122" cy="1102394"/>
            </a:xfrm>
            <a:prstGeom prst="roundRect">
              <a:avLst/>
            </a:prstGeom>
            <a:solidFill>
              <a:schemeClr val="accent6">
                <a:lumMod val="20000"/>
                <a:lumOff val="80000"/>
              </a:schemeClr>
            </a:solid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latin typeface="+mj-ea"/>
                  <a:ea typeface="+mj-ea"/>
                </a:rPr>
                <a:t>停车带</a:t>
              </a:r>
              <a:endParaRPr lang="zh-CN" altLang="en-US" sz="2800" b="1" dirty="0">
                <a:solidFill>
                  <a:schemeClr val="tx1"/>
                </a:solidFill>
                <a:latin typeface="+mj-ea"/>
                <a:ea typeface="+mj-ea"/>
              </a:endParaRPr>
            </a:p>
          </p:txBody>
        </p:sp>
      </p:grpSp>
      <p:grpSp>
        <p:nvGrpSpPr>
          <p:cNvPr id="6" name="组合 5"/>
          <p:cNvGrpSpPr/>
          <p:nvPr/>
        </p:nvGrpSpPr>
        <p:grpSpPr>
          <a:xfrm>
            <a:off x="628013" y="6574143"/>
            <a:ext cx="7426449" cy="1102394"/>
            <a:chOff x="611189" y="5364532"/>
            <a:chExt cx="7426449" cy="1102394"/>
          </a:xfrm>
        </p:grpSpPr>
        <p:sp>
          <p:nvSpPr>
            <p:cNvPr id="379" name="矩形: 圆角 378"/>
            <p:cNvSpPr/>
            <p:nvPr/>
          </p:nvSpPr>
          <p:spPr>
            <a:xfrm>
              <a:off x="2162310" y="5719710"/>
              <a:ext cx="5875328" cy="747215"/>
            </a:xfrm>
            <a:prstGeom prst="roundRect">
              <a:avLst/>
            </a:prstGeom>
            <a:solidFill>
              <a:schemeClr val="accent4">
                <a:lumMod val="20000"/>
                <a:lumOff val="8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tx1"/>
                  </a:solidFill>
                  <a:latin typeface="+mj-ea"/>
                  <a:ea typeface="+mj-ea"/>
                </a:rPr>
                <a:t>车辆通行区域，空间宽度因泊位形式、交通组织方式差异而不同</a:t>
              </a:r>
              <a:endParaRPr lang="zh-CN" altLang="en-US" sz="2000" dirty="0">
                <a:solidFill>
                  <a:schemeClr val="tx1"/>
                </a:solidFill>
                <a:latin typeface="+mj-ea"/>
                <a:ea typeface="+mj-ea"/>
              </a:endParaRPr>
            </a:p>
          </p:txBody>
        </p:sp>
        <p:sp>
          <p:nvSpPr>
            <p:cNvPr id="380" name="矩形: 圆角 379"/>
            <p:cNvSpPr/>
            <p:nvPr/>
          </p:nvSpPr>
          <p:spPr>
            <a:xfrm>
              <a:off x="611189" y="5364532"/>
              <a:ext cx="1551122" cy="1102394"/>
            </a:xfrm>
            <a:prstGeom prst="roundRect">
              <a:avLst/>
            </a:prstGeom>
            <a:solidFill>
              <a:schemeClr val="accent4">
                <a:lumMod val="20000"/>
                <a:lumOff val="80000"/>
              </a:schemeClr>
            </a:solid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latin typeface="+mj-ea"/>
                  <a:ea typeface="+mj-ea"/>
                </a:rPr>
                <a:t>通车道</a:t>
              </a:r>
              <a:endParaRPr lang="zh-CN" altLang="en-US" sz="2800" b="1" dirty="0">
                <a:solidFill>
                  <a:schemeClr val="tx1"/>
                </a:solidFill>
                <a:latin typeface="+mj-ea"/>
                <a:ea typeface="+mj-ea"/>
              </a:endParaRPr>
            </a:p>
          </p:txBody>
        </p:sp>
      </p:grpSp>
      <p:grpSp>
        <p:nvGrpSpPr>
          <p:cNvPr id="2" name="组合 1"/>
          <p:cNvGrpSpPr/>
          <p:nvPr/>
        </p:nvGrpSpPr>
        <p:grpSpPr>
          <a:xfrm>
            <a:off x="628013" y="7885972"/>
            <a:ext cx="7426449" cy="1102394"/>
            <a:chOff x="611189" y="8595046"/>
            <a:chExt cx="7426449" cy="1102394"/>
          </a:xfrm>
        </p:grpSpPr>
        <p:sp>
          <p:nvSpPr>
            <p:cNvPr id="381" name="矩形: 圆角 380"/>
            <p:cNvSpPr/>
            <p:nvPr/>
          </p:nvSpPr>
          <p:spPr>
            <a:xfrm>
              <a:off x="2162310" y="8950224"/>
              <a:ext cx="5875328" cy="747215"/>
            </a:xfrm>
            <a:prstGeom prst="roundRect">
              <a:avLst/>
            </a:prstGeom>
            <a:solidFill>
              <a:schemeClr val="accent2">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tx1"/>
                  </a:solidFill>
                  <a:latin typeface="+mj-ea"/>
                  <a:ea typeface="+mj-ea"/>
                </a:rPr>
                <a:t>行人通行区域，行人步行的通行空间</a:t>
              </a:r>
              <a:endParaRPr lang="zh-CN" altLang="en-US" sz="2000" dirty="0">
                <a:solidFill>
                  <a:schemeClr val="tx1"/>
                </a:solidFill>
                <a:latin typeface="+mj-ea"/>
                <a:ea typeface="+mj-ea"/>
              </a:endParaRPr>
            </a:p>
          </p:txBody>
        </p:sp>
        <p:sp>
          <p:nvSpPr>
            <p:cNvPr id="382" name="矩形: 圆角 381"/>
            <p:cNvSpPr/>
            <p:nvPr/>
          </p:nvSpPr>
          <p:spPr>
            <a:xfrm>
              <a:off x="611189" y="8595046"/>
              <a:ext cx="1551122" cy="1102394"/>
            </a:xfrm>
            <a:prstGeom prst="roundRect">
              <a:avLst/>
            </a:prstGeom>
            <a:solidFill>
              <a:schemeClr val="accent2">
                <a:lumMod val="40000"/>
                <a:lumOff val="60000"/>
              </a:schemeClr>
            </a:solid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latin typeface="+mj-ea"/>
                  <a:ea typeface="+mj-ea"/>
                </a:rPr>
                <a:t>步行</a:t>
              </a:r>
              <a:endParaRPr lang="en-US" altLang="zh-CN" sz="2800" b="1" dirty="0">
                <a:solidFill>
                  <a:schemeClr val="tx1"/>
                </a:solidFill>
                <a:latin typeface="+mj-ea"/>
                <a:ea typeface="+mj-ea"/>
              </a:endParaRPr>
            </a:p>
            <a:p>
              <a:pPr algn="ctr"/>
              <a:r>
                <a:rPr lang="zh-CN" altLang="en-US" sz="2800" b="1" dirty="0">
                  <a:solidFill>
                    <a:schemeClr val="tx1"/>
                  </a:solidFill>
                  <a:latin typeface="+mj-ea"/>
                  <a:ea typeface="+mj-ea"/>
                </a:rPr>
                <a:t>通行区</a:t>
              </a:r>
              <a:endParaRPr lang="zh-CN" altLang="en-US" sz="2800" b="1" dirty="0">
                <a:solidFill>
                  <a:schemeClr val="tx1"/>
                </a:solidFill>
                <a:latin typeface="+mj-ea"/>
                <a:ea typeface="+mj-ea"/>
              </a:endParaRPr>
            </a:p>
          </p:txBody>
        </p:sp>
      </p:grpSp>
      <p:sp>
        <p:nvSpPr>
          <p:cNvPr id="12" name="Text Box 7"/>
          <p:cNvSpPr txBox="1">
            <a:spLocks noChangeArrowheads="1"/>
          </p:cNvSpPr>
          <p:nvPr/>
        </p:nvSpPr>
        <p:spPr bwMode="auto">
          <a:xfrm>
            <a:off x="583526" y="1749208"/>
            <a:ext cx="7625594" cy="142294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功能区分类</a:t>
            </a:r>
            <a:endParaRPr lang="en-US" altLang="zh-CN" dirty="0"/>
          </a:p>
          <a:p>
            <a:pPr marL="0" indent="0">
              <a:spcBef>
                <a:spcPts val="0"/>
              </a:spcBef>
              <a:buNone/>
            </a:pPr>
            <a:r>
              <a:rPr lang="zh-CN" altLang="en-US" dirty="0"/>
              <a:t>按照空间功能，将道路缘石至建筑界面（或围墙）的空间区域划分为以下五大类：</a:t>
            </a:r>
            <a:endParaRPr lang="en-US" altLang="zh-CN" dirty="0"/>
          </a:p>
        </p:txBody>
      </p:sp>
      <p:sp>
        <p:nvSpPr>
          <p:cNvPr id="13" name="矩形 12"/>
          <p:cNvSpPr/>
          <p:nvPr/>
        </p:nvSpPr>
        <p:spPr>
          <a:xfrm>
            <a:off x="13765334" y="1377920"/>
            <a:ext cx="328037" cy="3391133"/>
          </a:xfrm>
          <a:prstGeom prst="rect">
            <a:avLst/>
          </a:prstGeom>
          <a:solidFill>
            <a:schemeClr val="accent5">
              <a:lumMod val="60000"/>
              <a:lumOff val="4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628013" y="9197803"/>
            <a:ext cx="7426449" cy="1102394"/>
            <a:chOff x="611189" y="8595046"/>
            <a:chExt cx="7426449" cy="1102394"/>
          </a:xfrm>
          <a:solidFill>
            <a:schemeClr val="accent5">
              <a:lumMod val="40000"/>
              <a:lumOff val="60000"/>
            </a:schemeClr>
          </a:solidFill>
        </p:grpSpPr>
        <p:sp>
          <p:nvSpPr>
            <p:cNvPr id="20" name="矩形: 圆角 19"/>
            <p:cNvSpPr/>
            <p:nvPr/>
          </p:nvSpPr>
          <p:spPr>
            <a:xfrm>
              <a:off x="2162310" y="8950224"/>
              <a:ext cx="5875328" cy="747215"/>
            </a:xfrm>
            <a:prstGeom prst="roundRect">
              <a:avLst/>
            </a:prstGeom>
            <a:grp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tx1"/>
                  </a:solidFill>
                  <a:latin typeface="+mj-ea"/>
                  <a:ea typeface="+mj-ea"/>
                </a:rPr>
                <a:t>沿街商铺的活动界面，如橱窗展示、室外餐饮等商业活动范围</a:t>
              </a:r>
              <a:endParaRPr lang="zh-CN" altLang="en-US" sz="2000" dirty="0">
                <a:solidFill>
                  <a:schemeClr val="tx1"/>
                </a:solidFill>
                <a:latin typeface="+mj-ea"/>
                <a:ea typeface="+mj-ea"/>
              </a:endParaRPr>
            </a:p>
          </p:txBody>
        </p:sp>
        <p:sp>
          <p:nvSpPr>
            <p:cNvPr id="21" name="矩形: 圆角 20"/>
            <p:cNvSpPr/>
            <p:nvPr/>
          </p:nvSpPr>
          <p:spPr>
            <a:xfrm>
              <a:off x="611189" y="8595046"/>
              <a:ext cx="1551122" cy="1102394"/>
            </a:xfrm>
            <a:prstGeom prst="roundRect">
              <a:avLst/>
            </a:prstGeom>
            <a:grp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solidFill>
                    <a:schemeClr val="tx1"/>
                  </a:solidFill>
                  <a:latin typeface="+mj-ea"/>
                  <a:ea typeface="+mj-ea"/>
                </a:rPr>
                <a:t>建筑</a:t>
              </a:r>
              <a:endParaRPr lang="en-US" altLang="zh-CN" sz="2800" b="1" dirty="0">
                <a:solidFill>
                  <a:schemeClr val="tx1"/>
                </a:solidFill>
                <a:latin typeface="+mj-ea"/>
                <a:ea typeface="+mj-ea"/>
              </a:endParaRPr>
            </a:p>
            <a:p>
              <a:pPr algn="ctr"/>
              <a:r>
                <a:rPr lang="zh-CN" altLang="en-US" sz="2800" b="1" dirty="0">
                  <a:solidFill>
                    <a:schemeClr val="tx1"/>
                  </a:solidFill>
                  <a:latin typeface="+mj-ea"/>
                  <a:ea typeface="+mj-ea"/>
                </a:rPr>
                <a:t>前区</a:t>
              </a:r>
              <a:endParaRPr lang="zh-CN" altLang="en-US" sz="2800" b="1" dirty="0">
                <a:solidFill>
                  <a:schemeClr val="tx1"/>
                </a:solidFill>
                <a:latin typeface="+mj-ea"/>
                <a:ea typeface="+mj-ea"/>
              </a:endParaRPr>
            </a:p>
          </p:txBody>
        </p:sp>
      </p:grpSp>
      <p:sp>
        <p:nvSpPr>
          <p:cNvPr id="15" name="矩形 1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道板停车</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22" name="文本框 21"/>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停车带与通车道空间要求</a:t>
            </a:r>
            <a:endParaRPr kumimoji="0" lang="en-US" altLang="zh-CN" sz="24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Text Box 7"/>
          <p:cNvSpPr txBox="1">
            <a:spLocks noChangeArrowheads="1"/>
          </p:cNvSpPr>
          <p:nvPr/>
        </p:nvSpPr>
        <p:spPr bwMode="auto">
          <a:xfrm>
            <a:off x="583526" y="1749208"/>
            <a:ext cx="6708519" cy="961275"/>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停车带按照停车形式一般分为平行式、斜列式与垂直式</a:t>
            </a:r>
            <a:endParaRPr lang="en-US" altLang="zh-CN" dirty="0"/>
          </a:p>
          <a:p>
            <a:pPr>
              <a:spcBef>
                <a:spcPts val="0"/>
              </a:spcBef>
              <a:buFont typeface="Wingdings" panose="05000000000000000000" pitchFamily="2" charset="2"/>
              <a:buChar char="Ø"/>
            </a:pPr>
            <a:r>
              <a:rPr lang="zh-CN" altLang="en-US" dirty="0"/>
              <a:t>通车道宽度也因停车形式而不同，具体如下图表所示</a:t>
            </a:r>
            <a:endParaRPr lang="en-US" altLang="zh-CN" dirty="0"/>
          </a:p>
        </p:txBody>
      </p:sp>
      <mc:AlternateContent xmlns:mc="http://schemas.openxmlformats.org/markup-compatibility/2006">
        <mc:Choice xmlns:a14="http://schemas.microsoft.com/office/drawing/2010/main" Requires="a14">
          <p:graphicFrame>
            <p:nvGraphicFramePr>
              <p:cNvPr id="5" name="表格 12"/>
              <p:cNvGraphicFramePr>
                <a:graphicFrameLocks noGrp="1"/>
              </p:cNvGraphicFramePr>
              <p:nvPr/>
            </p:nvGraphicFramePr>
            <p:xfrm>
              <a:off x="8744255" y="2899"/>
              <a:ext cx="6321710" cy="2494473"/>
            </p:xfrm>
            <a:graphic>
              <a:graphicData uri="http://schemas.openxmlformats.org/drawingml/2006/table">
                <a:tbl>
                  <a:tblPr firstRow="1" bandRow="1">
                    <a:tableStyleId>{5C22544A-7EE6-4342-B048-85BDC9FD1C3A}</a:tableStyleId>
                  </a:tblPr>
                  <a:tblGrid>
                    <a:gridCol w="876770"/>
                    <a:gridCol w="1542851"/>
                    <a:gridCol w="1259352"/>
                    <a:gridCol w="1234456"/>
                    <a:gridCol w="1408281"/>
                  </a:tblGrid>
                  <a:tr h="432228">
                    <a:tc rowSpan="2" gridSpan="2">
                      <a:txBody>
                        <a:bodyPr/>
                        <a:lstStyle/>
                        <a:p>
                          <a:pPr marL="0" algn="ctr" defTabSz="1475105" rtl="0" eaLnBrk="1" latinLnBrk="0" hangingPunct="1"/>
                          <a:r>
                            <a:rPr lang="zh-CN" altLang="en-US" sz="1800" b="1" kern="1200" dirty="0">
                              <a:solidFill>
                                <a:schemeClr val="lt1"/>
                              </a:solidFill>
                              <a:latin typeface="+mj-ea"/>
                              <a:ea typeface="+mj-ea"/>
                              <a:cs typeface="+mn-cs"/>
                            </a:rPr>
                            <a:t>停车方式</a:t>
                          </a:r>
                          <a:endParaRPr lang="zh-CN" altLang="en-US" sz="1800" b="1" kern="1200" dirty="0">
                            <a:solidFill>
                              <a:schemeClr val="lt1"/>
                            </a:solidFill>
                            <a:latin typeface="+mj-ea"/>
                            <a:ea typeface="+mj-ea"/>
                            <a:cs typeface="+mn-cs"/>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rowSpan="2" hMerge="1">
                      <a:tcPr/>
                    </a:tc>
                    <a:tc gridSpan="3">
                      <a:txBody>
                        <a:bodyPr/>
                        <a:lstStyle/>
                        <a:p>
                          <a:pPr marL="0" algn="ctr" defTabSz="1475105" rtl="0" eaLnBrk="1" latinLnBrk="0" hangingPunct="1"/>
                          <a:r>
                            <a:rPr lang="zh-CN" altLang="en-US" sz="1800" b="1" kern="1200" dirty="0">
                              <a:solidFill>
                                <a:schemeClr val="lt1"/>
                              </a:solidFill>
                              <a:latin typeface="+mj-ea"/>
                              <a:ea typeface="+mj-ea"/>
                              <a:cs typeface="+mn-cs"/>
                            </a:rPr>
                            <a:t>停车空间（单位：米）</a:t>
                          </a:r>
                          <a:endParaRPr lang="zh-CN" altLang="en-US" sz="1800" b="1" kern="1200" dirty="0">
                            <a:solidFill>
                              <a:schemeClr val="lt1"/>
                            </a:solidFill>
                            <a:latin typeface="+mj-ea"/>
                            <a:ea typeface="+mj-ea"/>
                            <a:cs typeface="+mn-cs"/>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hMerge="1">
                      <a:tcPr/>
                    </a:tc>
                    <a:tc h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r>
                  <a:tr h="453378">
                    <a:tc vMerge="1" gridSpan="2">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vMerge="1" h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marL="0" algn="ctr" defTabSz="1475105" rtl="0" eaLnBrk="1" latinLnBrk="0" hangingPunct="1"/>
                          <a:r>
                            <a:rPr lang="zh-CN" altLang="en-US" sz="1800" b="1" kern="1200" dirty="0">
                              <a:solidFill>
                                <a:schemeClr val="lt1"/>
                              </a:solidFill>
                              <a:latin typeface="+mj-ea"/>
                              <a:ea typeface="+mj-ea"/>
                              <a:cs typeface="+mn-cs"/>
                            </a:rPr>
                            <a:t>停车带</a:t>
                          </a:r>
                          <a:endParaRPr lang="en-US" altLang="zh-CN" sz="1800" b="1" kern="1200" dirty="0">
                            <a:solidFill>
                              <a:schemeClr val="lt1"/>
                            </a:solidFill>
                            <a:latin typeface="+mj-ea"/>
                            <a:ea typeface="+mj-ea"/>
                            <a:cs typeface="+mn-cs"/>
                          </a:endParaRPr>
                        </a:p>
                        <a:p>
                          <a:pPr marL="0" algn="ctr" defTabSz="1475105" rtl="0" eaLnBrk="1" latinLnBrk="0" hangingPunct="1"/>
                          <a:r>
                            <a:rPr lang="zh-CN" altLang="en-US" sz="1800" b="1" kern="1200" dirty="0">
                              <a:solidFill>
                                <a:schemeClr val="lt1"/>
                              </a:solidFill>
                              <a:latin typeface="+mj-ea"/>
                              <a:ea typeface="+mj-ea"/>
                              <a:cs typeface="+mn-cs"/>
                            </a:rPr>
                            <a:t>宽度</a:t>
                          </a:r>
                          <a:endParaRPr lang="zh-CN" altLang="en-US" sz="1800" b="1" kern="1200" dirty="0">
                            <a:solidFill>
                              <a:schemeClr val="lt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marL="0" algn="ctr" defTabSz="1475105" rtl="0" eaLnBrk="1" latinLnBrk="0" hangingPunct="1"/>
                          <a:r>
                            <a:rPr lang="zh-CN" altLang="en-US" sz="1800" b="1" kern="1200" dirty="0">
                              <a:solidFill>
                                <a:schemeClr val="lt1"/>
                              </a:solidFill>
                              <a:latin typeface="+mj-ea"/>
                              <a:ea typeface="+mj-ea"/>
                              <a:cs typeface="+mn-cs"/>
                            </a:rPr>
                            <a:t>车位</a:t>
                          </a:r>
                          <a:endParaRPr lang="en-US" altLang="zh-CN" sz="1800" b="1" kern="1200" dirty="0">
                            <a:solidFill>
                              <a:schemeClr val="lt1"/>
                            </a:solidFill>
                            <a:latin typeface="+mj-ea"/>
                            <a:ea typeface="+mj-ea"/>
                            <a:cs typeface="+mn-cs"/>
                          </a:endParaRPr>
                        </a:p>
                        <a:p>
                          <a:pPr marL="0" algn="ctr" defTabSz="1475105" rtl="0" eaLnBrk="1" latinLnBrk="0" hangingPunct="1"/>
                          <a:r>
                            <a:rPr lang="zh-CN" altLang="en-US" sz="1800" b="1" kern="1200" dirty="0">
                              <a:solidFill>
                                <a:schemeClr val="lt1"/>
                              </a:solidFill>
                              <a:latin typeface="+mj-ea"/>
                              <a:ea typeface="+mj-ea"/>
                              <a:cs typeface="+mn-cs"/>
                            </a:rPr>
                            <a:t>宽度</a:t>
                          </a:r>
                          <a:endParaRPr lang="zh-CN" altLang="en-US" sz="1800" b="1" kern="1200" dirty="0">
                            <a:solidFill>
                              <a:schemeClr val="lt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marL="0" marR="0" lvl="0" indent="0" algn="ctr" defTabSz="1475105" rtl="0" eaLnBrk="1" fontAlgn="auto" latinLnBrk="0" hangingPunct="1">
                            <a:lnSpc>
                              <a:spcPct val="100000"/>
                            </a:lnSpc>
                            <a:spcBef>
                              <a:spcPts val="0"/>
                            </a:spcBef>
                            <a:spcAft>
                              <a:spcPts val="0"/>
                            </a:spcAft>
                            <a:buClrTx/>
                            <a:buSzTx/>
                            <a:buFontTx/>
                            <a:buNone/>
                            <a:defRPr/>
                          </a:pPr>
                          <a:r>
                            <a:rPr lang="zh-CN" altLang="en-US" sz="1800" b="1" kern="1200" dirty="0">
                              <a:solidFill>
                                <a:schemeClr val="lt1"/>
                              </a:solidFill>
                              <a:latin typeface="+mj-ea"/>
                              <a:ea typeface="+mj-ea"/>
                              <a:cs typeface="+mn-cs"/>
                            </a:rPr>
                            <a:t>通车道</a:t>
                          </a:r>
                          <a:endParaRPr lang="en-US" altLang="zh-CN" sz="1800" b="1" kern="1200" dirty="0">
                            <a:solidFill>
                              <a:schemeClr val="lt1"/>
                            </a:solidFill>
                            <a:latin typeface="+mj-ea"/>
                            <a:ea typeface="+mj-ea"/>
                            <a:cs typeface="+mn-cs"/>
                          </a:endParaRPr>
                        </a:p>
                        <a:p>
                          <a:pPr marL="0" marR="0" lvl="0" indent="0" algn="ctr" defTabSz="1475105" rtl="0" eaLnBrk="1" fontAlgn="auto" latinLnBrk="0" hangingPunct="1">
                            <a:lnSpc>
                              <a:spcPct val="100000"/>
                            </a:lnSpc>
                            <a:spcBef>
                              <a:spcPts val="0"/>
                            </a:spcBef>
                            <a:spcAft>
                              <a:spcPts val="0"/>
                            </a:spcAft>
                            <a:buClrTx/>
                            <a:buSzTx/>
                            <a:buFontTx/>
                            <a:buNone/>
                            <a:defRPr/>
                          </a:pPr>
                          <a:r>
                            <a:rPr lang="zh-CN" altLang="en-US" sz="1800" b="1" kern="1200" dirty="0">
                              <a:solidFill>
                                <a:schemeClr val="lt1"/>
                              </a:solidFill>
                              <a:latin typeface="+mj-ea"/>
                              <a:ea typeface="+mj-ea"/>
                              <a:cs typeface="+mn-cs"/>
                            </a:rPr>
                            <a:t>最小宽度</a:t>
                          </a:r>
                          <a:endParaRPr lang="en-US" altLang="zh-CN" sz="1800" b="1" kern="1200" dirty="0">
                            <a:solidFill>
                              <a:schemeClr val="lt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r>
                  <a:tr h="432000">
                    <a:tc>
                      <a:txBody>
                        <a:bodyPr/>
                        <a:lstStyle/>
                        <a:p>
                          <a:pPr marL="0" algn="ctr" defTabSz="1475105" rtl="0" eaLnBrk="1" fontAlgn="ctr" latinLnBrk="0" hangingPunct="1"/>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zh-CN" altLang="en-US" sz="1800" kern="1200" dirty="0">
                              <a:solidFill>
                                <a:schemeClr val="dk1"/>
                              </a:solidFill>
                              <a:latin typeface="+mj-ea"/>
                              <a:ea typeface="+mj-ea"/>
                              <a:cs typeface="+mn-cs"/>
                            </a:rPr>
                            <a:t>后退停车</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2.4</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6.0</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1475105" rtl="0" eaLnBrk="1" fontAlgn="ctr" latinLnBrk="0" hangingPunct="1">
                            <a:buFont typeface="Arial" panose="020B0604020202020204" pitchFamily="34" charset="0"/>
                            <a:buNone/>
                          </a:pPr>
                          <a:r>
                            <a:rPr lang="en-US" altLang="zh-CN" sz="1800" b="1" kern="1200" dirty="0">
                              <a:solidFill>
                                <a:schemeClr val="accent1">
                                  <a:lumMod val="75000"/>
                                </a:schemeClr>
                              </a:solidFill>
                              <a:latin typeface="+mj-ea"/>
                              <a:ea typeface="+mj-ea"/>
                              <a:cs typeface="+mn-cs"/>
                            </a:rPr>
                            <a:t>3.8</a:t>
                          </a:r>
                          <a:endParaRPr lang="zh-CN" altLang="en-US" sz="1800" b="1" kern="1200" dirty="0">
                            <a:solidFill>
                              <a:schemeClr val="accent1">
                                <a:lumMod val="75000"/>
                              </a:schemeClr>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40000">
                    <a:tc>
                      <a:txBody>
                        <a:bodyPr/>
                        <a:lstStyle/>
                        <a:p>
                          <a:pPr marL="0" algn="ctr" defTabSz="914400" rtl="0" eaLnBrk="1" latinLnBrk="0" hangingPunct="1"/>
                          <a14:m>
                            <m:oMathPara xmlns:m="http://schemas.openxmlformats.org/officeDocument/2006/math">
                              <m:oMathParaPr>
                                <m:jc m:val="centerGroup"/>
                              </m:oMathParaPr>
                              <m:oMath xmlns:m="http://schemas.openxmlformats.org/officeDocument/2006/math">
                                <m:r>
                                  <a:rPr lang="zh-CN" altLang="en-US" sz="1800" kern="1200" smtClean="0">
                                    <a:solidFill>
                                      <a:schemeClr val="dk1"/>
                                    </a:solidFill>
                                    <a:latin typeface="Cambria Math" panose="02040503050406030204" pitchFamily="18" charset="0"/>
                                    <a:ea typeface="+mj-ea"/>
                                    <a:cs typeface="+mn-cs"/>
                                  </a:rPr>
                                  <m:t>斜列式</m:t>
                                </m:r>
                              </m:oMath>
                            </m:oMathPara>
                          </a14:m>
                          <a:endParaRPr lang="zh-CN" altLang="en-US" sz="1800" kern="1200" dirty="0">
                            <a:solidFill>
                              <a:schemeClr val="dk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475105" rtl="0" eaLnBrk="1" fontAlgn="ctr"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j-ea"/>
                              <a:cs typeface="+mn-cs"/>
                            </a:rPr>
                            <a:t>前进（后退）停车（</a:t>
                          </a:r>
                          <a:r>
                            <a:rPr lang="en-US" altLang="zh-CN" sz="1800" kern="1200" dirty="0">
                              <a:solidFill>
                                <a:schemeClr val="dk1"/>
                              </a:solidFill>
                              <a:latin typeface="+mj-ea"/>
                              <a:ea typeface="+mj-ea"/>
                              <a:cs typeface="+mn-cs"/>
                            </a:rPr>
                            <a:t>45°</a:t>
                          </a:r>
                          <a:r>
                            <a:rPr lang="zh-CN" altLang="en-US" sz="1800" kern="1200" dirty="0">
                              <a:solidFill>
                                <a:schemeClr val="dk1"/>
                              </a:solidFill>
                              <a:latin typeface="+mj-ea"/>
                              <a:ea typeface="+mj-ea"/>
                              <a:cs typeface="+mn-cs"/>
                            </a:rPr>
                            <a:t>）</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5.5</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3.4</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1475105" rtl="0" eaLnBrk="1" fontAlgn="ctr" latinLnBrk="0" hangingPunct="1">
                            <a:buFont typeface="Arial" panose="020B0604020202020204" pitchFamily="34" charset="0"/>
                            <a:buNone/>
                          </a:pPr>
                          <a:r>
                            <a:rPr lang="en-US" altLang="zh-CN" sz="1800" b="1" kern="1200" dirty="0">
                              <a:solidFill>
                                <a:schemeClr val="accent1">
                                  <a:lumMod val="75000"/>
                                </a:schemeClr>
                              </a:solidFill>
                              <a:latin typeface="+mj-ea"/>
                              <a:ea typeface="+mj-ea"/>
                              <a:cs typeface="+mn-cs"/>
                            </a:rPr>
                            <a:t>3.8</a:t>
                          </a:r>
                          <a:endParaRPr lang="zh-CN" altLang="en-US" sz="1800" b="1" kern="1200" dirty="0">
                            <a:solidFill>
                              <a:schemeClr val="accent1">
                                <a:lumMod val="75000"/>
                              </a:schemeClr>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32000">
                    <a:tc>
                      <a:txBody>
                        <a:bodyPr/>
                        <a:lstStyle/>
                        <a:p>
                          <a:pPr marL="0" algn="ctr" defTabSz="1475105" rtl="0" eaLnBrk="1" fontAlgn="ctr" latinLnBrk="0" hangingPunct="1"/>
                          <a:r>
                            <a:rPr lang="zh-CN" altLang="en-US" sz="1800" kern="1200" dirty="0">
                              <a:solidFill>
                                <a:schemeClr val="dk1"/>
                              </a:solidFill>
                              <a:latin typeface="+mj-ea"/>
                              <a:ea typeface="+mj-ea"/>
                              <a:cs typeface="+mn-cs"/>
                            </a:rPr>
                            <a:t>垂直式</a:t>
                          </a:r>
                          <a:endParaRPr lang="zh-CN" altLang="en-US" sz="1800" kern="1200" dirty="0">
                            <a:solidFill>
                              <a:schemeClr val="dk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zh-CN" altLang="en-US" sz="1800" kern="1200" dirty="0">
                              <a:solidFill>
                                <a:schemeClr val="dk1"/>
                              </a:solidFill>
                              <a:latin typeface="+mj-ea"/>
                              <a:ea typeface="+mj-ea"/>
                              <a:cs typeface="+mn-cs"/>
                            </a:rPr>
                            <a:t>后退停车</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5.5</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2.4</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475105" rtl="0" eaLnBrk="1" fontAlgn="ctr" latinLnBrk="0" hangingPunct="1">
                            <a:lnSpc>
                              <a:spcPct val="100000"/>
                            </a:lnSpc>
                            <a:spcBef>
                              <a:spcPts val="0"/>
                            </a:spcBef>
                            <a:spcAft>
                              <a:spcPts val="0"/>
                            </a:spcAft>
                            <a:buClrTx/>
                            <a:buSzTx/>
                            <a:buFont typeface="Arial" panose="020B0604020202020204" pitchFamily="34" charset="0"/>
                            <a:buNone/>
                            <a:defRPr/>
                          </a:pPr>
                          <a:r>
                            <a:rPr lang="en-US" altLang="zh-CN" sz="1800" b="1" kern="1200" dirty="0">
                              <a:solidFill>
                                <a:schemeClr val="accent1">
                                  <a:lumMod val="75000"/>
                                </a:schemeClr>
                              </a:solidFill>
                              <a:latin typeface="+mj-ea"/>
                              <a:ea typeface="+mj-ea"/>
                              <a:cs typeface="+mn-cs"/>
                            </a:rPr>
                            <a:t>5.5</a:t>
                          </a:r>
                          <a:endParaRPr lang="zh-CN" altLang="en-US" sz="1800" b="1" kern="1200" dirty="0">
                            <a:solidFill>
                              <a:schemeClr val="accent1">
                                <a:lumMod val="75000"/>
                              </a:schemeClr>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mc:Choice>
        <mc:Fallback>
          <p:graphicFrame>
            <p:nvGraphicFramePr>
              <p:cNvPr id="5" name="表格 12"/>
              <p:cNvGraphicFramePr>
                <a:graphicFrameLocks noGrp="1"/>
              </p:cNvGraphicFramePr>
              <p:nvPr/>
            </p:nvGraphicFramePr>
            <p:xfrm>
              <a:off x="8744255" y="2899"/>
              <a:ext cx="6321710" cy="2494473"/>
            </p:xfrm>
            <a:graphic>
              <a:graphicData uri="http://schemas.openxmlformats.org/drawingml/2006/table">
                <a:tbl>
                  <a:tblPr firstRow="1" bandRow="1">
                    <a:tableStyleId>{5C22544A-7EE6-4342-B048-85BDC9FD1C3A}</a:tableStyleId>
                  </a:tblPr>
                  <a:tblGrid>
                    <a:gridCol w="876770"/>
                    <a:gridCol w="1542851"/>
                    <a:gridCol w="1259352"/>
                    <a:gridCol w="1234456"/>
                    <a:gridCol w="1408281"/>
                  </a:tblGrid>
                  <a:tr h="432228">
                    <a:tc rowSpan="2" gridSpan="2">
                      <a:txBody>
                        <a:bodyPr/>
                        <a:lstStyle/>
                        <a:p>
                          <a:pPr marL="0" algn="ctr" defTabSz="1475105" rtl="0" eaLnBrk="1" latinLnBrk="0" hangingPunct="1"/>
                          <a:r>
                            <a:rPr lang="zh-CN" altLang="en-US" sz="1800" b="1" kern="1200" dirty="0">
                              <a:solidFill>
                                <a:schemeClr val="lt1"/>
                              </a:solidFill>
                              <a:latin typeface="+mj-ea"/>
                              <a:ea typeface="+mj-ea"/>
                              <a:cs typeface="+mn-cs"/>
                            </a:rPr>
                            <a:t>停车方式</a:t>
                          </a:r>
                          <a:endParaRPr lang="zh-CN" altLang="en-US" sz="1800" b="1" kern="1200" dirty="0">
                            <a:solidFill>
                              <a:schemeClr val="lt1"/>
                            </a:solidFill>
                            <a:latin typeface="+mj-ea"/>
                            <a:ea typeface="+mj-ea"/>
                            <a:cs typeface="+mn-cs"/>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rowSpan="2" hMerge="1">
                      <a:tcPr/>
                    </a:tc>
                    <a:tc gridSpan="3">
                      <a:txBody>
                        <a:bodyPr/>
                        <a:lstStyle/>
                        <a:p>
                          <a:pPr marL="0" algn="ctr" defTabSz="1475105" rtl="0" eaLnBrk="1" latinLnBrk="0" hangingPunct="1"/>
                          <a:r>
                            <a:rPr lang="zh-CN" altLang="en-US" sz="1800" b="1" kern="1200" dirty="0">
                              <a:solidFill>
                                <a:schemeClr val="lt1"/>
                              </a:solidFill>
                              <a:latin typeface="+mj-ea"/>
                              <a:ea typeface="+mj-ea"/>
                              <a:cs typeface="+mn-cs"/>
                            </a:rPr>
                            <a:t>停车空间（单位：米）</a:t>
                          </a:r>
                          <a:endParaRPr lang="zh-CN" altLang="en-US" sz="1800" b="1" kern="1200" dirty="0">
                            <a:solidFill>
                              <a:schemeClr val="lt1"/>
                            </a:solidFill>
                            <a:latin typeface="+mj-ea"/>
                            <a:ea typeface="+mj-ea"/>
                            <a:cs typeface="+mn-cs"/>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hMerge="1">
                      <a:tcPr/>
                    </a:tc>
                    <a:tc h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r>
                  <a:tr h="453378">
                    <a:tc vMerge="1" gridSpan="2">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vMerge="1" hMerge="1">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marL="0" algn="ctr" defTabSz="1475105" rtl="0" eaLnBrk="1" latinLnBrk="0" hangingPunct="1"/>
                          <a:r>
                            <a:rPr lang="zh-CN" altLang="en-US" sz="1800" b="1" kern="1200" dirty="0">
                              <a:solidFill>
                                <a:schemeClr val="lt1"/>
                              </a:solidFill>
                              <a:latin typeface="+mj-ea"/>
                              <a:ea typeface="+mj-ea"/>
                              <a:cs typeface="+mn-cs"/>
                            </a:rPr>
                            <a:t>停车带</a:t>
                          </a:r>
                          <a:endParaRPr lang="en-US" altLang="zh-CN" sz="1800" b="1" kern="1200" dirty="0">
                            <a:solidFill>
                              <a:schemeClr val="lt1"/>
                            </a:solidFill>
                            <a:latin typeface="+mj-ea"/>
                            <a:ea typeface="+mj-ea"/>
                            <a:cs typeface="+mn-cs"/>
                          </a:endParaRPr>
                        </a:p>
                        <a:p>
                          <a:pPr marL="0" algn="ctr" defTabSz="1475105" rtl="0" eaLnBrk="1" latinLnBrk="0" hangingPunct="1"/>
                          <a:r>
                            <a:rPr lang="zh-CN" altLang="en-US" sz="1800" b="1" kern="1200" dirty="0">
                              <a:solidFill>
                                <a:schemeClr val="lt1"/>
                              </a:solidFill>
                              <a:latin typeface="+mj-ea"/>
                              <a:ea typeface="+mj-ea"/>
                              <a:cs typeface="+mn-cs"/>
                            </a:rPr>
                            <a:t>宽度</a:t>
                          </a:r>
                          <a:endParaRPr lang="zh-CN" altLang="en-US" sz="1800" b="1" kern="1200" dirty="0">
                            <a:solidFill>
                              <a:schemeClr val="lt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marL="0" algn="ctr" defTabSz="1475105" rtl="0" eaLnBrk="1" latinLnBrk="0" hangingPunct="1"/>
                          <a:r>
                            <a:rPr lang="zh-CN" altLang="en-US" sz="1800" b="1" kern="1200" dirty="0">
                              <a:solidFill>
                                <a:schemeClr val="lt1"/>
                              </a:solidFill>
                              <a:latin typeface="+mj-ea"/>
                              <a:ea typeface="+mj-ea"/>
                              <a:cs typeface="+mn-cs"/>
                            </a:rPr>
                            <a:t>车位</a:t>
                          </a:r>
                          <a:endParaRPr lang="en-US" altLang="zh-CN" sz="1800" b="1" kern="1200" dirty="0">
                            <a:solidFill>
                              <a:schemeClr val="lt1"/>
                            </a:solidFill>
                            <a:latin typeface="+mj-ea"/>
                            <a:ea typeface="+mj-ea"/>
                            <a:cs typeface="+mn-cs"/>
                          </a:endParaRPr>
                        </a:p>
                        <a:p>
                          <a:pPr marL="0" algn="ctr" defTabSz="1475105" rtl="0" eaLnBrk="1" latinLnBrk="0" hangingPunct="1"/>
                          <a:r>
                            <a:rPr lang="zh-CN" altLang="en-US" sz="1800" b="1" kern="1200" dirty="0">
                              <a:solidFill>
                                <a:schemeClr val="lt1"/>
                              </a:solidFill>
                              <a:latin typeface="+mj-ea"/>
                              <a:ea typeface="+mj-ea"/>
                              <a:cs typeface="+mn-cs"/>
                            </a:rPr>
                            <a:t>宽度</a:t>
                          </a:r>
                          <a:endParaRPr lang="zh-CN" altLang="en-US" sz="1800" b="1" kern="1200" dirty="0">
                            <a:solidFill>
                              <a:schemeClr val="lt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marL="0" marR="0" lvl="0" indent="0" algn="ctr" defTabSz="1475105" rtl="0" eaLnBrk="1" fontAlgn="auto" latinLnBrk="0" hangingPunct="1">
                            <a:lnSpc>
                              <a:spcPct val="100000"/>
                            </a:lnSpc>
                            <a:spcBef>
                              <a:spcPts val="0"/>
                            </a:spcBef>
                            <a:spcAft>
                              <a:spcPts val="0"/>
                            </a:spcAft>
                            <a:buClrTx/>
                            <a:buSzTx/>
                            <a:buFontTx/>
                            <a:buNone/>
                            <a:defRPr/>
                          </a:pPr>
                          <a:r>
                            <a:rPr lang="zh-CN" altLang="en-US" sz="1800" b="1" kern="1200" dirty="0">
                              <a:solidFill>
                                <a:schemeClr val="lt1"/>
                              </a:solidFill>
                              <a:latin typeface="+mj-ea"/>
                              <a:ea typeface="+mj-ea"/>
                              <a:cs typeface="+mn-cs"/>
                            </a:rPr>
                            <a:t>通车道</a:t>
                          </a:r>
                          <a:endParaRPr lang="en-US" altLang="zh-CN" sz="1800" b="1" kern="1200" dirty="0">
                            <a:solidFill>
                              <a:schemeClr val="lt1"/>
                            </a:solidFill>
                            <a:latin typeface="+mj-ea"/>
                            <a:ea typeface="+mj-ea"/>
                            <a:cs typeface="+mn-cs"/>
                          </a:endParaRPr>
                        </a:p>
                        <a:p>
                          <a:pPr marL="0" marR="0" lvl="0" indent="0" algn="ctr" defTabSz="1475105" rtl="0" eaLnBrk="1" fontAlgn="auto" latinLnBrk="0" hangingPunct="1">
                            <a:lnSpc>
                              <a:spcPct val="100000"/>
                            </a:lnSpc>
                            <a:spcBef>
                              <a:spcPts val="0"/>
                            </a:spcBef>
                            <a:spcAft>
                              <a:spcPts val="0"/>
                            </a:spcAft>
                            <a:buClrTx/>
                            <a:buSzTx/>
                            <a:buFontTx/>
                            <a:buNone/>
                            <a:defRPr/>
                          </a:pPr>
                          <a:r>
                            <a:rPr lang="zh-CN" altLang="en-US" sz="1800" b="1" kern="1200" dirty="0">
                              <a:solidFill>
                                <a:schemeClr val="lt1"/>
                              </a:solidFill>
                              <a:latin typeface="+mj-ea"/>
                              <a:ea typeface="+mj-ea"/>
                              <a:cs typeface="+mn-cs"/>
                            </a:rPr>
                            <a:t>最小宽度</a:t>
                          </a:r>
                          <a:endParaRPr lang="en-US" altLang="zh-CN" sz="1800" b="1" kern="1200" dirty="0">
                            <a:solidFill>
                              <a:schemeClr val="lt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r>
                  <a:tr h="432000">
                    <a:tc>
                      <a:txBody>
                        <a:bodyPr/>
                        <a:lstStyle/>
                        <a:p>
                          <a:pPr marL="0" algn="ctr" defTabSz="1475105" rtl="0" eaLnBrk="1" fontAlgn="ctr" latinLnBrk="0" hangingPunct="1"/>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zh-CN" altLang="en-US" sz="1800" kern="1200" dirty="0">
                              <a:solidFill>
                                <a:schemeClr val="dk1"/>
                              </a:solidFill>
                              <a:latin typeface="+mj-ea"/>
                              <a:ea typeface="+mj-ea"/>
                              <a:cs typeface="+mn-cs"/>
                            </a:rPr>
                            <a:t>后退停车</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2.4</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6.0</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1475105" rtl="0" eaLnBrk="1" fontAlgn="ctr" latinLnBrk="0" hangingPunct="1">
                            <a:buFont typeface="Arial" panose="020B0604020202020204" pitchFamily="34" charset="0"/>
                            <a:buNone/>
                          </a:pPr>
                          <a:r>
                            <a:rPr lang="en-US" altLang="zh-CN" sz="1800" b="1" kern="1200" dirty="0">
                              <a:solidFill>
                                <a:schemeClr val="accent1">
                                  <a:lumMod val="75000"/>
                                </a:schemeClr>
                              </a:solidFill>
                              <a:latin typeface="+mj-ea"/>
                              <a:ea typeface="+mj-ea"/>
                              <a:cs typeface="+mn-cs"/>
                            </a:rPr>
                            <a:t>3.8</a:t>
                          </a:r>
                          <a:endParaRPr lang="zh-CN" altLang="en-US" sz="1800" b="1" kern="1200" dirty="0">
                            <a:solidFill>
                              <a:schemeClr val="accent1">
                                <a:lumMod val="75000"/>
                              </a:schemeClr>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58165">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1"/>
                        </a:blipFill>
                      </a:tcPr>
                    </a:tc>
                    <a:tc>
                      <a:txBody>
                        <a:bodyPr/>
                        <a:lstStyle/>
                        <a:p>
                          <a:pPr marL="0" marR="0" lvl="0" indent="0" algn="ctr" defTabSz="1475105" rtl="0" eaLnBrk="1" fontAlgn="ctr" latinLnBrk="0" hangingPunct="1">
                            <a:lnSpc>
                              <a:spcPct val="100000"/>
                            </a:lnSpc>
                            <a:spcBef>
                              <a:spcPts val="0"/>
                            </a:spcBef>
                            <a:spcAft>
                              <a:spcPts val="0"/>
                            </a:spcAft>
                            <a:buClrTx/>
                            <a:buSzTx/>
                            <a:buFontTx/>
                            <a:buNone/>
                            <a:defRPr/>
                          </a:pPr>
                          <a:r>
                            <a:rPr lang="zh-CN" altLang="en-US" sz="1800" kern="1200" dirty="0">
                              <a:solidFill>
                                <a:schemeClr val="dk1"/>
                              </a:solidFill>
                              <a:latin typeface="+mj-ea"/>
                              <a:ea typeface="+mj-ea"/>
                              <a:cs typeface="+mn-cs"/>
                            </a:rPr>
                            <a:t>前进（后退）停车（</a:t>
                          </a:r>
                          <a:r>
                            <a:rPr lang="en-US" altLang="zh-CN" sz="1800" kern="1200" dirty="0">
                              <a:solidFill>
                                <a:schemeClr val="dk1"/>
                              </a:solidFill>
                              <a:latin typeface="+mj-ea"/>
                              <a:ea typeface="+mj-ea"/>
                              <a:cs typeface="+mn-cs"/>
                            </a:rPr>
                            <a:t>45°</a:t>
                          </a:r>
                          <a:r>
                            <a:rPr lang="zh-CN" altLang="en-US" sz="1800" kern="1200" dirty="0">
                              <a:solidFill>
                                <a:schemeClr val="dk1"/>
                              </a:solidFill>
                              <a:latin typeface="+mj-ea"/>
                              <a:ea typeface="+mj-ea"/>
                              <a:cs typeface="+mn-cs"/>
                            </a:rPr>
                            <a:t>）</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5.5</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3.4</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defTabSz="1475105" rtl="0" eaLnBrk="1" fontAlgn="ctr" latinLnBrk="0" hangingPunct="1">
                            <a:buFont typeface="Arial" panose="020B0604020202020204" pitchFamily="34" charset="0"/>
                            <a:buNone/>
                          </a:pPr>
                          <a:r>
                            <a:rPr lang="en-US" altLang="zh-CN" sz="1800" b="1" kern="1200" dirty="0">
                              <a:solidFill>
                                <a:schemeClr val="accent1">
                                  <a:lumMod val="75000"/>
                                </a:schemeClr>
                              </a:solidFill>
                              <a:latin typeface="+mj-ea"/>
                              <a:ea typeface="+mj-ea"/>
                              <a:cs typeface="+mn-cs"/>
                            </a:rPr>
                            <a:t>3.8</a:t>
                          </a:r>
                          <a:endParaRPr lang="zh-CN" altLang="en-US" sz="1800" b="1" kern="1200" dirty="0">
                            <a:solidFill>
                              <a:schemeClr val="accent1">
                                <a:lumMod val="75000"/>
                              </a:schemeClr>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32000">
                    <a:tc>
                      <a:txBody>
                        <a:bodyPr/>
                        <a:lstStyle/>
                        <a:p>
                          <a:pPr marL="0" algn="ctr" defTabSz="1475105" rtl="0" eaLnBrk="1" fontAlgn="ctr" latinLnBrk="0" hangingPunct="1"/>
                          <a:r>
                            <a:rPr lang="zh-CN" altLang="en-US" sz="1800" kern="1200" dirty="0">
                              <a:solidFill>
                                <a:schemeClr val="dk1"/>
                              </a:solidFill>
                              <a:latin typeface="+mj-ea"/>
                              <a:ea typeface="+mj-ea"/>
                              <a:cs typeface="+mn-cs"/>
                            </a:rPr>
                            <a:t>垂直式</a:t>
                          </a:r>
                          <a:endParaRPr lang="zh-CN" altLang="en-US" sz="1800" kern="1200" dirty="0">
                            <a:solidFill>
                              <a:schemeClr val="dk1"/>
                            </a:solidFill>
                            <a:latin typeface="+mj-ea"/>
                            <a:ea typeface="+mj-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zh-CN" altLang="en-US" sz="1800" kern="1200" dirty="0">
                              <a:solidFill>
                                <a:schemeClr val="dk1"/>
                              </a:solidFill>
                              <a:latin typeface="+mj-ea"/>
                              <a:ea typeface="+mj-ea"/>
                              <a:cs typeface="+mn-cs"/>
                            </a:rPr>
                            <a:t>后退停车</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5.5</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1475105" rtl="0" eaLnBrk="1" fontAlgn="ctr" latinLnBrk="0" hangingPunct="1"/>
                          <a:r>
                            <a:rPr lang="en-US" altLang="zh-CN" sz="1800" kern="1200" dirty="0">
                              <a:solidFill>
                                <a:schemeClr val="dk1"/>
                              </a:solidFill>
                              <a:latin typeface="+mj-ea"/>
                              <a:ea typeface="+mj-ea"/>
                              <a:cs typeface="+mn-cs"/>
                            </a:rPr>
                            <a:t>2.4</a:t>
                          </a:r>
                          <a:endParaRPr lang="zh-CN" altLang="en-US" sz="1800" kern="1200" dirty="0">
                            <a:solidFill>
                              <a:schemeClr val="dk1"/>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475105" rtl="0" eaLnBrk="1" fontAlgn="ctr" latinLnBrk="0" hangingPunct="1">
                            <a:lnSpc>
                              <a:spcPct val="100000"/>
                            </a:lnSpc>
                            <a:spcBef>
                              <a:spcPts val="0"/>
                            </a:spcBef>
                            <a:spcAft>
                              <a:spcPts val="0"/>
                            </a:spcAft>
                            <a:buClrTx/>
                            <a:buSzTx/>
                            <a:buFont typeface="Arial" panose="020B0604020202020204" pitchFamily="34" charset="0"/>
                            <a:buNone/>
                            <a:defRPr/>
                          </a:pPr>
                          <a:r>
                            <a:rPr lang="en-US" altLang="zh-CN" sz="1800" b="1" kern="1200" dirty="0">
                              <a:solidFill>
                                <a:schemeClr val="accent1">
                                  <a:lumMod val="75000"/>
                                </a:schemeClr>
                              </a:solidFill>
                              <a:latin typeface="+mj-ea"/>
                              <a:ea typeface="+mj-ea"/>
                              <a:cs typeface="+mn-cs"/>
                            </a:rPr>
                            <a:t>5.5</a:t>
                          </a:r>
                          <a:endParaRPr lang="zh-CN" altLang="en-US" sz="1800" b="1" kern="1200" dirty="0">
                            <a:solidFill>
                              <a:schemeClr val="accent1">
                                <a:lumMod val="75000"/>
                              </a:schemeClr>
                            </a:solidFill>
                            <a:latin typeface="+mj-ea"/>
                            <a:ea typeface="+mj-ea"/>
                            <a:cs typeface="+mn-cs"/>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mc:Fallback>
      </mc:AlternateContent>
      <p:sp>
        <p:nvSpPr>
          <p:cNvPr id="136" name="矩形 135"/>
          <p:cNvSpPr/>
          <p:nvPr/>
        </p:nvSpPr>
        <p:spPr>
          <a:xfrm>
            <a:off x="1080050" y="4942747"/>
            <a:ext cx="3511753" cy="5688730"/>
          </a:xfrm>
          <a:prstGeom prst="rect">
            <a:avLst/>
          </a:prstGeom>
          <a:pattFill prst="diagBrick">
            <a:fgClr>
              <a:schemeClr val="tx1"/>
            </a:fgClr>
            <a:bgClr>
              <a:schemeClr val="bg1">
                <a:lumMod val="65000"/>
              </a:schemeClr>
            </a:bgClr>
          </a:patt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5" name="组合 194"/>
          <p:cNvGrpSpPr/>
          <p:nvPr/>
        </p:nvGrpSpPr>
        <p:grpSpPr>
          <a:xfrm rot="5400000">
            <a:off x="898127" y="9585909"/>
            <a:ext cx="943201" cy="995286"/>
            <a:chOff x="4455963" y="7201485"/>
            <a:chExt cx="925129" cy="976216"/>
          </a:xfrm>
        </p:grpSpPr>
        <p:pic>
          <p:nvPicPr>
            <p:cNvPr id="196" name="图片 195"/>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197" name="矩形 196"/>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8" name="组合 197"/>
          <p:cNvGrpSpPr/>
          <p:nvPr/>
        </p:nvGrpSpPr>
        <p:grpSpPr>
          <a:xfrm>
            <a:off x="430066" y="4935420"/>
            <a:ext cx="625075" cy="5696057"/>
            <a:chOff x="10423800" y="5219234"/>
            <a:chExt cx="625075" cy="5696057"/>
          </a:xfrm>
        </p:grpSpPr>
        <p:sp>
          <p:nvSpPr>
            <p:cNvPr id="199" name="矩形 198"/>
            <p:cNvSpPr/>
            <p:nvPr/>
          </p:nvSpPr>
          <p:spPr>
            <a:xfrm>
              <a:off x="10423800" y="5219234"/>
              <a:ext cx="625075" cy="5696057"/>
            </a:xfrm>
            <a:prstGeom prst="rect">
              <a:avLst/>
            </a:prstGeom>
            <a:pattFill prst="openDmnd">
              <a:fgClr>
                <a:schemeClr val="tx1"/>
              </a:fgClr>
              <a:bgClr>
                <a:schemeClr val="bg1">
                  <a:lumMod val="6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0" name="组合 199"/>
            <p:cNvGrpSpPr/>
            <p:nvPr/>
          </p:nvGrpSpPr>
          <p:grpSpPr>
            <a:xfrm>
              <a:off x="10444680" y="5374956"/>
              <a:ext cx="496057" cy="4925241"/>
              <a:chOff x="10444680" y="5374956"/>
              <a:chExt cx="496057" cy="4925241"/>
            </a:xfrm>
          </p:grpSpPr>
          <p:grpSp>
            <p:nvGrpSpPr>
              <p:cNvPr id="201" name="组合 200"/>
              <p:cNvGrpSpPr/>
              <p:nvPr/>
            </p:nvGrpSpPr>
            <p:grpSpPr>
              <a:xfrm rot="5400000">
                <a:off x="10425228" y="5394408"/>
                <a:ext cx="534961" cy="496057"/>
                <a:chOff x="6692448" y="1311627"/>
                <a:chExt cx="786401" cy="786401"/>
              </a:xfrm>
            </p:grpSpPr>
            <p:sp>
              <p:nvSpPr>
                <p:cNvPr id="218" name="矩形 217"/>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9" name="椭圆 218"/>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0" name="云形 219"/>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02" name="组合 201"/>
              <p:cNvGrpSpPr/>
              <p:nvPr/>
            </p:nvGrpSpPr>
            <p:grpSpPr>
              <a:xfrm rot="5400000">
                <a:off x="10425228" y="6491978"/>
                <a:ext cx="534961" cy="496057"/>
                <a:chOff x="6692448" y="1311627"/>
                <a:chExt cx="786401" cy="786401"/>
              </a:xfrm>
            </p:grpSpPr>
            <p:sp>
              <p:nvSpPr>
                <p:cNvPr id="215" name="矩形 214"/>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6" name="椭圆 215"/>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7" name="云形 216"/>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03" name="组合 202"/>
              <p:cNvGrpSpPr/>
              <p:nvPr/>
            </p:nvGrpSpPr>
            <p:grpSpPr>
              <a:xfrm rot="5400000">
                <a:off x="10425228" y="7589548"/>
                <a:ext cx="534961" cy="496057"/>
                <a:chOff x="6692448" y="1311627"/>
                <a:chExt cx="786401" cy="786401"/>
              </a:xfrm>
            </p:grpSpPr>
            <p:sp>
              <p:nvSpPr>
                <p:cNvPr id="212" name="矩形 211"/>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3" name="椭圆 212"/>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4" name="云形 213"/>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04" name="组合 203"/>
              <p:cNvGrpSpPr/>
              <p:nvPr/>
            </p:nvGrpSpPr>
            <p:grpSpPr>
              <a:xfrm rot="5400000">
                <a:off x="10425228" y="8687118"/>
                <a:ext cx="534961" cy="496057"/>
                <a:chOff x="6692448" y="1311627"/>
                <a:chExt cx="786401" cy="786401"/>
              </a:xfrm>
            </p:grpSpPr>
            <p:sp>
              <p:nvSpPr>
                <p:cNvPr id="209" name="矩形 208"/>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0" name="椭圆 209"/>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1" name="云形 210"/>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205" name="组合 204"/>
              <p:cNvGrpSpPr/>
              <p:nvPr/>
            </p:nvGrpSpPr>
            <p:grpSpPr>
              <a:xfrm rot="5400000">
                <a:off x="10425228" y="9784688"/>
                <a:ext cx="534961" cy="496057"/>
                <a:chOff x="6692448" y="1311627"/>
                <a:chExt cx="786401" cy="786401"/>
              </a:xfrm>
            </p:grpSpPr>
            <p:sp>
              <p:nvSpPr>
                <p:cNvPr id="206" name="矩形 205"/>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7" name="椭圆 206"/>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8" name="云形 207"/>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grpSp>
      <p:grpSp>
        <p:nvGrpSpPr>
          <p:cNvPr id="221" name="组合 220"/>
          <p:cNvGrpSpPr/>
          <p:nvPr/>
        </p:nvGrpSpPr>
        <p:grpSpPr>
          <a:xfrm rot="5400000">
            <a:off x="898127" y="8644714"/>
            <a:ext cx="943201" cy="995286"/>
            <a:chOff x="4455963" y="7201485"/>
            <a:chExt cx="925129" cy="976216"/>
          </a:xfrm>
        </p:grpSpPr>
        <p:pic>
          <p:nvPicPr>
            <p:cNvPr id="222" name="图片 221"/>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23" name="矩形 222"/>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4" name="组合 223"/>
          <p:cNvGrpSpPr/>
          <p:nvPr/>
        </p:nvGrpSpPr>
        <p:grpSpPr>
          <a:xfrm rot="5400000">
            <a:off x="898127" y="7703519"/>
            <a:ext cx="943201" cy="995286"/>
            <a:chOff x="4455963" y="7201485"/>
            <a:chExt cx="925129" cy="976216"/>
          </a:xfrm>
        </p:grpSpPr>
        <p:pic>
          <p:nvPicPr>
            <p:cNvPr id="225" name="图片 224"/>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26" name="矩形 225"/>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7" name="组合 226"/>
          <p:cNvGrpSpPr/>
          <p:nvPr/>
        </p:nvGrpSpPr>
        <p:grpSpPr>
          <a:xfrm rot="5400000">
            <a:off x="898127" y="6762324"/>
            <a:ext cx="943201" cy="995286"/>
            <a:chOff x="4455963" y="7201485"/>
            <a:chExt cx="925129" cy="976216"/>
          </a:xfrm>
        </p:grpSpPr>
        <p:pic>
          <p:nvPicPr>
            <p:cNvPr id="228" name="图片 227"/>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29" name="矩形 228"/>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0" name="组合 229"/>
          <p:cNvGrpSpPr/>
          <p:nvPr/>
        </p:nvGrpSpPr>
        <p:grpSpPr>
          <a:xfrm rot="5400000">
            <a:off x="898127" y="5821129"/>
            <a:ext cx="943201" cy="995286"/>
            <a:chOff x="4455963" y="7201485"/>
            <a:chExt cx="925129" cy="976216"/>
          </a:xfrm>
        </p:grpSpPr>
        <p:pic>
          <p:nvPicPr>
            <p:cNvPr id="231" name="图片 230"/>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32" name="矩形 231"/>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3" name="组合 232"/>
          <p:cNvGrpSpPr/>
          <p:nvPr/>
        </p:nvGrpSpPr>
        <p:grpSpPr>
          <a:xfrm rot="5400000">
            <a:off x="2521703" y="4980400"/>
            <a:ext cx="943201" cy="995286"/>
            <a:chOff x="4455963" y="7201485"/>
            <a:chExt cx="925129" cy="976216"/>
          </a:xfrm>
        </p:grpSpPr>
        <p:pic>
          <p:nvPicPr>
            <p:cNvPr id="234" name="图片 23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35" name="矩形 234"/>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6" name="组合 235"/>
          <p:cNvGrpSpPr/>
          <p:nvPr/>
        </p:nvGrpSpPr>
        <p:grpSpPr>
          <a:xfrm rot="5400000">
            <a:off x="2521703" y="5965712"/>
            <a:ext cx="943201" cy="995286"/>
            <a:chOff x="4455963" y="7201485"/>
            <a:chExt cx="925129" cy="976216"/>
          </a:xfrm>
        </p:grpSpPr>
        <p:pic>
          <p:nvPicPr>
            <p:cNvPr id="237" name="图片 236"/>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38" name="矩形 237"/>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9" name="组合 238"/>
          <p:cNvGrpSpPr/>
          <p:nvPr/>
        </p:nvGrpSpPr>
        <p:grpSpPr>
          <a:xfrm rot="5400000">
            <a:off x="2521703" y="6951024"/>
            <a:ext cx="943201" cy="995286"/>
            <a:chOff x="4455963" y="7201485"/>
            <a:chExt cx="925129" cy="976216"/>
          </a:xfrm>
        </p:grpSpPr>
        <p:pic>
          <p:nvPicPr>
            <p:cNvPr id="240" name="图片 239"/>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241" name="矩形 240"/>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5" name="矩形 244"/>
          <p:cNvSpPr/>
          <p:nvPr/>
        </p:nvSpPr>
        <p:spPr>
          <a:xfrm>
            <a:off x="3304523" y="7917727"/>
            <a:ext cx="968563" cy="1230567"/>
          </a:xfrm>
          <a:prstGeom prst="rect">
            <a:avLst/>
          </a:prstGeom>
          <a:solidFill>
            <a:srgbClr val="FFC000"/>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3" name="组合 352"/>
          <p:cNvGrpSpPr/>
          <p:nvPr/>
        </p:nvGrpSpPr>
        <p:grpSpPr>
          <a:xfrm>
            <a:off x="3292508" y="5010122"/>
            <a:ext cx="862815" cy="2871424"/>
            <a:chOff x="8098349" y="5014509"/>
            <a:chExt cx="862815" cy="2871424"/>
          </a:xfrm>
        </p:grpSpPr>
        <p:grpSp>
          <p:nvGrpSpPr>
            <p:cNvPr id="287" name="组合 286"/>
            <p:cNvGrpSpPr/>
            <p:nvPr/>
          </p:nvGrpSpPr>
          <p:grpSpPr>
            <a:xfrm>
              <a:off x="8098349" y="5014509"/>
              <a:ext cx="48242" cy="167616"/>
              <a:chOff x="5194300" y="6574938"/>
              <a:chExt cx="164298" cy="570853"/>
            </a:xfrm>
          </p:grpSpPr>
          <p:sp>
            <p:nvSpPr>
              <p:cNvPr id="324" name="椭圆 323"/>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5" name="直接连接符 324"/>
              <p:cNvCxnSpPr>
                <a:stCxn id="324"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88" name="组合 287"/>
            <p:cNvGrpSpPr/>
            <p:nvPr/>
          </p:nvGrpSpPr>
          <p:grpSpPr>
            <a:xfrm>
              <a:off x="8098349" y="5186648"/>
              <a:ext cx="48242" cy="167616"/>
              <a:chOff x="5194300" y="6574938"/>
              <a:chExt cx="164298" cy="570853"/>
            </a:xfrm>
          </p:grpSpPr>
          <p:sp>
            <p:nvSpPr>
              <p:cNvPr id="322" name="椭圆 321"/>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3" name="直接连接符 322"/>
              <p:cNvCxnSpPr>
                <a:stCxn id="322"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89" name="组合 288"/>
            <p:cNvGrpSpPr/>
            <p:nvPr/>
          </p:nvGrpSpPr>
          <p:grpSpPr>
            <a:xfrm>
              <a:off x="8098349" y="5358787"/>
              <a:ext cx="48242" cy="167616"/>
              <a:chOff x="5194300" y="6574938"/>
              <a:chExt cx="164298" cy="570853"/>
            </a:xfrm>
          </p:grpSpPr>
          <p:sp>
            <p:nvSpPr>
              <p:cNvPr id="320" name="椭圆 319"/>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1" name="直接连接符 320"/>
              <p:cNvCxnSpPr>
                <a:stCxn id="320"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0" name="组合 289"/>
            <p:cNvGrpSpPr/>
            <p:nvPr/>
          </p:nvGrpSpPr>
          <p:grpSpPr>
            <a:xfrm>
              <a:off x="8098349" y="5530926"/>
              <a:ext cx="48242" cy="167616"/>
              <a:chOff x="5194300" y="6574938"/>
              <a:chExt cx="164298" cy="570853"/>
            </a:xfrm>
          </p:grpSpPr>
          <p:sp>
            <p:nvSpPr>
              <p:cNvPr id="318" name="椭圆 317"/>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9" name="直接连接符 318"/>
              <p:cNvCxnSpPr>
                <a:stCxn id="318"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1" name="组合 290"/>
            <p:cNvGrpSpPr/>
            <p:nvPr/>
          </p:nvGrpSpPr>
          <p:grpSpPr>
            <a:xfrm>
              <a:off x="8098349" y="5703065"/>
              <a:ext cx="48242" cy="167616"/>
              <a:chOff x="5194300" y="6574938"/>
              <a:chExt cx="164298" cy="570853"/>
            </a:xfrm>
          </p:grpSpPr>
          <p:sp>
            <p:nvSpPr>
              <p:cNvPr id="316" name="椭圆 315"/>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7" name="直接连接符 316"/>
              <p:cNvCxnSpPr>
                <a:stCxn id="316"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2" name="组合 291"/>
            <p:cNvGrpSpPr/>
            <p:nvPr/>
          </p:nvGrpSpPr>
          <p:grpSpPr>
            <a:xfrm>
              <a:off x="8098349" y="5875204"/>
              <a:ext cx="48242" cy="167616"/>
              <a:chOff x="5194300" y="6574938"/>
              <a:chExt cx="164298" cy="570853"/>
            </a:xfrm>
          </p:grpSpPr>
          <p:sp>
            <p:nvSpPr>
              <p:cNvPr id="314" name="椭圆 313"/>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5" name="直接连接符 314"/>
              <p:cNvCxnSpPr>
                <a:stCxn id="314"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3" name="组合 292"/>
            <p:cNvGrpSpPr/>
            <p:nvPr/>
          </p:nvGrpSpPr>
          <p:grpSpPr>
            <a:xfrm>
              <a:off x="8098349" y="6047343"/>
              <a:ext cx="48242" cy="167616"/>
              <a:chOff x="5194300" y="6574938"/>
              <a:chExt cx="164298" cy="570853"/>
            </a:xfrm>
          </p:grpSpPr>
          <p:sp>
            <p:nvSpPr>
              <p:cNvPr id="312" name="椭圆 311"/>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3" name="直接连接符 312"/>
              <p:cNvCxnSpPr>
                <a:stCxn id="312"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4" name="组合 293"/>
            <p:cNvGrpSpPr/>
            <p:nvPr/>
          </p:nvGrpSpPr>
          <p:grpSpPr>
            <a:xfrm>
              <a:off x="8098349" y="6219482"/>
              <a:ext cx="48242" cy="167616"/>
              <a:chOff x="5194300" y="6574938"/>
              <a:chExt cx="164298" cy="570853"/>
            </a:xfrm>
          </p:grpSpPr>
          <p:sp>
            <p:nvSpPr>
              <p:cNvPr id="310" name="椭圆 309"/>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1" name="直接连接符 310"/>
              <p:cNvCxnSpPr>
                <a:stCxn id="310"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5" name="组合 294"/>
            <p:cNvGrpSpPr/>
            <p:nvPr/>
          </p:nvGrpSpPr>
          <p:grpSpPr>
            <a:xfrm rot="16200000">
              <a:off x="8170051" y="7778004"/>
              <a:ext cx="48242" cy="167616"/>
              <a:chOff x="5194300" y="6574938"/>
              <a:chExt cx="164298" cy="570853"/>
            </a:xfrm>
          </p:grpSpPr>
          <p:sp>
            <p:nvSpPr>
              <p:cNvPr id="308" name="椭圆 307"/>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9" name="直接连接符 308"/>
              <p:cNvCxnSpPr>
                <a:stCxn id="308"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6" name="组合 295"/>
            <p:cNvGrpSpPr/>
            <p:nvPr/>
          </p:nvGrpSpPr>
          <p:grpSpPr>
            <a:xfrm rot="16200000">
              <a:off x="8340847" y="7778004"/>
              <a:ext cx="48242" cy="167616"/>
              <a:chOff x="5194300" y="6574938"/>
              <a:chExt cx="164298" cy="570853"/>
            </a:xfrm>
          </p:grpSpPr>
          <p:sp>
            <p:nvSpPr>
              <p:cNvPr id="306" name="椭圆 305"/>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7" name="直接连接符 306"/>
              <p:cNvCxnSpPr>
                <a:stCxn id="306"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7" name="组合 296"/>
            <p:cNvGrpSpPr/>
            <p:nvPr/>
          </p:nvGrpSpPr>
          <p:grpSpPr>
            <a:xfrm rot="16200000">
              <a:off x="8511643" y="7778004"/>
              <a:ext cx="48242" cy="167616"/>
              <a:chOff x="5194300" y="6574938"/>
              <a:chExt cx="164298" cy="570853"/>
            </a:xfrm>
          </p:grpSpPr>
          <p:sp>
            <p:nvSpPr>
              <p:cNvPr id="304" name="椭圆 303"/>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5" name="直接连接符 304"/>
              <p:cNvCxnSpPr>
                <a:stCxn id="304"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8" name="组合 297"/>
            <p:cNvGrpSpPr/>
            <p:nvPr/>
          </p:nvGrpSpPr>
          <p:grpSpPr>
            <a:xfrm rot="16200000">
              <a:off x="8682439" y="7778004"/>
              <a:ext cx="48242" cy="167616"/>
              <a:chOff x="5194300" y="6574938"/>
              <a:chExt cx="164298" cy="570853"/>
            </a:xfrm>
          </p:grpSpPr>
          <p:sp>
            <p:nvSpPr>
              <p:cNvPr id="302" name="椭圆 301"/>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3" name="直接连接符 302"/>
              <p:cNvCxnSpPr>
                <a:stCxn id="302"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299" name="组合 298"/>
            <p:cNvGrpSpPr/>
            <p:nvPr/>
          </p:nvGrpSpPr>
          <p:grpSpPr>
            <a:xfrm rot="16200000">
              <a:off x="8853235" y="7778004"/>
              <a:ext cx="48242" cy="167616"/>
              <a:chOff x="5194300" y="6574938"/>
              <a:chExt cx="164298" cy="570853"/>
            </a:xfrm>
          </p:grpSpPr>
          <p:sp>
            <p:nvSpPr>
              <p:cNvPr id="300" name="椭圆 299"/>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1" name="直接连接符 300"/>
              <p:cNvCxnSpPr>
                <a:stCxn id="300"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26" name="组合 325"/>
            <p:cNvGrpSpPr/>
            <p:nvPr/>
          </p:nvGrpSpPr>
          <p:grpSpPr>
            <a:xfrm>
              <a:off x="8098349" y="6381880"/>
              <a:ext cx="48242" cy="167616"/>
              <a:chOff x="5194300" y="6574938"/>
              <a:chExt cx="164298" cy="570853"/>
            </a:xfrm>
          </p:grpSpPr>
          <p:sp>
            <p:nvSpPr>
              <p:cNvPr id="327" name="椭圆 326"/>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8" name="直接连接符 327"/>
              <p:cNvCxnSpPr>
                <a:stCxn id="327"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29" name="组合 328"/>
            <p:cNvGrpSpPr/>
            <p:nvPr/>
          </p:nvGrpSpPr>
          <p:grpSpPr>
            <a:xfrm>
              <a:off x="8098349" y="6542922"/>
              <a:ext cx="48242" cy="167616"/>
              <a:chOff x="5194300" y="6574938"/>
              <a:chExt cx="164298" cy="570853"/>
            </a:xfrm>
          </p:grpSpPr>
          <p:sp>
            <p:nvSpPr>
              <p:cNvPr id="330" name="椭圆 329"/>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1" name="直接连接符 330"/>
              <p:cNvCxnSpPr>
                <a:stCxn id="330"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32" name="组合 331"/>
            <p:cNvGrpSpPr/>
            <p:nvPr/>
          </p:nvGrpSpPr>
          <p:grpSpPr>
            <a:xfrm>
              <a:off x="8098349" y="6703964"/>
              <a:ext cx="48242" cy="167616"/>
              <a:chOff x="5194300" y="6574938"/>
              <a:chExt cx="164298" cy="570853"/>
            </a:xfrm>
          </p:grpSpPr>
          <p:sp>
            <p:nvSpPr>
              <p:cNvPr id="333" name="椭圆 332"/>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4" name="直接连接符 333"/>
              <p:cNvCxnSpPr>
                <a:stCxn id="333"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35" name="组合 334"/>
            <p:cNvGrpSpPr/>
            <p:nvPr/>
          </p:nvGrpSpPr>
          <p:grpSpPr>
            <a:xfrm>
              <a:off x="8098349" y="6865006"/>
              <a:ext cx="48242" cy="167616"/>
              <a:chOff x="5194300" y="6574938"/>
              <a:chExt cx="164298" cy="570853"/>
            </a:xfrm>
          </p:grpSpPr>
          <p:sp>
            <p:nvSpPr>
              <p:cNvPr id="336" name="椭圆 335"/>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7" name="直接连接符 336"/>
              <p:cNvCxnSpPr>
                <a:stCxn id="336"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38" name="组合 337"/>
            <p:cNvGrpSpPr/>
            <p:nvPr/>
          </p:nvGrpSpPr>
          <p:grpSpPr>
            <a:xfrm>
              <a:off x="8098349" y="7026048"/>
              <a:ext cx="48242" cy="167616"/>
              <a:chOff x="5194300" y="6574938"/>
              <a:chExt cx="164298" cy="570853"/>
            </a:xfrm>
          </p:grpSpPr>
          <p:sp>
            <p:nvSpPr>
              <p:cNvPr id="339" name="椭圆 338"/>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0" name="直接连接符 339"/>
              <p:cNvCxnSpPr>
                <a:stCxn id="339"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41" name="组合 340"/>
            <p:cNvGrpSpPr/>
            <p:nvPr/>
          </p:nvGrpSpPr>
          <p:grpSpPr>
            <a:xfrm>
              <a:off x="8098349" y="7187090"/>
              <a:ext cx="48242" cy="167616"/>
              <a:chOff x="5194300" y="6574938"/>
              <a:chExt cx="164298" cy="570853"/>
            </a:xfrm>
          </p:grpSpPr>
          <p:sp>
            <p:nvSpPr>
              <p:cNvPr id="342" name="椭圆 341"/>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3" name="直接连接符 342"/>
              <p:cNvCxnSpPr>
                <a:stCxn id="342"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44" name="组合 343"/>
            <p:cNvGrpSpPr/>
            <p:nvPr/>
          </p:nvGrpSpPr>
          <p:grpSpPr>
            <a:xfrm>
              <a:off x="8098349" y="7348132"/>
              <a:ext cx="48242" cy="167616"/>
              <a:chOff x="5194300" y="6574938"/>
              <a:chExt cx="164298" cy="570853"/>
            </a:xfrm>
          </p:grpSpPr>
          <p:sp>
            <p:nvSpPr>
              <p:cNvPr id="345" name="椭圆 344"/>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6" name="直接连接符 345"/>
              <p:cNvCxnSpPr>
                <a:stCxn id="345"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47" name="组合 346"/>
            <p:cNvGrpSpPr/>
            <p:nvPr/>
          </p:nvGrpSpPr>
          <p:grpSpPr>
            <a:xfrm>
              <a:off x="8098349" y="7509174"/>
              <a:ext cx="48242" cy="167616"/>
              <a:chOff x="5194300" y="6574938"/>
              <a:chExt cx="164298" cy="570853"/>
            </a:xfrm>
          </p:grpSpPr>
          <p:sp>
            <p:nvSpPr>
              <p:cNvPr id="348" name="椭圆 347"/>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9" name="直接连接符 348"/>
              <p:cNvCxnSpPr>
                <a:stCxn id="348"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350" name="组合 349"/>
            <p:cNvGrpSpPr/>
            <p:nvPr/>
          </p:nvGrpSpPr>
          <p:grpSpPr>
            <a:xfrm>
              <a:off x="8098349" y="7670216"/>
              <a:ext cx="48242" cy="167616"/>
              <a:chOff x="5194300" y="6574938"/>
              <a:chExt cx="164298" cy="570853"/>
            </a:xfrm>
          </p:grpSpPr>
          <p:sp>
            <p:nvSpPr>
              <p:cNvPr id="351" name="椭圆 350"/>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2" name="直接连接符 351"/>
              <p:cNvCxnSpPr>
                <a:stCxn id="351"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354" name="矩形 353"/>
          <p:cNvSpPr/>
          <p:nvPr/>
        </p:nvSpPr>
        <p:spPr>
          <a:xfrm>
            <a:off x="3285423" y="9216872"/>
            <a:ext cx="968563" cy="1370209"/>
          </a:xfrm>
          <a:prstGeom prst="rect">
            <a:avLst/>
          </a:prstGeom>
          <a:solidFill>
            <a:schemeClr val="accent1">
              <a:lumMod val="60000"/>
              <a:lumOff val="4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5" name="组合 354"/>
          <p:cNvGrpSpPr/>
          <p:nvPr/>
        </p:nvGrpSpPr>
        <p:grpSpPr>
          <a:xfrm>
            <a:off x="430042" y="4084480"/>
            <a:ext cx="2438149" cy="898801"/>
            <a:chOff x="10402896" y="4354257"/>
            <a:chExt cx="2438149" cy="898801"/>
          </a:xfrm>
        </p:grpSpPr>
        <p:grpSp>
          <p:nvGrpSpPr>
            <p:cNvPr id="356" name="组合 355"/>
            <p:cNvGrpSpPr/>
            <p:nvPr/>
          </p:nvGrpSpPr>
          <p:grpSpPr>
            <a:xfrm>
              <a:off x="10423800" y="4803531"/>
              <a:ext cx="2223513" cy="449527"/>
              <a:chOff x="10423800" y="4548581"/>
              <a:chExt cx="2223513" cy="704479"/>
            </a:xfrm>
          </p:grpSpPr>
          <p:cxnSp>
            <p:nvCxnSpPr>
              <p:cNvPr id="363" name="直接连接符 362"/>
              <p:cNvCxnSpPr/>
              <p:nvPr/>
            </p:nvCxnSpPr>
            <p:spPr>
              <a:xfrm>
                <a:off x="104238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a:off x="110665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a:off x="11620620"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a:off x="12647313"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357" name="文本框 356"/>
            <p:cNvSpPr txBox="1"/>
            <p:nvPr/>
          </p:nvSpPr>
          <p:spPr>
            <a:xfrm>
              <a:off x="10402896" y="4468606"/>
              <a:ext cx="667170"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树池</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1.5m</a:t>
              </a:r>
              <a:endParaRPr lang="zh-CN" altLang="en-US" sz="1600" dirty="0">
                <a:latin typeface="微软雅黑" panose="020B0503020204020204" pitchFamily="34" charset="-122"/>
                <a:ea typeface="微软雅黑" panose="020B0503020204020204" pitchFamily="34" charset="-122"/>
              </a:endParaRPr>
            </a:p>
          </p:txBody>
        </p:sp>
        <p:cxnSp>
          <p:nvCxnSpPr>
            <p:cNvPr id="358" name="直接箭头连接符 357"/>
            <p:cNvCxnSpPr/>
            <p:nvPr/>
          </p:nvCxnSpPr>
          <p:spPr>
            <a:xfrm>
              <a:off x="10423800" y="5103040"/>
              <a:ext cx="656665"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59" name="直接箭头连接符 358"/>
            <p:cNvCxnSpPr/>
            <p:nvPr/>
          </p:nvCxnSpPr>
          <p:spPr>
            <a:xfrm>
              <a:off x="11080465" y="5103040"/>
              <a:ext cx="540155"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0" name="直接箭头连接符 359"/>
            <p:cNvCxnSpPr/>
            <p:nvPr/>
          </p:nvCxnSpPr>
          <p:spPr>
            <a:xfrm>
              <a:off x="11636292" y="5103040"/>
              <a:ext cx="1011021"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1" name="文本框 360"/>
            <p:cNvSpPr txBox="1"/>
            <p:nvPr/>
          </p:nvSpPr>
          <p:spPr>
            <a:xfrm>
              <a:off x="10876590" y="4354257"/>
              <a:ext cx="1027845"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停车带</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W=2.4m</a:t>
              </a:r>
              <a:endParaRPr lang="zh-CN" altLang="en-US" sz="1600" dirty="0">
                <a:latin typeface="微软雅黑" panose="020B0503020204020204" pitchFamily="34" charset="-122"/>
                <a:ea typeface="微软雅黑" panose="020B0503020204020204" pitchFamily="34" charset="-122"/>
              </a:endParaRPr>
            </a:p>
          </p:txBody>
        </p:sp>
        <p:sp>
          <p:nvSpPr>
            <p:cNvPr id="362" name="文本框 361"/>
            <p:cNvSpPr txBox="1"/>
            <p:nvPr/>
          </p:nvSpPr>
          <p:spPr>
            <a:xfrm>
              <a:off x="11790224" y="4453562"/>
              <a:ext cx="1050821" cy="584775"/>
            </a:xfrm>
            <a:prstGeom prst="rect">
              <a:avLst/>
            </a:prstGeom>
            <a:noFill/>
          </p:spPr>
          <p:txBody>
            <a:bodyPr vert="horz" wrap="square" rtlCol="0">
              <a:spAutoFit/>
            </a:bodyPr>
            <a:lstStyle/>
            <a:p>
              <a:pPr algn="ctr"/>
              <a:r>
                <a:rPr lang="zh-CN" altLang="en-US" sz="1600" dirty="0">
                  <a:latin typeface="微软雅黑" panose="020B0503020204020204" pitchFamily="34" charset="-122"/>
                  <a:ea typeface="微软雅黑" panose="020B0503020204020204" pitchFamily="34" charset="-122"/>
                </a:rPr>
                <a:t>通车道</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L</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3.8m</a:t>
              </a:r>
              <a:endParaRPr lang="zh-CN" altLang="en-US" sz="1600" dirty="0">
                <a:latin typeface="微软雅黑" panose="020B0503020204020204" pitchFamily="34" charset="-122"/>
                <a:ea typeface="微软雅黑" panose="020B0503020204020204" pitchFamily="34" charset="-122"/>
              </a:endParaRPr>
            </a:p>
          </p:txBody>
        </p:sp>
      </p:grpSp>
      <p:grpSp>
        <p:nvGrpSpPr>
          <p:cNvPr id="367" name="组合 366"/>
          <p:cNvGrpSpPr/>
          <p:nvPr/>
        </p:nvGrpSpPr>
        <p:grpSpPr>
          <a:xfrm rot="16200000">
            <a:off x="1284415" y="6106274"/>
            <a:ext cx="938276" cy="425908"/>
            <a:chOff x="32863" y="5676820"/>
            <a:chExt cx="656665" cy="425908"/>
          </a:xfrm>
        </p:grpSpPr>
        <p:grpSp>
          <p:nvGrpSpPr>
            <p:cNvPr id="368" name="组合 367"/>
            <p:cNvGrpSpPr/>
            <p:nvPr/>
          </p:nvGrpSpPr>
          <p:grpSpPr>
            <a:xfrm>
              <a:off x="32863" y="5676820"/>
              <a:ext cx="642730" cy="425908"/>
              <a:chOff x="10423800" y="4585596"/>
              <a:chExt cx="642730" cy="667464"/>
            </a:xfrm>
          </p:grpSpPr>
          <p:cxnSp>
            <p:nvCxnSpPr>
              <p:cNvPr id="370" name="直接连接符 369"/>
              <p:cNvCxnSpPr/>
              <p:nvPr/>
            </p:nvCxnSpPr>
            <p:spPr>
              <a:xfrm>
                <a:off x="10423800" y="4585596"/>
                <a:ext cx="0" cy="667464"/>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a:off x="11066530" y="4585596"/>
                <a:ext cx="0" cy="667464"/>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grpSp>
        <p:cxnSp>
          <p:nvCxnSpPr>
            <p:cNvPr id="369" name="直接箭头连接符 368"/>
            <p:cNvCxnSpPr/>
            <p:nvPr/>
          </p:nvCxnSpPr>
          <p:spPr>
            <a:xfrm>
              <a:off x="32863" y="5952708"/>
              <a:ext cx="656665" cy="0"/>
            </a:xfrm>
            <a:prstGeom prst="straightConnector1">
              <a:avLst/>
            </a:prstGeom>
            <a:ln w="254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72" name="文本框 371"/>
          <p:cNvSpPr txBox="1"/>
          <p:nvPr/>
        </p:nvSpPr>
        <p:spPr>
          <a:xfrm>
            <a:off x="1786974" y="6157946"/>
            <a:ext cx="699230" cy="338554"/>
          </a:xfrm>
          <a:prstGeom prst="rect">
            <a:avLst/>
          </a:prstGeom>
          <a:noFill/>
        </p:spPr>
        <p:txBody>
          <a:bodyPr vert="horz" wrap="none" rtlCol="0">
            <a:spAutoFit/>
          </a:bodyPr>
          <a:lstStyle/>
          <a:p>
            <a:pPr algn="l"/>
            <a:r>
              <a:rPr lang="en-US" altLang="zh-CN" sz="1600" b="1" dirty="0">
                <a:solidFill>
                  <a:schemeClr val="bg1"/>
                </a:solidFill>
                <a:latin typeface="微软雅黑" panose="020B0503020204020204" pitchFamily="34" charset="-122"/>
                <a:ea typeface="微软雅黑" panose="020B0503020204020204" pitchFamily="34" charset="-122"/>
              </a:rPr>
              <a:t>6.0m</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1405080" y="4980465"/>
            <a:ext cx="3250114" cy="5696058"/>
          </a:xfrm>
          <a:prstGeom prst="rect">
            <a:avLst/>
          </a:prstGeom>
          <a:pattFill prst="diagBrick">
            <a:fgClr>
              <a:schemeClr val="tx1"/>
            </a:fgClr>
            <a:bgClr>
              <a:schemeClr val="bg1">
                <a:lumMod val="65000"/>
              </a:schemeClr>
            </a:bgClr>
          </a:patt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rot="10800000">
            <a:off x="11420505" y="7649195"/>
            <a:ext cx="943201" cy="995286"/>
            <a:chOff x="4817955" y="7201485"/>
            <a:chExt cx="925129" cy="976216"/>
          </a:xfrm>
        </p:grpSpPr>
        <p:pic>
          <p:nvPicPr>
            <p:cNvPr id="22" name="图片 21"/>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23" name="矩形 22"/>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6" name="组合 15"/>
          <p:cNvGrpSpPr/>
          <p:nvPr/>
        </p:nvGrpSpPr>
        <p:grpSpPr>
          <a:xfrm rot="10800000">
            <a:off x="11431481" y="7072152"/>
            <a:ext cx="943201" cy="995286"/>
            <a:chOff x="4817955" y="7201485"/>
            <a:chExt cx="925129" cy="976216"/>
          </a:xfrm>
        </p:grpSpPr>
        <p:pic>
          <p:nvPicPr>
            <p:cNvPr id="20" name="图片 19"/>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21" name="矩形 20"/>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7" name="组合 16"/>
          <p:cNvGrpSpPr/>
          <p:nvPr/>
        </p:nvGrpSpPr>
        <p:grpSpPr>
          <a:xfrm rot="10800000">
            <a:off x="11427032" y="6501294"/>
            <a:ext cx="943202" cy="995286"/>
            <a:chOff x="4455963" y="7201490"/>
            <a:chExt cx="925130" cy="976217"/>
          </a:xfrm>
        </p:grpSpPr>
        <p:pic>
          <p:nvPicPr>
            <p:cNvPr id="18" name="图片 17"/>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44"/>
              <a:ext cx="976217" cy="924109"/>
            </a:xfrm>
            <a:prstGeom prst="rect">
              <a:avLst/>
            </a:prstGeom>
          </p:spPr>
        </p:pic>
        <p:sp>
          <p:nvSpPr>
            <p:cNvPr id="19" name="矩形 18"/>
            <p:cNvSpPr/>
            <p:nvPr/>
          </p:nvSpPr>
          <p:spPr>
            <a:xfrm>
              <a:off x="4455963" y="7435851"/>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rot="10800000">
            <a:off x="11420505" y="8183339"/>
            <a:ext cx="943201" cy="995286"/>
            <a:chOff x="4817955" y="7201485"/>
            <a:chExt cx="925129" cy="976216"/>
          </a:xfrm>
        </p:grpSpPr>
        <p:pic>
          <p:nvPicPr>
            <p:cNvPr id="39" name="图片 38"/>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40" name="矩形 39"/>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1" name="组合 40"/>
          <p:cNvGrpSpPr/>
          <p:nvPr/>
        </p:nvGrpSpPr>
        <p:grpSpPr>
          <a:xfrm rot="10800000">
            <a:off x="11420505" y="8717483"/>
            <a:ext cx="943201" cy="995286"/>
            <a:chOff x="4817955" y="7201485"/>
            <a:chExt cx="925129" cy="976216"/>
          </a:xfrm>
        </p:grpSpPr>
        <p:pic>
          <p:nvPicPr>
            <p:cNvPr id="42" name="图片 41"/>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43" name="矩形 42"/>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4" name="组合 43"/>
          <p:cNvGrpSpPr/>
          <p:nvPr/>
        </p:nvGrpSpPr>
        <p:grpSpPr>
          <a:xfrm rot="10800000">
            <a:off x="11420505" y="9251627"/>
            <a:ext cx="943201" cy="995286"/>
            <a:chOff x="4817955" y="7201485"/>
            <a:chExt cx="925129" cy="976216"/>
          </a:xfrm>
        </p:grpSpPr>
        <p:pic>
          <p:nvPicPr>
            <p:cNvPr id="45" name="图片 44"/>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46" name="矩形 45"/>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7" name="组合 46"/>
          <p:cNvGrpSpPr/>
          <p:nvPr/>
        </p:nvGrpSpPr>
        <p:grpSpPr>
          <a:xfrm rot="10800000">
            <a:off x="11420505" y="9785771"/>
            <a:ext cx="943201" cy="995286"/>
            <a:chOff x="4817955" y="7201485"/>
            <a:chExt cx="925129" cy="976216"/>
          </a:xfrm>
        </p:grpSpPr>
        <p:pic>
          <p:nvPicPr>
            <p:cNvPr id="48" name="图片 47"/>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49" name="矩形 48"/>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3" name="组合 52"/>
          <p:cNvGrpSpPr/>
          <p:nvPr/>
        </p:nvGrpSpPr>
        <p:grpSpPr>
          <a:xfrm rot="10800000">
            <a:off x="11427032" y="5966258"/>
            <a:ext cx="943202" cy="995286"/>
            <a:chOff x="4455963" y="7201490"/>
            <a:chExt cx="925130" cy="976217"/>
          </a:xfrm>
        </p:grpSpPr>
        <p:pic>
          <p:nvPicPr>
            <p:cNvPr id="54" name="图片 5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44"/>
              <a:ext cx="976217" cy="924109"/>
            </a:xfrm>
            <a:prstGeom prst="rect">
              <a:avLst/>
            </a:prstGeom>
          </p:spPr>
        </p:pic>
        <p:sp>
          <p:nvSpPr>
            <p:cNvPr id="55" name="矩形 54"/>
            <p:cNvSpPr/>
            <p:nvPr/>
          </p:nvSpPr>
          <p:spPr>
            <a:xfrm>
              <a:off x="4455963" y="7435851"/>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rot="10800000">
            <a:off x="11427032" y="5448057"/>
            <a:ext cx="943202" cy="995286"/>
            <a:chOff x="4455963" y="7201490"/>
            <a:chExt cx="925130" cy="976217"/>
          </a:xfrm>
        </p:grpSpPr>
        <p:pic>
          <p:nvPicPr>
            <p:cNvPr id="57" name="图片 56"/>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44"/>
              <a:ext cx="976217" cy="924109"/>
            </a:xfrm>
            <a:prstGeom prst="rect">
              <a:avLst/>
            </a:prstGeom>
          </p:spPr>
        </p:pic>
        <p:sp>
          <p:nvSpPr>
            <p:cNvPr id="58" name="矩形 57"/>
            <p:cNvSpPr/>
            <p:nvPr/>
          </p:nvSpPr>
          <p:spPr>
            <a:xfrm>
              <a:off x="4455963" y="7435851"/>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rot="10800000">
            <a:off x="13717481" y="6722605"/>
            <a:ext cx="943201" cy="995286"/>
            <a:chOff x="4817955" y="7201485"/>
            <a:chExt cx="925129" cy="976216"/>
          </a:xfrm>
        </p:grpSpPr>
        <p:pic>
          <p:nvPicPr>
            <p:cNvPr id="63" name="图片 62"/>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64" name="矩形 63"/>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5" name="组合 64"/>
          <p:cNvGrpSpPr/>
          <p:nvPr/>
        </p:nvGrpSpPr>
        <p:grpSpPr>
          <a:xfrm rot="10800000">
            <a:off x="13713032" y="6151747"/>
            <a:ext cx="943202" cy="995286"/>
            <a:chOff x="4455963" y="7201490"/>
            <a:chExt cx="925130" cy="976217"/>
          </a:xfrm>
        </p:grpSpPr>
        <p:pic>
          <p:nvPicPr>
            <p:cNvPr id="66" name="图片 65"/>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44"/>
              <a:ext cx="976217" cy="924109"/>
            </a:xfrm>
            <a:prstGeom prst="rect">
              <a:avLst/>
            </a:prstGeom>
          </p:spPr>
        </p:pic>
        <p:sp>
          <p:nvSpPr>
            <p:cNvPr id="67" name="矩形 66"/>
            <p:cNvSpPr/>
            <p:nvPr/>
          </p:nvSpPr>
          <p:spPr>
            <a:xfrm>
              <a:off x="4455963" y="7435851"/>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p:cNvGrpSpPr/>
          <p:nvPr/>
        </p:nvGrpSpPr>
        <p:grpSpPr>
          <a:xfrm rot="10800000">
            <a:off x="13713032" y="5616711"/>
            <a:ext cx="943202" cy="995286"/>
            <a:chOff x="4455963" y="7201490"/>
            <a:chExt cx="925130" cy="976217"/>
          </a:xfrm>
        </p:grpSpPr>
        <p:pic>
          <p:nvPicPr>
            <p:cNvPr id="81" name="图片 80"/>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44"/>
              <a:ext cx="976217" cy="924109"/>
            </a:xfrm>
            <a:prstGeom prst="rect">
              <a:avLst/>
            </a:prstGeom>
          </p:spPr>
        </p:pic>
        <p:sp>
          <p:nvSpPr>
            <p:cNvPr id="82" name="矩形 81"/>
            <p:cNvSpPr/>
            <p:nvPr/>
          </p:nvSpPr>
          <p:spPr>
            <a:xfrm>
              <a:off x="4455963" y="7435851"/>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3" name="组合 82"/>
          <p:cNvGrpSpPr/>
          <p:nvPr/>
        </p:nvGrpSpPr>
        <p:grpSpPr>
          <a:xfrm rot="10800000">
            <a:off x="13713032" y="5098510"/>
            <a:ext cx="943202" cy="995286"/>
            <a:chOff x="4455963" y="7201490"/>
            <a:chExt cx="925130" cy="976217"/>
          </a:xfrm>
        </p:grpSpPr>
        <p:pic>
          <p:nvPicPr>
            <p:cNvPr id="84" name="图片 8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44"/>
              <a:ext cx="976217" cy="924109"/>
            </a:xfrm>
            <a:prstGeom prst="rect">
              <a:avLst/>
            </a:prstGeom>
          </p:spPr>
        </p:pic>
        <p:sp>
          <p:nvSpPr>
            <p:cNvPr id="85" name="矩形 84"/>
            <p:cNvSpPr/>
            <p:nvPr/>
          </p:nvSpPr>
          <p:spPr>
            <a:xfrm>
              <a:off x="4455963" y="7435851"/>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矩形 85"/>
          <p:cNvSpPr/>
          <p:nvPr/>
        </p:nvSpPr>
        <p:spPr>
          <a:xfrm>
            <a:off x="13713032" y="7514604"/>
            <a:ext cx="968563" cy="1664193"/>
          </a:xfrm>
          <a:prstGeom prst="rect">
            <a:avLst/>
          </a:prstGeom>
          <a:solidFill>
            <a:srgbClr val="FFC000"/>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a:off x="13701017" y="9178626"/>
            <a:ext cx="862815" cy="1393076"/>
            <a:chOff x="2684423" y="9009768"/>
            <a:chExt cx="862815" cy="1393076"/>
          </a:xfrm>
        </p:grpSpPr>
        <p:grpSp>
          <p:nvGrpSpPr>
            <p:cNvPr id="93" name="组合 92"/>
            <p:cNvGrpSpPr/>
            <p:nvPr/>
          </p:nvGrpSpPr>
          <p:grpSpPr>
            <a:xfrm>
              <a:off x="2684423" y="9009768"/>
              <a:ext cx="48242" cy="167616"/>
              <a:chOff x="5194300" y="6574938"/>
              <a:chExt cx="164298" cy="570853"/>
            </a:xfrm>
          </p:grpSpPr>
          <p:sp>
            <p:nvSpPr>
              <p:cNvPr id="94" name="椭圆 93"/>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5" name="直接连接符 94"/>
              <p:cNvCxnSpPr>
                <a:stCxn id="94"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96" name="组合 95"/>
            <p:cNvGrpSpPr/>
            <p:nvPr/>
          </p:nvGrpSpPr>
          <p:grpSpPr>
            <a:xfrm>
              <a:off x="2684423" y="9181907"/>
              <a:ext cx="48242" cy="167616"/>
              <a:chOff x="5194300" y="6574938"/>
              <a:chExt cx="164298" cy="570853"/>
            </a:xfrm>
          </p:grpSpPr>
          <p:sp>
            <p:nvSpPr>
              <p:cNvPr id="97" name="椭圆 96"/>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8" name="直接连接符 97"/>
              <p:cNvCxnSpPr>
                <a:stCxn id="97"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99" name="组合 98"/>
            <p:cNvGrpSpPr/>
            <p:nvPr/>
          </p:nvGrpSpPr>
          <p:grpSpPr>
            <a:xfrm>
              <a:off x="2684423" y="9354046"/>
              <a:ext cx="48242" cy="167616"/>
              <a:chOff x="5194300" y="6574938"/>
              <a:chExt cx="164298" cy="570853"/>
            </a:xfrm>
          </p:grpSpPr>
          <p:sp>
            <p:nvSpPr>
              <p:cNvPr id="100" name="椭圆 99"/>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1" name="直接连接符 100"/>
              <p:cNvCxnSpPr>
                <a:stCxn id="100"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02" name="组合 101"/>
            <p:cNvGrpSpPr/>
            <p:nvPr/>
          </p:nvGrpSpPr>
          <p:grpSpPr>
            <a:xfrm>
              <a:off x="2684423" y="9526185"/>
              <a:ext cx="48242" cy="167616"/>
              <a:chOff x="5194300" y="6574938"/>
              <a:chExt cx="164298" cy="570853"/>
            </a:xfrm>
          </p:grpSpPr>
          <p:sp>
            <p:nvSpPr>
              <p:cNvPr id="103" name="椭圆 102"/>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4" name="直接连接符 103"/>
              <p:cNvCxnSpPr>
                <a:stCxn id="103"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05" name="组合 104"/>
            <p:cNvGrpSpPr/>
            <p:nvPr/>
          </p:nvGrpSpPr>
          <p:grpSpPr>
            <a:xfrm>
              <a:off x="2684423" y="9698324"/>
              <a:ext cx="48242" cy="167616"/>
              <a:chOff x="5194300" y="6574938"/>
              <a:chExt cx="164298" cy="570853"/>
            </a:xfrm>
          </p:grpSpPr>
          <p:sp>
            <p:nvSpPr>
              <p:cNvPr id="106" name="椭圆 105"/>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7" name="直接连接符 106"/>
              <p:cNvCxnSpPr>
                <a:stCxn id="106"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2684423" y="9870463"/>
              <a:ext cx="48242" cy="167616"/>
              <a:chOff x="5194300" y="6574938"/>
              <a:chExt cx="164298" cy="570853"/>
            </a:xfrm>
          </p:grpSpPr>
          <p:sp>
            <p:nvSpPr>
              <p:cNvPr id="109" name="椭圆 108"/>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0" name="直接连接符 109"/>
              <p:cNvCxnSpPr>
                <a:stCxn id="109"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11" name="组合 110"/>
            <p:cNvGrpSpPr/>
            <p:nvPr/>
          </p:nvGrpSpPr>
          <p:grpSpPr>
            <a:xfrm>
              <a:off x="2684423" y="10042602"/>
              <a:ext cx="48242" cy="167616"/>
              <a:chOff x="5194300" y="6574938"/>
              <a:chExt cx="164298" cy="570853"/>
            </a:xfrm>
          </p:grpSpPr>
          <p:sp>
            <p:nvSpPr>
              <p:cNvPr id="112" name="椭圆 111"/>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3" name="直接连接符 112"/>
              <p:cNvCxnSpPr>
                <a:stCxn id="112"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14" name="组合 113"/>
            <p:cNvGrpSpPr/>
            <p:nvPr/>
          </p:nvGrpSpPr>
          <p:grpSpPr>
            <a:xfrm>
              <a:off x="2684423" y="10214741"/>
              <a:ext cx="48242" cy="167616"/>
              <a:chOff x="5194300" y="6574938"/>
              <a:chExt cx="164298" cy="570853"/>
            </a:xfrm>
          </p:grpSpPr>
          <p:sp>
            <p:nvSpPr>
              <p:cNvPr id="115" name="椭圆 114"/>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a:stCxn id="115"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a:xfrm rot="16200000">
              <a:off x="2756125" y="10294915"/>
              <a:ext cx="48242" cy="167616"/>
              <a:chOff x="5194300" y="6574938"/>
              <a:chExt cx="164298" cy="570853"/>
            </a:xfrm>
          </p:grpSpPr>
          <p:sp>
            <p:nvSpPr>
              <p:cNvPr id="118" name="椭圆 117"/>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9" name="直接连接符 118"/>
              <p:cNvCxnSpPr>
                <a:stCxn id="118"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20" name="组合 119"/>
            <p:cNvGrpSpPr/>
            <p:nvPr/>
          </p:nvGrpSpPr>
          <p:grpSpPr>
            <a:xfrm rot="16200000">
              <a:off x="2926921" y="10294915"/>
              <a:ext cx="48242" cy="167616"/>
              <a:chOff x="5194300" y="6574938"/>
              <a:chExt cx="164298" cy="570853"/>
            </a:xfrm>
          </p:grpSpPr>
          <p:sp>
            <p:nvSpPr>
              <p:cNvPr id="121" name="椭圆 120"/>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2" name="直接连接符 121"/>
              <p:cNvCxnSpPr>
                <a:stCxn id="121"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23" name="组合 122"/>
            <p:cNvGrpSpPr/>
            <p:nvPr/>
          </p:nvGrpSpPr>
          <p:grpSpPr>
            <a:xfrm rot="16200000">
              <a:off x="3097717" y="10294915"/>
              <a:ext cx="48242" cy="167616"/>
              <a:chOff x="5194300" y="6574938"/>
              <a:chExt cx="164298" cy="570853"/>
            </a:xfrm>
          </p:grpSpPr>
          <p:sp>
            <p:nvSpPr>
              <p:cNvPr id="124" name="椭圆 123"/>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5" name="直接连接符 124"/>
              <p:cNvCxnSpPr>
                <a:stCxn id="124"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26" name="组合 125"/>
            <p:cNvGrpSpPr/>
            <p:nvPr/>
          </p:nvGrpSpPr>
          <p:grpSpPr>
            <a:xfrm rot="16200000">
              <a:off x="3268513" y="10294915"/>
              <a:ext cx="48242" cy="167616"/>
              <a:chOff x="5194300" y="6574938"/>
              <a:chExt cx="164298" cy="570853"/>
            </a:xfrm>
          </p:grpSpPr>
          <p:sp>
            <p:nvSpPr>
              <p:cNvPr id="127" name="椭圆 126"/>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8" name="直接连接符 127"/>
              <p:cNvCxnSpPr>
                <a:stCxn id="127"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129" name="组合 128"/>
            <p:cNvGrpSpPr/>
            <p:nvPr/>
          </p:nvGrpSpPr>
          <p:grpSpPr>
            <a:xfrm rot="16200000">
              <a:off x="3439309" y="10294915"/>
              <a:ext cx="48242" cy="167616"/>
              <a:chOff x="5194300" y="6574938"/>
              <a:chExt cx="164298" cy="570853"/>
            </a:xfrm>
          </p:grpSpPr>
          <p:sp>
            <p:nvSpPr>
              <p:cNvPr id="130" name="椭圆 129"/>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1" name="直接连接符 130"/>
              <p:cNvCxnSpPr>
                <a:stCxn id="130"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137" name="组合 136"/>
          <p:cNvGrpSpPr/>
          <p:nvPr/>
        </p:nvGrpSpPr>
        <p:grpSpPr>
          <a:xfrm>
            <a:off x="10756838" y="4965923"/>
            <a:ext cx="625075" cy="5696057"/>
            <a:chOff x="10423800" y="5219234"/>
            <a:chExt cx="625075" cy="5696057"/>
          </a:xfrm>
        </p:grpSpPr>
        <p:sp>
          <p:nvSpPr>
            <p:cNvPr id="138" name="矩形 137"/>
            <p:cNvSpPr/>
            <p:nvPr/>
          </p:nvSpPr>
          <p:spPr>
            <a:xfrm>
              <a:off x="10423800" y="5219234"/>
              <a:ext cx="625075" cy="5696057"/>
            </a:xfrm>
            <a:prstGeom prst="rect">
              <a:avLst/>
            </a:prstGeom>
            <a:pattFill prst="openDmnd">
              <a:fgClr>
                <a:schemeClr val="tx1"/>
              </a:fgClr>
              <a:bgClr>
                <a:schemeClr val="bg1">
                  <a:lumMod val="6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9" name="组合 138"/>
            <p:cNvGrpSpPr/>
            <p:nvPr/>
          </p:nvGrpSpPr>
          <p:grpSpPr>
            <a:xfrm>
              <a:off x="10444680" y="5374956"/>
              <a:ext cx="496057" cy="4925241"/>
              <a:chOff x="10444680" y="5374956"/>
              <a:chExt cx="496057" cy="4925241"/>
            </a:xfrm>
          </p:grpSpPr>
          <p:grpSp>
            <p:nvGrpSpPr>
              <p:cNvPr id="140" name="组合 139"/>
              <p:cNvGrpSpPr/>
              <p:nvPr/>
            </p:nvGrpSpPr>
            <p:grpSpPr>
              <a:xfrm rot="5400000">
                <a:off x="10425228" y="5394408"/>
                <a:ext cx="534961" cy="496057"/>
                <a:chOff x="6692448" y="1311627"/>
                <a:chExt cx="786401" cy="786401"/>
              </a:xfrm>
            </p:grpSpPr>
            <p:sp>
              <p:nvSpPr>
                <p:cNvPr id="157" name="矩形 156"/>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8" name="椭圆 157"/>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9" name="云形 158"/>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141" name="组合 140"/>
              <p:cNvGrpSpPr/>
              <p:nvPr/>
            </p:nvGrpSpPr>
            <p:grpSpPr>
              <a:xfrm rot="5400000">
                <a:off x="10425228" y="6491978"/>
                <a:ext cx="534961" cy="496057"/>
                <a:chOff x="6692448" y="1311627"/>
                <a:chExt cx="786401" cy="786401"/>
              </a:xfrm>
            </p:grpSpPr>
            <p:sp>
              <p:nvSpPr>
                <p:cNvPr id="154" name="矩形 153"/>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5" name="椭圆 154"/>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6" name="云形 155"/>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142" name="组合 141"/>
              <p:cNvGrpSpPr/>
              <p:nvPr/>
            </p:nvGrpSpPr>
            <p:grpSpPr>
              <a:xfrm rot="5400000">
                <a:off x="10425228" y="7589548"/>
                <a:ext cx="534961" cy="496057"/>
                <a:chOff x="6692448" y="1311627"/>
                <a:chExt cx="786401" cy="786401"/>
              </a:xfrm>
            </p:grpSpPr>
            <p:sp>
              <p:nvSpPr>
                <p:cNvPr id="151" name="矩形 150"/>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2" name="椭圆 151"/>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3" name="云形 152"/>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143" name="组合 142"/>
              <p:cNvGrpSpPr/>
              <p:nvPr/>
            </p:nvGrpSpPr>
            <p:grpSpPr>
              <a:xfrm rot="5400000">
                <a:off x="10425228" y="8687118"/>
                <a:ext cx="534961" cy="496057"/>
                <a:chOff x="6692448" y="1311627"/>
                <a:chExt cx="786401" cy="786401"/>
              </a:xfrm>
            </p:grpSpPr>
            <p:sp>
              <p:nvSpPr>
                <p:cNvPr id="148" name="矩形 147"/>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9" name="椭圆 148"/>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0" name="云形 149"/>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144" name="组合 143"/>
              <p:cNvGrpSpPr/>
              <p:nvPr/>
            </p:nvGrpSpPr>
            <p:grpSpPr>
              <a:xfrm rot="5400000">
                <a:off x="10425228" y="9784688"/>
                <a:ext cx="534961" cy="496057"/>
                <a:chOff x="6692448" y="1311627"/>
                <a:chExt cx="786401" cy="786401"/>
              </a:xfrm>
            </p:grpSpPr>
            <p:sp>
              <p:nvSpPr>
                <p:cNvPr id="145" name="矩形 144"/>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6" name="椭圆 145"/>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7" name="云形 146"/>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grpSp>
      <p:grpSp>
        <p:nvGrpSpPr>
          <p:cNvPr id="160" name="组合 159"/>
          <p:cNvGrpSpPr/>
          <p:nvPr/>
        </p:nvGrpSpPr>
        <p:grpSpPr>
          <a:xfrm>
            <a:off x="10735790" y="4196131"/>
            <a:ext cx="2965227" cy="817653"/>
            <a:chOff x="10389441" y="4435405"/>
            <a:chExt cx="2965227" cy="817653"/>
          </a:xfrm>
        </p:grpSpPr>
        <p:grpSp>
          <p:nvGrpSpPr>
            <p:cNvPr id="161" name="组合 160"/>
            <p:cNvGrpSpPr/>
            <p:nvPr/>
          </p:nvGrpSpPr>
          <p:grpSpPr>
            <a:xfrm>
              <a:off x="10423800" y="4803531"/>
              <a:ext cx="2930868" cy="449527"/>
              <a:chOff x="10423800" y="4548581"/>
              <a:chExt cx="2930868" cy="704479"/>
            </a:xfrm>
          </p:grpSpPr>
          <p:cxnSp>
            <p:nvCxnSpPr>
              <p:cNvPr id="175" name="直接连接符 174"/>
              <p:cNvCxnSpPr/>
              <p:nvPr/>
            </p:nvCxnSpPr>
            <p:spPr>
              <a:xfrm>
                <a:off x="104238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0665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2072927"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3354668"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164" name="文本框 163"/>
            <p:cNvSpPr txBox="1"/>
            <p:nvPr/>
          </p:nvSpPr>
          <p:spPr>
            <a:xfrm>
              <a:off x="10389441" y="4462778"/>
              <a:ext cx="667170"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树池</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1.5m</a:t>
              </a:r>
              <a:endParaRPr lang="zh-CN" altLang="en-US" sz="1600" dirty="0">
                <a:latin typeface="微软雅黑" panose="020B0503020204020204" pitchFamily="34" charset="-122"/>
                <a:ea typeface="微软雅黑" panose="020B0503020204020204" pitchFamily="34" charset="-122"/>
              </a:endParaRPr>
            </a:p>
          </p:txBody>
        </p:sp>
        <p:cxnSp>
          <p:nvCxnSpPr>
            <p:cNvPr id="165" name="直接箭头连接符 164"/>
            <p:cNvCxnSpPr/>
            <p:nvPr/>
          </p:nvCxnSpPr>
          <p:spPr>
            <a:xfrm>
              <a:off x="10423800" y="5103040"/>
              <a:ext cx="656665"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6" name="直接箭头连接符 165"/>
            <p:cNvCxnSpPr/>
            <p:nvPr/>
          </p:nvCxnSpPr>
          <p:spPr>
            <a:xfrm>
              <a:off x="11080465" y="5103040"/>
              <a:ext cx="992462"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7" name="直接箭头连接符 166"/>
            <p:cNvCxnSpPr/>
            <p:nvPr/>
          </p:nvCxnSpPr>
          <p:spPr>
            <a:xfrm>
              <a:off x="12072927" y="5103040"/>
              <a:ext cx="1281741"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70" name="文本框 169"/>
            <p:cNvSpPr txBox="1"/>
            <p:nvPr/>
          </p:nvSpPr>
          <p:spPr>
            <a:xfrm>
              <a:off x="10968696" y="4435405"/>
              <a:ext cx="1180131"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停车带</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W</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=5.5m</a:t>
              </a:r>
              <a:endParaRPr lang="zh-CN" altLang="en-US" sz="1600" dirty="0">
                <a:latin typeface="微软雅黑" panose="020B0503020204020204" pitchFamily="34" charset="-122"/>
                <a:ea typeface="微软雅黑" panose="020B0503020204020204" pitchFamily="34" charset="-122"/>
              </a:endParaRPr>
            </a:p>
          </p:txBody>
        </p:sp>
        <p:sp>
          <p:nvSpPr>
            <p:cNvPr id="171" name="文本框 170"/>
            <p:cNvSpPr txBox="1"/>
            <p:nvPr/>
          </p:nvSpPr>
          <p:spPr>
            <a:xfrm>
              <a:off x="12247701" y="4505349"/>
              <a:ext cx="925253"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通车道</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L</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5.5m</a:t>
              </a:r>
              <a:endParaRPr lang="zh-CN" altLang="en-US" sz="1600" dirty="0">
                <a:latin typeface="微软雅黑" panose="020B0503020204020204" pitchFamily="34" charset="-122"/>
                <a:ea typeface="微软雅黑" panose="020B0503020204020204" pitchFamily="34" charset="-122"/>
              </a:endParaRPr>
            </a:p>
          </p:txBody>
        </p:sp>
      </p:grpSp>
      <p:sp>
        <p:nvSpPr>
          <p:cNvPr id="184" name="文本框 183"/>
          <p:cNvSpPr txBox="1"/>
          <p:nvPr/>
        </p:nvSpPr>
        <p:spPr>
          <a:xfrm>
            <a:off x="12655612" y="5796980"/>
            <a:ext cx="699230" cy="338554"/>
          </a:xfrm>
          <a:prstGeom prst="rect">
            <a:avLst/>
          </a:prstGeom>
          <a:noFill/>
        </p:spPr>
        <p:txBody>
          <a:bodyPr vert="horz" wrap="none" rtlCol="0">
            <a:spAutoFit/>
          </a:bodyPr>
          <a:lstStyle/>
          <a:p>
            <a:pPr algn="l"/>
            <a:r>
              <a:rPr lang="en-US" altLang="zh-CN" sz="1600" b="1" dirty="0">
                <a:solidFill>
                  <a:schemeClr val="bg1"/>
                </a:solidFill>
                <a:latin typeface="微软雅黑" panose="020B0503020204020204" pitchFamily="34" charset="-122"/>
                <a:ea typeface="微软雅黑" panose="020B0503020204020204" pitchFamily="34" charset="-122"/>
              </a:rPr>
              <a:t>2.4m</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194" name="组合 193"/>
          <p:cNvGrpSpPr/>
          <p:nvPr/>
        </p:nvGrpSpPr>
        <p:grpSpPr>
          <a:xfrm rot="16200000">
            <a:off x="12324478" y="5735105"/>
            <a:ext cx="542306" cy="425908"/>
            <a:chOff x="32863" y="5676820"/>
            <a:chExt cx="656665" cy="425908"/>
          </a:xfrm>
        </p:grpSpPr>
        <p:grpSp>
          <p:nvGrpSpPr>
            <p:cNvPr id="183" name="组合 182"/>
            <p:cNvGrpSpPr/>
            <p:nvPr/>
          </p:nvGrpSpPr>
          <p:grpSpPr>
            <a:xfrm>
              <a:off x="32863" y="5676820"/>
              <a:ext cx="642730" cy="425908"/>
              <a:chOff x="10423800" y="4585596"/>
              <a:chExt cx="642730" cy="667464"/>
            </a:xfrm>
          </p:grpSpPr>
          <p:cxnSp>
            <p:nvCxnSpPr>
              <p:cNvPr id="190" name="直接连接符 189"/>
              <p:cNvCxnSpPr/>
              <p:nvPr/>
            </p:nvCxnSpPr>
            <p:spPr>
              <a:xfrm>
                <a:off x="10423800" y="4585596"/>
                <a:ext cx="0" cy="667464"/>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a:off x="11066530" y="4585596"/>
                <a:ext cx="0" cy="667464"/>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grpSp>
        <p:cxnSp>
          <p:nvCxnSpPr>
            <p:cNvPr id="185" name="直接箭头连接符 184"/>
            <p:cNvCxnSpPr/>
            <p:nvPr/>
          </p:nvCxnSpPr>
          <p:spPr>
            <a:xfrm>
              <a:off x="32863" y="5952708"/>
              <a:ext cx="656665" cy="0"/>
            </a:xfrm>
            <a:prstGeom prst="straightConnector1">
              <a:avLst/>
            </a:prstGeom>
            <a:ln w="254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grpSp>
      <p:grpSp>
        <p:nvGrpSpPr>
          <p:cNvPr id="545" name="组合 544"/>
          <p:cNvGrpSpPr/>
          <p:nvPr/>
        </p:nvGrpSpPr>
        <p:grpSpPr>
          <a:xfrm>
            <a:off x="5465439" y="4213347"/>
            <a:ext cx="4161737" cy="6418130"/>
            <a:chOff x="5353909" y="4063447"/>
            <a:chExt cx="4161737" cy="6418130"/>
          </a:xfrm>
        </p:grpSpPr>
        <p:sp>
          <p:nvSpPr>
            <p:cNvPr id="375" name="矩形 374"/>
            <p:cNvSpPr/>
            <p:nvPr/>
          </p:nvSpPr>
          <p:spPr>
            <a:xfrm>
              <a:off x="6003893" y="4792847"/>
              <a:ext cx="3511753" cy="5688730"/>
            </a:xfrm>
            <a:prstGeom prst="rect">
              <a:avLst/>
            </a:prstGeom>
            <a:pattFill prst="diagBrick">
              <a:fgClr>
                <a:schemeClr val="tx1"/>
              </a:fgClr>
              <a:bgClr>
                <a:schemeClr val="bg1">
                  <a:lumMod val="65000"/>
                </a:schemeClr>
              </a:bgClr>
            </a:patt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rot="2010847">
              <a:off x="6071401" y="9297064"/>
              <a:ext cx="943201" cy="995286"/>
              <a:chOff x="4455963" y="7201485"/>
              <a:chExt cx="925129" cy="976216"/>
            </a:xfrm>
          </p:grpSpPr>
          <p:pic>
            <p:nvPicPr>
              <p:cNvPr id="12" name="图片 11"/>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13" name="矩形 12"/>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9" name="组合 378"/>
            <p:cNvGrpSpPr/>
            <p:nvPr/>
          </p:nvGrpSpPr>
          <p:grpSpPr>
            <a:xfrm>
              <a:off x="5353909" y="4785520"/>
              <a:ext cx="625075" cy="5696057"/>
              <a:chOff x="10423800" y="5219234"/>
              <a:chExt cx="625075" cy="5696057"/>
            </a:xfrm>
          </p:grpSpPr>
          <p:sp>
            <p:nvSpPr>
              <p:cNvPr id="380" name="矩形 379"/>
              <p:cNvSpPr/>
              <p:nvPr/>
            </p:nvSpPr>
            <p:spPr>
              <a:xfrm>
                <a:off x="10423800" y="5219234"/>
                <a:ext cx="625075" cy="5696057"/>
              </a:xfrm>
              <a:prstGeom prst="rect">
                <a:avLst/>
              </a:prstGeom>
              <a:pattFill prst="openDmnd">
                <a:fgClr>
                  <a:schemeClr val="tx1"/>
                </a:fgClr>
                <a:bgClr>
                  <a:schemeClr val="bg1">
                    <a:lumMod val="6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1" name="组合 380"/>
              <p:cNvGrpSpPr/>
              <p:nvPr/>
            </p:nvGrpSpPr>
            <p:grpSpPr>
              <a:xfrm>
                <a:off x="10444680" y="5374956"/>
                <a:ext cx="496057" cy="4925241"/>
                <a:chOff x="10444680" y="5374956"/>
                <a:chExt cx="496057" cy="4925241"/>
              </a:xfrm>
            </p:grpSpPr>
            <p:grpSp>
              <p:nvGrpSpPr>
                <p:cNvPr id="382" name="组合 381"/>
                <p:cNvGrpSpPr/>
                <p:nvPr/>
              </p:nvGrpSpPr>
              <p:grpSpPr>
                <a:xfrm rot="5400000">
                  <a:off x="10425228" y="5394408"/>
                  <a:ext cx="534961" cy="496057"/>
                  <a:chOff x="6692448" y="1311627"/>
                  <a:chExt cx="786401" cy="786401"/>
                </a:xfrm>
              </p:grpSpPr>
              <p:sp>
                <p:nvSpPr>
                  <p:cNvPr id="399" name="矩形 398"/>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00" name="椭圆 399"/>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01" name="云形 400"/>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383" name="组合 382"/>
                <p:cNvGrpSpPr/>
                <p:nvPr/>
              </p:nvGrpSpPr>
              <p:grpSpPr>
                <a:xfrm rot="5400000">
                  <a:off x="10425228" y="6491978"/>
                  <a:ext cx="534961" cy="496057"/>
                  <a:chOff x="6692448" y="1311627"/>
                  <a:chExt cx="786401" cy="786401"/>
                </a:xfrm>
              </p:grpSpPr>
              <p:sp>
                <p:nvSpPr>
                  <p:cNvPr id="396" name="矩形 395"/>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7" name="椭圆 396"/>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8" name="云形 397"/>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384" name="组合 383"/>
                <p:cNvGrpSpPr/>
                <p:nvPr/>
              </p:nvGrpSpPr>
              <p:grpSpPr>
                <a:xfrm rot="5400000">
                  <a:off x="10425228" y="7589548"/>
                  <a:ext cx="534961" cy="496057"/>
                  <a:chOff x="6692448" y="1311627"/>
                  <a:chExt cx="786401" cy="786401"/>
                </a:xfrm>
              </p:grpSpPr>
              <p:sp>
                <p:nvSpPr>
                  <p:cNvPr id="393" name="矩形 392"/>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4" name="椭圆 393"/>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5" name="云形 394"/>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385" name="组合 384"/>
                <p:cNvGrpSpPr/>
                <p:nvPr/>
              </p:nvGrpSpPr>
              <p:grpSpPr>
                <a:xfrm rot="5400000">
                  <a:off x="10425228" y="8687118"/>
                  <a:ext cx="534961" cy="496057"/>
                  <a:chOff x="6692448" y="1311627"/>
                  <a:chExt cx="786401" cy="786401"/>
                </a:xfrm>
              </p:grpSpPr>
              <p:sp>
                <p:nvSpPr>
                  <p:cNvPr id="390" name="矩形 389"/>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1" name="椭圆 390"/>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92" name="云形 391"/>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386" name="组合 385"/>
                <p:cNvGrpSpPr/>
                <p:nvPr/>
              </p:nvGrpSpPr>
              <p:grpSpPr>
                <a:xfrm rot="5400000">
                  <a:off x="10425228" y="9784688"/>
                  <a:ext cx="534961" cy="496057"/>
                  <a:chOff x="6692448" y="1311627"/>
                  <a:chExt cx="786401" cy="786401"/>
                </a:xfrm>
              </p:grpSpPr>
              <p:sp>
                <p:nvSpPr>
                  <p:cNvPr id="387" name="矩形 386"/>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8" name="椭圆 387"/>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89" name="云形 388"/>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grpSp>
        <p:sp>
          <p:nvSpPr>
            <p:cNvPr id="423" name="矩形 422"/>
            <p:cNvSpPr/>
            <p:nvPr/>
          </p:nvSpPr>
          <p:spPr>
            <a:xfrm>
              <a:off x="8228366" y="7767827"/>
              <a:ext cx="968563" cy="1230567"/>
            </a:xfrm>
            <a:prstGeom prst="rect">
              <a:avLst/>
            </a:prstGeom>
            <a:solidFill>
              <a:srgbClr val="FFC000"/>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4" name="组合 423"/>
            <p:cNvGrpSpPr/>
            <p:nvPr/>
          </p:nvGrpSpPr>
          <p:grpSpPr>
            <a:xfrm>
              <a:off x="8216351" y="4860222"/>
              <a:ext cx="1282749" cy="2871424"/>
              <a:chOff x="8098349" y="5014509"/>
              <a:chExt cx="862815" cy="2871424"/>
            </a:xfrm>
          </p:grpSpPr>
          <p:grpSp>
            <p:nvGrpSpPr>
              <p:cNvPr id="425" name="组合 424"/>
              <p:cNvGrpSpPr/>
              <p:nvPr/>
            </p:nvGrpSpPr>
            <p:grpSpPr>
              <a:xfrm>
                <a:off x="8098349" y="5014509"/>
                <a:ext cx="48242" cy="167616"/>
                <a:chOff x="5194300" y="6574938"/>
                <a:chExt cx="164298" cy="570853"/>
              </a:xfrm>
            </p:grpSpPr>
            <p:sp>
              <p:nvSpPr>
                <p:cNvPr id="489" name="椭圆 488"/>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0" name="直接连接符 489"/>
                <p:cNvCxnSpPr>
                  <a:stCxn id="489"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26" name="组合 425"/>
              <p:cNvGrpSpPr/>
              <p:nvPr/>
            </p:nvGrpSpPr>
            <p:grpSpPr>
              <a:xfrm>
                <a:off x="8098349" y="5186648"/>
                <a:ext cx="48242" cy="167616"/>
                <a:chOff x="5194300" y="6574938"/>
                <a:chExt cx="164298" cy="570853"/>
              </a:xfrm>
            </p:grpSpPr>
            <p:sp>
              <p:nvSpPr>
                <p:cNvPr id="487" name="椭圆 486"/>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8" name="直接连接符 487"/>
                <p:cNvCxnSpPr>
                  <a:stCxn id="487"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27" name="组合 426"/>
              <p:cNvGrpSpPr/>
              <p:nvPr/>
            </p:nvGrpSpPr>
            <p:grpSpPr>
              <a:xfrm>
                <a:off x="8098349" y="5358787"/>
                <a:ext cx="48242" cy="167616"/>
                <a:chOff x="5194300" y="6574938"/>
                <a:chExt cx="164298" cy="570853"/>
              </a:xfrm>
            </p:grpSpPr>
            <p:sp>
              <p:nvSpPr>
                <p:cNvPr id="485" name="椭圆 484"/>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6" name="直接连接符 485"/>
                <p:cNvCxnSpPr>
                  <a:stCxn id="485"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28" name="组合 427"/>
              <p:cNvGrpSpPr/>
              <p:nvPr/>
            </p:nvGrpSpPr>
            <p:grpSpPr>
              <a:xfrm>
                <a:off x="8098349" y="5530926"/>
                <a:ext cx="48242" cy="167616"/>
                <a:chOff x="5194300" y="6574938"/>
                <a:chExt cx="164298" cy="570853"/>
              </a:xfrm>
            </p:grpSpPr>
            <p:sp>
              <p:nvSpPr>
                <p:cNvPr id="483" name="椭圆 482"/>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4" name="直接连接符 483"/>
                <p:cNvCxnSpPr>
                  <a:stCxn id="483"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29" name="组合 428"/>
              <p:cNvGrpSpPr/>
              <p:nvPr/>
            </p:nvGrpSpPr>
            <p:grpSpPr>
              <a:xfrm>
                <a:off x="8098349" y="5703065"/>
                <a:ext cx="48242" cy="167616"/>
                <a:chOff x="5194300" y="6574938"/>
                <a:chExt cx="164298" cy="570853"/>
              </a:xfrm>
            </p:grpSpPr>
            <p:sp>
              <p:nvSpPr>
                <p:cNvPr id="481" name="椭圆 480"/>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2" name="直接连接符 481"/>
                <p:cNvCxnSpPr>
                  <a:stCxn id="481"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0" name="组合 429"/>
              <p:cNvGrpSpPr/>
              <p:nvPr/>
            </p:nvGrpSpPr>
            <p:grpSpPr>
              <a:xfrm>
                <a:off x="8098349" y="5875204"/>
                <a:ext cx="48242" cy="167616"/>
                <a:chOff x="5194300" y="6574938"/>
                <a:chExt cx="164298" cy="570853"/>
              </a:xfrm>
            </p:grpSpPr>
            <p:sp>
              <p:nvSpPr>
                <p:cNvPr id="479" name="椭圆 478"/>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0" name="直接连接符 479"/>
                <p:cNvCxnSpPr>
                  <a:stCxn id="479"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1" name="组合 430"/>
              <p:cNvGrpSpPr/>
              <p:nvPr/>
            </p:nvGrpSpPr>
            <p:grpSpPr>
              <a:xfrm>
                <a:off x="8098349" y="6047343"/>
                <a:ext cx="48242" cy="167616"/>
                <a:chOff x="5194300" y="6574938"/>
                <a:chExt cx="164298" cy="570853"/>
              </a:xfrm>
            </p:grpSpPr>
            <p:sp>
              <p:nvSpPr>
                <p:cNvPr id="477" name="椭圆 476"/>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8" name="直接连接符 477"/>
                <p:cNvCxnSpPr>
                  <a:stCxn id="477"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2" name="组合 431"/>
              <p:cNvGrpSpPr/>
              <p:nvPr/>
            </p:nvGrpSpPr>
            <p:grpSpPr>
              <a:xfrm>
                <a:off x="8098349" y="6219482"/>
                <a:ext cx="48242" cy="167616"/>
                <a:chOff x="5194300" y="6574938"/>
                <a:chExt cx="164298" cy="570853"/>
              </a:xfrm>
            </p:grpSpPr>
            <p:sp>
              <p:nvSpPr>
                <p:cNvPr id="475" name="椭圆 474"/>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6" name="直接连接符 475"/>
                <p:cNvCxnSpPr>
                  <a:stCxn id="475"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3" name="组合 432"/>
              <p:cNvGrpSpPr/>
              <p:nvPr/>
            </p:nvGrpSpPr>
            <p:grpSpPr>
              <a:xfrm rot="16200000">
                <a:off x="8170051" y="7778004"/>
                <a:ext cx="48242" cy="167616"/>
                <a:chOff x="5194300" y="6574938"/>
                <a:chExt cx="164298" cy="570853"/>
              </a:xfrm>
            </p:grpSpPr>
            <p:sp>
              <p:nvSpPr>
                <p:cNvPr id="473" name="椭圆 472"/>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4" name="直接连接符 473"/>
                <p:cNvCxnSpPr>
                  <a:stCxn id="473"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4" name="组合 433"/>
              <p:cNvGrpSpPr/>
              <p:nvPr/>
            </p:nvGrpSpPr>
            <p:grpSpPr>
              <a:xfrm rot="16200000">
                <a:off x="8340847" y="7778004"/>
                <a:ext cx="48242" cy="167616"/>
                <a:chOff x="5194300" y="6574938"/>
                <a:chExt cx="164298" cy="570853"/>
              </a:xfrm>
            </p:grpSpPr>
            <p:sp>
              <p:nvSpPr>
                <p:cNvPr id="471" name="椭圆 470"/>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2" name="直接连接符 471"/>
                <p:cNvCxnSpPr>
                  <a:stCxn id="471"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5" name="组合 434"/>
              <p:cNvGrpSpPr/>
              <p:nvPr/>
            </p:nvGrpSpPr>
            <p:grpSpPr>
              <a:xfrm rot="16200000">
                <a:off x="8511643" y="7778004"/>
                <a:ext cx="48242" cy="167616"/>
                <a:chOff x="5194300" y="6574938"/>
                <a:chExt cx="164298" cy="570853"/>
              </a:xfrm>
            </p:grpSpPr>
            <p:sp>
              <p:nvSpPr>
                <p:cNvPr id="469" name="椭圆 468"/>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0" name="直接连接符 469"/>
                <p:cNvCxnSpPr>
                  <a:stCxn id="469"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6" name="组合 435"/>
              <p:cNvGrpSpPr/>
              <p:nvPr/>
            </p:nvGrpSpPr>
            <p:grpSpPr>
              <a:xfrm rot="16200000">
                <a:off x="8682439" y="7778004"/>
                <a:ext cx="48242" cy="167616"/>
                <a:chOff x="5194300" y="6574938"/>
                <a:chExt cx="164298" cy="570853"/>
              </a:xfrm>
            </p:grpSpPr>
            <p:sp>
              <p:nvSpPr>
                <p:cNvPr id="467" name="椭圆 466"/>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8" name="直接连接符 467"/>
                <p:cNvCxnSpPr>
                  <a:stCxn id="467"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7" name="组合 436"/>
              <p:cNvGrpSpPr/>
              <p:nvPr/>
            </p:nvGrpSpPr>
            <p:grpSpPr>
              <a:xfrm rot="16200000">
                <a:off x="8853235" y="7778004"/>
                <a:ext cx="48242" cy="167616"/>
                <a:chOff x="5194300" y="6574938"/>
                <a:chExt cx="164298" cy="570853"/>
              </a:xfrm>
            </p:grpSpPr>
            <p:sp>
              <p:nvSpPr>
                <p:cNvPr id="465" name="椭圆 464"/>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6" name="直接连接符 465"/>
                <p:cNvCxnSpPr>
                  <a:stCxn id="465"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8" name="组合 437"/>
              <p:cNvGrpSpPr/>
              <p:nvPr/>
            </p:nvGrpSpPr>
            <p:grpSpPr>
              <a:xfrm>
                <a:off x="8098349" y="6381880"/>
                <a:ext cx="48242" cy="167616"/>
                <a:chOff x="5194300" y="6574938"/>
                <a:chExt cx="164298" cy="570853"/>
              </a:xfrm>
            </p:grpSpPr>
            <p:sp>
              <p:nvSpPr>
                <p:cNvPr id="463" name="椭圆 462"/>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4" name="直接连接符 463"/>
                <p:cNvCxnSpPr>
                  <a:stCxn id="463"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39" name="组合 438"/>
              <p:cNvGrpSpPr/>
              <p:nvPr/>
            </p:nvGrpSpPr>
            <p:grpSpPr>
              <a:xfrm>
                <a:off x="8098349" y="6542922"/>
                <a:ext cx="48242" cy="167616"/>
                <a:chOff x="5194300" y="6574938"/>
                <a:chExt cx="164298" cy="570853"/>
              </a:xfrm>
            </p:grpSpPr>
            <p:sp>
              <p:nvSpPr>
                <p:cNvPr id="461" name="椭圆 460"/>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2" name="直接连接符 461"/>
                <p:cNvCxnSpPr>
                  <a:stCxn id="461"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40" name="组合 439"/>
              <p:cNvGrpSpPr/>
              <p:nvPr/>
            </p:nvGrpSpPr>
            <p:grpSpPr>
              <a:xfrm>
                <a:off x="8098349" y="6703964"/>
                <a:ext cx="48242" cy="167616"/>
                <a:chOff x="5194300" y="6574938"/>
                <a:chExt cx="164298" cy="570853"/>
              </a:xfrm>
            </p:grpSpPr>
            <p:sp>
              <p:nvSpPr>
                <p:cNvPr id="459" name="椭圆 458"/>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0" name="直接连接符 459"/>
                <p:cNvCxnSpPr>
                  <a:stCxn id="459"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41" name="组合 440"/>
              <p:cNvGrpSpPr/>
              <p:nvPr/>
            </p:nvGrpSpPr>
            <p:grpSpPr>
              <a:xfrm>
                <a:off x="8098349" y="6865006"/>
                <a:ext cx="48242" cy="167616"/>
                <a:chOff x="5194300" y="6574938"/>
                <a:chExt cx="164298" cy="570853"/>
              </a:xfrm>
            </p:grpSpPr>
            <p:sp>
              <p:nvSpPr>
                <p:cNvPr id="457" name="椭圆 456"/>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8" name="直接连接符 457"/>
                <p:cNvCxnSpPr>
                  <a:stCxn id="457"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42" name="组合 441"/>
              <p:cNvGrpSpPr/>
              <p:nvPr/>
            </p:nvGrpSpPr>
            <p:grpSpPr>
              <a:xfrm>
                <a:off x="8098349" y="7026048"/>
                <a:ext cx="48242" cy="167616"/>
                <a:chOff x="5194300" y="6574938"/>
                <a:chExt cx="164298" cy="570853"/>
              </a:xfrm>
            </p:grpSpPr>
            <p:sp>
              <p:nvSpPr>
                <p:cNvPr id="455" name="椭圆 454"/>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6" name="直接连接符 455"/>
                <p:cNvCxnSpPr>
                  <a:stCxn id="455"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43" name="组合 442"/>
              <p:cNvGrpSpPr/>
              <p:nvPr/>
            </p:nvGrpSpPr>
            <p:grpSpPr>
              <a:xfrm>
                <a:off x="8098349" y="7187090"/>
                <a:ext cx="48242" cy="167616"/>
                <a:chOff x="5194300" y="6574938"/>
                <a:chExt cx="164298" cy="570853"/>
              </a:xfrm>
            </p:grpSpPr>
            <p:sp>
              <p:nvSpPr>
                <p:cNvPr id="453" name="椭圆 452"/>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4" name="直接连接符 453"/>
                <p:cNvCxnSpPr>
                  <a:stCxn id="453"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44" name="组合 443"/>
              <p:cNvGrpSpPr/>
              <p:nvPr/>
            </p:nvGrpSpPr>
            <p:grpSpPr>
              <a:xfrm>
                <a:off x="8098349" y="7348132"/>
                <a:ext cx="48242" cy="167616"/>
                <a:chOff x="5194300" y="6574938"/>
                <a:chExt cx="164298" cy="570853"/>
              </a:xfrm>
            </p:grpSpPr>
            <p:sp>
              <p:nvSpPr>
                <p:cNvPr id="451" name="椭圆 450"/>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2" name="直接连接符 451"/>
                <p:cNvCxnSpPr>
                  <a:stCxn id="451"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45" name="组合 444"/>
              <p:cNvGrpSpPr/>
              <p:nvPr/>
            </p:nvGrpSpPr>
            <p:grpSpPr>
              <a:xfrm>
                <a:off x="8098349" y="7509174"/>
                <a:ext cx="48242" cy="167616"/>
                <a:chOff x="5194300" y="6574938"/>
                <a:chExt cx="164298" cy="570853"/>
              </a:xfrm>
            </p:grpSpPr>
            <p:sp>
              <p:nvSpPr>
                <p:cNvPr id="449" name="椭圆 448"/>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0" name="直接连接符 449"/>
                <p:cNvCxnSpPr>
                  <a:stCxn id="449"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446" name="组合 445"/>
              <p:cNvGrpSpPr/>
              <p:nvPr/>
            </p:nvGrpSpPr>
            <p:grpSpPr>
              <a:xfrm>
                <a:off x="8098349" y="7670216"/>
                <a:ext cx="48242" cy="167616"/>
                <a:chOff x="5194300" y="6574938"/>
                <a:chExt cx="164298" cy="570853"/>
              </a:xfrm>
            </p:grpSpPr>
            <p:sp>
              <p:nvSpPr>
                <p:cNvPr id="447" name="椭圆 446"/>
                <p:cNvSpPr/>
                <p:nvPr/>
              </p:nvSpPr>
              <p:spPr>
                <a:xfrm>
                  <a:off x="5194300" y="6574938"/>
                  <a:ext cx="164298" cy="164298"/>
                </a:xfrm>
                <a:prstGeom prst="ellipse">
                  <a:avLst/>
                </a:prstGeom>
                <a:noFill/>
                <a:ln w="31750">
                  <a:solidFill>
                    <a:schemeClr val="tx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8" name="直接连接符 447"/>
                <p:cNvCxnSpPr>
                  <a:stCxn id="447" idx="4"/>
                </p:cNvCxnSpPr>
                <p:nvPr/>
              </p:nvCxnSpPr>
              <p:spPr>
                <a:xfrm>
                  <a:off x="5276449" y="6739236"/>
                  <a:ext cx="0" cy="406555"/>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sp>
          <p:nvSpPr>
            <p:cNvPr id="491" name="矩形 490"/>
            <p:cNvSpPr/>
            <p:nvPr/>
          </p:nvSpPr>
          <p:spPr>
            <a:xfrm>
              <a:off x="8209266" y="9066972"/>
              <a:ext cx="968563" cy="1370209"/>
            </a:xfrm>
            <a:prstGeom prst="rect">
              <a:avLst/>
            </a:prstGeom>
            <a:solidFill>
              <a:schemeClr val="accent1">
                <a:lumMod val="60000"/>
                <a:lumOff val="4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3" name="组合 492"/>
            <p:cNvGrpSpPr/>
            <p:nvPr/>
          </p:nvGrpSpPr>
          <p:grpSpPr>
            <a:xfrm>
              <a:off x="5374789" y="4374156"/>
              <a:ext cx="2799099" cy="459227"/>
              <a:chOff x="10423800" y="4533380"/>
              <a:chExt cx="2799099" cy="719680"/>
            </a:xfrm>
          </p:grpSpPr>
          <p:cxnSp>
            <p:nvCxnSpPr>
              <p:cNvPr id="500" name="直接连接符 499"/>
              <p:cNvCxnSpPr/>
              <p:nvPr/>
            </p:nvCxnSpPr>
            <p:spPr>
              <a:xfrm>
                <a:off x="104238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a:off x="110665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a:off x="12166324"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a:off x="13222899" y="4533380"/>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494" name="文本框 493"/>
            <p:cNvSpPr txBox="1"/>
            <p:nvPr/>
          </p:nvSpPr>
          <p:spPr>
            <a:xfrm>
              <a:off x="5354778" y="4101422"/>
              <a:ext cx="667170"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树池</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1.5m</a:t>
              </a:r>
              <a:endParaRPr lang="zh-CN" altLang="en-US" sz="1600" dirty="0">
                <a:latin typeface="微软雅黑" panose="020B0503020204020204" pitchFamily="34" charset="-122"/>
                <a:ea typeface="微软雅黑" panose="020B0503020204020204" pitchFamily="34" charset="-122"/>
              </a:endParaRPr>
            </a:p>
          </p:txBody>
        </p:sp>
        <p:cxnSp>
          <p:nvCxnSpPr>
            <p:cNvPr id="495" name="直接箭头连接符 494"/>
            <p:cNvCxnSpPr/>
            <p:nvPr/>
          </p:nvCxnSpPr>
          <p:spPr>
            <a:xfrm>
              <a:off x="5374789" y="4683363"/>
              <a:ext cx="656665"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6" name="直接箭头连接符 495"/>
            <p:cNvCxnSpPr/>
            <p:nvPr/>
          </p:nvCxnSpPr>
          <p:spPr>
            <a:xfrm>
              <a:off x="6031454" y="4683363"/>
              <a:ext cx="1085859"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97" name="直接箭头连接符 496"/>
            <p:cNvCxnSpPr/>
            <p:nvPr/>
          </p:nvCxnSpPr>
          <p:spPr>
            <a:xfrm>
              <a:off x="7117313" y="4647482"/>
              <a:ext cx="886972"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98" name="文本框 497"/>
            <p:cNvSpPr txBox="1"/>
            <p:nvPr/>
          </p:nvSpPr>
          <p:spPr>
            <a:xfrm>
              <a:off x="6061204" y="4137544"/>
              <a:ext cx="1088760"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停车带</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W=</a:t>
              </a:r>
              <a:r>
                <a:rPr lang="zh-CN" altLang="en-US" sz="1600" dirty="0">
                  <a:latin typeface="微软雅黑" panose="020B0503020204020204" pitchFamily="34" charset="-122"/>
                  <a:ea typeface="微软雅黑" panose="020B0503020204020204" pitchFamily="34" charset="-122"/>
                </a:rPr>
                <a:t> </a:t>
              </a:r>
              <a:r>
                <a:rPr lang="en-US" altLang="zh-CN" sz="1600" dirty="0">
                  <a:latin typeface="微软雅黑" panose="020B0503020204020204" pitchFamily="34" charset="-122"/>
                  <a:ea typeface="微软雅黑" panose="020B0503020204020204" pitchFamily="34" charset="-122"/>
                </a:rPr>
                <a:t>5.5m</a:t>
              </a:r>
              <a:endParaRPr lang="zh-CN" altLang="en-US" sz="1600" dirty="0">
                <a:latin typeface="微软雅黑" panose="020B0503020204020204" pitchFamily="34" charset="-122"/>
                <a:ea typeface="微软雅黑" panose="020B0503020204020204" pitchFamily="34" charset="-122"/>
              </a:endParaRPr>
            </a:p>
          </p:txBody>
        </p:sp>
        <p:sp>
          <p:nvSpPr>
            <p:cNvPr id="499" name="文本框 498"/>
            <p:cNvSpPr txBox="1"/>
            <p:nvPr/>
          </p:nvSpPr>
          <p:spPr>
            <a:xfrm>
              <a:off x="7079031" y="4063447"/>
              <a:ext cx="925254"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通车道</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L</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3.8m</a:t>
              </a:r>
              <a:endParaRPr lang="zh-CN" altLang="en-US" sz="1600" dirty="0">
                <a:latin typeface="微软雅黑" panose="020B0503020204020204" pitchFamily="34" charset="-122"/>
                <a:ea typeface="微软雅黑" panose="020B0503020204020204" pitchFamily="34" charset="-122"/>
              </a:endParaRPr>
            </a:p>
          </p:txBody>
        </p:sp>
        <p:grpSp>
          <p:nvGrpSpPr>
            <p:cNvPr id="504" name="组合 503"/>
            <p:cNvGrpSpPr/>
            <p:nvPr/>
          </p:nvGrpSpPr>
          <p:grpSpPr>
            <a:xfrm rot="16200000">
              <a:off x="6931598" y="5415077"/>
              <a:ext cx="686624" cy="425908"/>
              <a:chOff x="32863" y="5676820"/>
              <a:chExt cx="656665" cy="425908"/>
            </a:xfrm>
          </p:grpSpPr>
          <p:grpSp>
            <p:nvGrpSpPr>
              <p:cNvPr id="505" name="组合 504"/>
              <p:cNvGrpSpPr/>
              <p:nvPr/>
            </p:nvGrpSpPr>
            <p:grpSpPr>
              <a:xfrm>
                <a:off x="32863" y="5676820"/>
                <a:ext cx="642730" cy="425908"/>
                <a:chOff x="10423800" y="4585596"/>
                <a:chExt cx="642730" cy="667464"/>
              </a:xfrm>
            </p:grpSpPr>
            <p:cxnSp>
              <p:nvCxnSpPr>
                <p:cNvPr id="507" name="直接连接符 506"/>
                <p:cNvCxnSpPr/>
                <p:nvPr/>
              </p:nvCxnSpPr>
              <p:spPr>
                <a:xfrm>
                  <a:off x="10423800" y="4585596"/>
                  <a:ext cx="0" cy="667464"/>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a:off x="11066530" y="4585596"/>
                  <a:ext cx="0" cy="667464"/>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grpSp>
          <p:cxnSp>
            <p:nvCxnSpPr>
              <p:cNvPr id="506" name="直接箭头连接符 505"/>
              <p:cNvCxnSpPr/>
              <p:nvPr/>
            </p:nvCxnSpPr>
            <p:spPr>
              <a:xfrm>
                <a:off x="32863" y="5952708"/>
                <a:ext cx="656665" cy="0"/>
              </a:xfrm>
              <a:prstGeom prst="straightConnector1">
                <a:avLst/>
              </a:prstGeom>
              <a:ln w="254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509" name="文本框 508"/>
            <p:cNvSpPr txBox="1"/>
            <p:nvPr/>
          </p:nvSpPr>
          <p:spPr>
            <a:xfrm>
              <a:off x="7390239" y="5476203"/>
              <a:ext cx="699230" cy="338554"/>
            </a:xfrm>
            <a:prstGeom prst="rect">
              <a:avLst/>
            </a:prstGeom>
            <a:noFill/>
          </p:spPr>
          <p:txBody>
            <a:bodyPr vert="horz" wrap="none" rtlCol="0">
              <a:spAutoFit/>
            </a:bodyPr>
            <a:lstStyle/>
            <a:p>
              <a:pPr algn="l"/>
              <a:r>
                <a:rPr lang="en-US" altLang="zh-CN" sz="1600" b="1" dirty="0">
                  <a:solidFill>
                    <a:schemeClr val="bg1"/>
                  </a:solidFill>
                  <a:latin typeface="微软雅黑" panose="020B0503020204020204" pitchFamily="34" charset="-122"/>
                  <a:ea typeface="微软雅黑" panose="020B0503020204020204" pitchFamily="34" charset="-122"/>
                </a:rPr>
                <a:t>3.4m</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510" name="组合 509"/>
            <p:cNvGrpSpPr/>
            <p:nvPr/>
          </p:nvGrpSpPr>
          <p:grpSpPr>
            <a:xfrm rot="2010847">
              <a:off x="6071400" y="8649318"/>
              <a:ext cx="943201" cy="995286"/>
              <a:chOff x="4455963" y="7201485"/>
              <a:chExt cx="925129" cy="976216"/>
            </a:xfrm>
          </p:grpSpPr>
          <p:pic>
            <p:nvPicPr>
              <p:cNvPr id="511" name="图片 510"/>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512" name="矩形 511"/>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3" name="组合 512"/>
            <p:cNvGrpSpPr/>
            <p:nvPr/>
          </p:nvGrpSpPr>
          <p:grpSpPr>
            <a:xfrm rot="2010847">
              <a:off x="6071399" y="8001572"/>
              <a:ext cx="943201" cy="995286"/>
              <a:chOff x="4455963" y="7201485"/>
              <a:chExt cx="925129" cy="976216"/>
            </a:xfrm>
          </p:grpSpPr>
          <p:pic>
            <p:nvPicPr>
              <p:cNvPr id="514" name="图片 51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515" name="矩形 514"/>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6" name="组合 515"/>
            <p:cNvGrpSpPr/>
            <p:nvPr/>
          </p:nvGrpSpPr>
          <p:grpSpPr>
            <a:xfrm rot="2010847">
              <a:off x="6071398" y="7353826"/>
              <a:ext cx="943201" cy="995286"/>
              <a:chOff x="4455963" y="7201485"/>
              <a:chExt cx="925129" cy="976216"/>
            </a:xfrm>
          </p:grpSpPr>
          <p:pic>
            <p:nvPicPr>
              <p:cNvPr id="517" name="图片 516"/>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518" name="矩形 517"/>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9" name="组合 518"/>
            <p:cNvGrpSpPr/>
            <p:nvPr/>
          </p:nvGrpSpPr>
          <p:grpSpPr>
            <a:xfrm rot="2010847">
              <a:off x="6071397" y="6706080"/>
              <a:ext cx="943201" cy="995286"/>
              <a:chOff x="4455963" y="7201485"/>
              <a:chExt cx="925129" cy="976216"/>
            </a:xfrm>
          </p:grpSpPr>
          <p:pic>
            <p:nvPicPr>
              <p:cNvPr id="520" name="图片 519"/>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521" name="矩形 520"/>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2" name="组合 521"/>
            <p:cNvGrpSpPr/>
            <p:nvPr/>
          </p:nvGrpSpPr>
          <p:grpSpPr>
            <a:xfrm rot="2010847">
              <a:off x="6071396" y="6058334"/>
              <a:ext cx="943201" cy="995286"/>
              <a:chOff x="4455963" y="7201485"/>
              <a:chExt cx="925129" cy="976216"/>
            </a:xfrm>
          </p:grpSpPr>
          <p:pic>
            <p:nvPicPr>
              <p:cNvPr id="523" name="图片 522"/>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524" name="矩形 523"/>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5" name="组合 524"/>
            <p:cNvGrpSpPr/>
            <p:nvPr/>
          </p:nvGrpSpPr>
          <p:grpSpPr>
            <a:xfrm rot="2010847">
              <a:off x="6071395" y="5410588"/>
              <a:ext cx="943201" cy="995286"/>
              <a:chOff x="4455963" y="7201485"/>
              <a:chExt cx="925129" cy="976216"/>
            </a:xfrm>
          </p:grpSpPr>
          <p:pic>
            <p:nvPicPr>
              <p:cNvPr id="526" name="图片 525"/>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527" name="矩形 526"/>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8" name="组合 527"/>
            <p:cNvGrpSpPr/>
            <p:nvPr/>
          </p:nvGrpSpPr>
          <p:grpSpPr>
            <a:xfrm rot="2010847">
              <a:off x="6071394" y="4762842"/>
              <a:ext cx="943201" cy="995286"/>
              <a:chOff x="4455963" y="7201485"/>
              <a:chExt cx="925129" cy="976216"/>
            </a:xfrm>
          </p:grpSpPr>
          <p:pic>
            <p:nvPicPr>
              <p:cNvPr id="529" name="图片 528"/>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530" name="矩形 529"/>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52" name="组合 551"/>
          <p:cNvGrpSpPr/>
          <p:nvPr/>
        </p:nvGrpSpPr>
        <p:grpSpPr>
          <a:xfrm>
            <a:off x="162953" y="2799974"/>
            <a:ext cx="4409732" cy="1190104"/>
            <a:chOff x="162953" y="2799974"/>
            <a:chExt cx="4409732" cy="1190104"/>
          </a:xfrm>
        </p:grpSpPr>
        <p:sp>
          <p:nvSpPr>
            <p:cNvPr id="538" name="矩形: 圆角 537"/>
            <p:cNvSpPr/>
            <p:nvPr/>
          </p:nvSpPr>
          <p:spPr>
            <a:xfrm>
              <a:off x="418636" y="3242863"/>
              <a:ext cx="4154049" cy="747215"/>
            </a:xfrm>
            <a:prstGeom prst="roundRect">
              <a:avLst/>
            </a:prstGeom>
            <a:solidFill>
              <a:schemeClr val="accent1">
                <a:lumMod val="20000"/>
                <a:lumOff val="8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rPr>
                <a:t>车位尺寸：</a:t>
              </a:r>
              <a:r>
                <a:rPr lang="en-US" altLang="zh-CN" sz="2000" dirty="0">
                  <a:solidFill>
                    <a:schemeClr val="tx1"/>
                  </a:solidFill>
                </a:rPr>
                <a:t>6.0×2.4m</a:t>
              </a:r>
              <a:endParaRPr lang="en-US" altLang="zh-CN" sz="2000" dirty="0">
                <a:solidFill>
                  <a:schemeClr val="tx1"/>
                </a:solidFill>
              </a:endParaRPr>
            </a:p>
            <a:p>
              <a:pPr algn="ctr"/>
              <a:r>
                <a:rPr lang="zh-CN" altLang="en-US" sz="2000" dirty="0">
                  <a:solidFill>
                    <a:schemeClr val="tx1"/>
                  </a:solidFill>
                </a:rPr>
                <a:t>通车道宽度：不小于</a:t>
              </a:r>
              <a:r>
                <a:rPr lang="en-US" altLang="zh-CN" sz="2000" dirty="0">
                  <a:solidFill>
                    <a:schemeClr val="tx1"/>
                  </a:solidFill>
                </a:rPr>
                <a:t>3.8m</a:t>
              </a:r>
              <a:endParaRPr lang="zh-CN" altLang="en-US" sz="2000" dirty="0">
                <a:solidFill>
                  <a:schemeClr val="tx1"/>
                </a:solidFill>
              </a:endParaRPr>
            </a:p>
          </p:txBody>
        </p:sp>
        <p:sp>
          <p:nvSpPr>
            <p:cNvPr id="541" name="椭圆 540"/>
            <p:cNvSpPr/>
            <p:nvPr/>
          </p:nvSpPr>
          <p:spPr>
            <a:xfrm>
              <a:off x="162953" y="2851902"/>
              <a:ext cx="745774" cy="745774"/>
            </a:xfrm>
            <a:prstGeom prst="ellipse">
              <a:avLst/>
            </a:prstGeom>
            <a:solidFill>
              <a:schemeClr val="accent1">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mj-lt"/>
                </a:rPr>
                <a:t>1</a:t>
              </a:r>
              <a:endParaRPr lang="zh-CN" altLang="en-US" sz="3200" b="1" dirty="0">
                <a:latin typeface="+mj-lt"/>
              </a:endParaRPr>
            </a:p>
          </p:txBody>
        </p:sp>
        <p:sp>
          <p:nvSpPr>
            <p:cNvPr id="548" name="文本框 547"/>
            <p:cNvSpPr txBox="1"/>
            <p:nvPr/>
          </p:nvSpPr>
          <p:spPr>
            <a:xfrm>
              <a:off x="866495" y="2799974"/>
              <a:ext cx="2001751" cy="461665"/>
            </a:xfrm>
            <a:prstGeom prst="rect">
              <a:avLst/>
            </a:prstGeom>
            <a:noFill/>
          </p:spPr>
          <p:txBody>
            <a:bodyPr wrap="square">
              <a:spAutoFit/>
            </a:bodyPr>
            <a:lstStyle/>
            <a:p>
              <a:r>
                <a:rPr lang="zh-CN" altLang="en-US" b="1" dirty="0">
                  <a:solidFill>
                    <a:schemeClr val="accent1">
                      <a:lumMod val="60000"/>
                      <a:lumOff val="40000"/>
                    </a:schemeClr>
                  </a:solidFill>
                  <a:latin typeface="微软雅黑" panose="020B0503020204020204" pitchFamily="34" charset="-122"/>
                  <a:ea typeface="微软雅黑" panose="020B0503020204020204" pitchFamily="34" charset="-122"/>
                </a:rPr>
                <a:t>平行式停车</a:t>
              </a:r>
              <a:endParaRPr lang="zh-CN" altLang="en-US" b="1" dirty="0">
                <a:solidFill>
                  <a:schemeClr val="accent1">
                    <a:lumMod val="60000"/>
                    <a:lumOff val="40000"/>
                  </a:schemeClr>
                </a:solidFill>
                <a:latin typeface="微软雅黑" panose="020B0503020204020204" pitchFamily="34" charset="-122"/>
                <a:ea typeface="微软雅黑" panose="020B0503020204020204" pitchFamily="34" charset="-122"/>
              </a:endParaRPr>
            </a:p>
          </p:txBody>
        </p:sp>
      </p:grpSp>
      <p:grpSp>
        <p:nvGrpSpPr>
          <p:cNvPr id="551" name="组合 550"/>
          <p:cNvGrpSpPr/>
          <p:nvPr/>
        </p:nvGrpSpPr>
        <p:grpSpPr>
          <a:xfrm>
            <a:off x="10383951" y="2799974"/>
            <a:ext cx="4297645" cy="1218626"/>
            <a:chOff x="10383951" y="2799974"/>
            <a:chExt cx="4297645" cy="1218626"/>
          </a:xfrm>
        </p:grpSpPr>
        <p:grpSp>
          <p:nvGrpSpPr>
            <p:cNvPr id="544" name="组合 543"/>
            <p:cNvGrpSpPr/>
            <p:nvPr/>
          </p:nvGrpSpPr>
          <p:grpSpPr>
            <a:xfrm>
              <a:off x="10383951" y="2851902"/>
              <a:ext cx="4297645" cy="1166698"/>
              <a:chOff x="10383951" y="2851902"/>
              <a:chExt cx="4297645" cy="1166698"/>
            </a:xfrm>
          </p:grpSpPr>
          <p:sp>
            <p:nvSpPr>
              <p:cNvPr id="535" name="矩形: 圆角 534"/>
              <p:cNvSpPr/>
              <p:nvPr/>
            </p:nvSpPr>
            <p:spPr>
              <a:xfrm>
                <a:off x="10662224" y="3271385"/>
                <a:ext cx="4019372" cy="747215"/>
              </a:xfrm>
              <a:prstGeom prst="roundRect">
                <a:avLst/>
              </a:prstGeom>
              <a:solidFill>
                <a:schemeClr val="accent2">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rPr>
                  <a:t>车位尺寸：</a:t>
                </a:r>
                <a:r>
                  <a:rPr lang="en-US" altLang="zh-CN" sz="2000" dirty="0">
                    <a:solidFill>
                      <a:schemeClr val="tx1"/>
                    </a:solidFill>
                  </a:rPr>
                  <a:t>5.5×2.4m</a:t>
                </a:r>
                <a:endParaRPr lang="en-US" altLang="zh-CN" sz="2000" dirty="0">
                  <a:solidFill>
                    <a:schemeClr val="tx1"/>
                  </a:solidFill>
                </a:endParaRPr>
              </a:p>
              <a:p>
                <a:pPr algn="ctr"/>
                <a:r>
                  <a:rPr lang="zh-CN" altLang="en-US" sz="2000" dirty="0">
                    <a:solidFill>
                      <a:schemeClr val="tx1"/>
                    </a:solidFill>
                  </a:rPr>
                  <a:t>通车道宽度：不小于</a:t>
                </a:r>
                <a:r>
                  <a:rPr lang="en-US" altLang="zh-CN" sz="2000" dirty="0">
                    <a:solidFill>
                      <a:schemeClr val="tx1"/>
                    </a:solidFill>
                  </a:rPr>
                  <a:t>5.5m</a:t>
                </a:r>
                <a:endParaRPr lang="zh-CN" altLang="en-US" sz="2000" dirty="0">
                  <a:solidFill>
                    <a:schemeClr val="tx1"/>
                  </a:solidFill>
                </a:endParaRPr>
              </a:p>
            </p:txBody>
          </p:sp>
          <p:sp>
            <p:nvSpPr>
              <p:cNvPr id="543" name="椭圆 542"/>
              <p:cNvSpPr/>
              <p:nvPr/>
            </p:nvSpPr>
            <p:spPr>
              <a:xfrm>
                <a:off x="10383951" y="2851902"/>
                <a:ext cx="745774" cy="745774"/>
              </a:xfrm>
              <a:prstGeom prst="ellipse">
                <a:avLst/>
              </a:prstGeom>
              <a:solidFill>
                <a:schemeClr val="accent2"/>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mj-lt"/>
                  </a:rPr>
                  <a:t>3</a:t>
                </a:r>
                <a:endParaRPr lang="zh-CN" altLang="en-US" sz="3200" b="1" dirty="0">
                  <a:latin typeface="+mj-lt"/>
                </a:endParaRPr>
              </a:p>
            </p:txBody>
          </p:sp>
        </p:grpSp>
        <p:sp>
          <p:nvSpPr>
            <p:cNvPr id="550" name="文本框 549"/>
            <p:cNvSpPr txBox="1"/>
            <p:nvPr/>
          </p:nvSpPr>
          <p:spPr>
            <a:xfrm>
              <a:off x="11129725" y="2799974"/>
              <a:ext cx="2001751" cy="461665"/>
            </a:xfrm>
            <a:prstGeom prst="rect">
              <a:avLst/>
            </a:prstGeom>
            <a:noFill/>
          </p:spPr>
          <p:txBody>
            <a:bodyPr wrap="square">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垂直式停车</a:t>
              </a:r>
              <a:endParaRPr lang="zh-CN" altLang="en-US" b="1" dirty="0">
                <a:solidFill>
                  <a:schemeClr val="accent2">
                    <a:lumMod val="75000"/>
                  </a:schemeClr>
                </a:solidFill>
                <a:latin typeface="微软雅黑" panose="020B0503020204020204" pitchFamily="34" charset="-122"/>
                <a:ea typeface="微软雅黑" panose="020B0503020204020204" pitchFamily="34" charset="-122"/>
              </a:endParaRPr>
            </a:p>
          </p:txBody>
        </p:sp>
      </p:grpSp>
      <p:grpSp>
        <p:nvGrpSpPr>
          <p:cNvPr id="555" name="组合 554"/>
          <p:cNvGrpSpPr/>
          <p:nvPr/>
        </p:nvGrpSpPr>
        <p:grpSpPr>
          <a:xfrm>
            <a:off x="5104788" y="2799974"/>
            <a:ext cx="4400903" cy="1219034"/>
            <a:chOff x="5104788" y="2799974"/>
            <a:chExt cx="4400903" cy="1219034"/>
          </a:xfrm>
        </p:grpSpPr>
        <p:sp>
          <p:nvSpPr>
            <p:cNvPr id="549" name="文本框 548"/>
            <p:cNvSpPr txBox="1"/>
            <p:nvPr/>
          </p:nvSpPr>
          <p:spPr>
            <a:xfrm>
              <a:off x="5863519" y="2799974"/>
              <a:ext cx="2001751" cy="461665"/>
            </a:xfrm>
            <a:prstGeom prst="rect">
              <a:avLst/>
            </a:prstGeom>
            <a:noFill/>
          </p:spPr>
          <p:txBody>
            <a:bodyPr wrap="square">
              <a:spAutoFit/>
            </a:bodyPr>
            <a:lstStyle/>
            <a:p>
              <a:r>
                <a:rPr lang="zh-CN" altLang="en-US" b="1" dirty="0">
                  <a:solidFill>
                    <a:schemeClr val="accent6">
                      <a:lumMod val="60000"/>
                      <a:lumOff val="40000"/>
                    </a:schemeClr>
                  </a:solidFill>
                  <a:latin typeface="微软雅黑" panose="020B0503020204020204" pitchFamily="34" charset="-122"/>
                  <a:ea typeface="微软雅黑" panose="020B0503020204020204" pitchFamily="34" charset="-122"/>
                </a:rPr>
                <a:t>斜列式停车</a:t>
              </a:r>
              <a:endParaRPr lang="zh-CN" altLang="en-US" b="1" dirty="0">
                <a:solidFill>
                  <a:schemeClr val="accent6">
                    <a:lumMod val="60000"/>
                    <a:lumOff val="40000"/>
                  </a:schemeClr>
                </a:solidFill>
                <a:latin typeface="微软雅黑" panose="020B0503020204020204" pitchFamily="34" charset="-122"/>
                <a:ea typeface="微软雅黑" panose="020B0503020204020204" pitchFamily="34" charset="-122"/>
              </a:endParaRPr>
            </a:p>
          </p:txBody>
        </p:sp>
        <p:sp>
          <p:nvSpPr>
            <p:cNvPr id="553" name="矩形: 圆角 552"/>
            <p:cNvSpPr/>
            <p:nvPr/>
          </p:nvSpPr>
          <p:spPr>
            <a:xfrm>
              <a:off x="5486319" y="3271793"/>
              <a:ext cx="4019372" cy="747215"/>
            </a:xfrm>
            <a:prstGeom prst="roundRect">
              <a:avLst/>
            </a:prstGeom>
            <a:solidFill>
              <a:schemeClr val="accent6">
                <a:lumMod val="20000"/>
                <a:lumOff val="8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rPr>
                <a:t>车位尺寸：</a:t>
              </a:r>
              <a:r>
                <a:rPr lang="en-US" altLang="zh-CN" sz="2000" dirty="0">
                  <a:solidFill>
                    <a:schemeClr val="tx1"/>
                  </a:solidFill>
                </a:rPr>
                <a:t>5.5×3.4m</a:t>
              </a:r>
              <a:endParaRPr lang="en-US" altLang="zh-CN" sz="2000" dirty="0">
                <a:solidFill>
                  <a:schemeClr val="tx1"/>
                </a:solidFill>
              </a:endParaRPr>
            </a:p>
            <a:p>
              <a:pPr algn="ctr"/>
              <a:r>
                <a:rPr lang="zh-CN" altLang="en-US" sz="2000" dirty="0">
                  <a:solidFill>
                    <a:schemeClr val="tx1"/>
                  </a:solidFill>
                </a:rPr>
                <a:t>通车道宽度：不小于</a:t>
              </a:r>
              <a:r>
                <a:rPr lang="en-US" altLang="zh-CN" sz="2000" dirty="0">
                  <a:solidFill>
                    <a:schemeClr val="tx1"/>
                  </a:solidFill>
                </a:rPr>
                <a:t>3.8m</a:t>
              </a:r>
              <a:endParaRPr lang="zh-CN" altLang="en-US" sz="2000" dirty="0">
                <a:solidFill>
                  <a:schemeClr val="tx1"/>
                </a:solidFill>
              </a:endParaRPr>
            </a:p>
          </p:txBody>
        </p:sp>
        <p:sp>
          <p:nvSpPr>
            <p:cNvPr id="554" name="椭圆 553"/>
            <p:cNvSpPr/>
            <p:nvPr/>
          </p:nvSpPr>
          <p:spPr>
            <a:xfrm>
              <a:off x="5104788" y="2851902"/>
              <a:ext cx="745774" cy="745774"/>
            </a:xfrm>
            <a:prstGeom prst="ellipse">
              <a:avLst/>
            </a:prstGeom>
            <a:solidFill>
              <a:schemeClr val="accent6">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mj-lt"/>
                </a:rPr>
                <a:t>2</a:t>
              </a:r>
              <a:endParaRPr lang="zh-CN" altLang="en-US" sz="3200" b="1" dirty="0">
                <a:latin typeface="+mj-lt"/>
              </a:endParaRPr>
            </a:p>
          </p:txBody>
        </p:sp>
      </p:grpSp>
      <p:sp>
        <p:nvSpPr>
          <p:cNvPr id="6" name="矩形 5"/>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步行通行区与建筑前区空间要求</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6" name="表格 5"/>
          <p:cNvGraphicFramePr>
            <a:graphicFrameLocks noGrp="1"/>
          </p:cNvGraphicFramePr>
          <p:nvPr/>
        </p:nvGraphicFramePr>
        <p:xfrm>
          <a:off x="7759467" y="2582535"/>
          <a:ext cx="6971860" cy="1760648"/>
        </p:xfrm>
        <a:graphic>
          <a:graphicData uri="http://schemas.openxmlformats.org/drawingml/2006/table">
            <a:tbl>
              <a:tblPr firstRow="1" bandRow="1">
                <a:tableStyleId>{93296810-A885-4BE3-A3E7-6D5BEEA58F35}</a:tableStyleId>
              </a:tblPr>
              <a:tblGrid>
                <a:gridCol w="3846703"/>
                <a:gridCol w="3125157"/>
              </a:tblGrid>
              <a:tr h="464648">
                <a:tc>
                  <a:txBody>
                    <a:bodyPr/>
                    <a:lstStyle/>
                    <a:p>
                      <a:pPr algn="ctr"/>
                      <a:r>
                        <a:rPr lang="zh-CN" altLang="en-US" sz="2000" dirty="0">
                          <a:latin typeface="+mj-ea"/>
                          <a:ea typeface="+mj-ea"/>
                        </a:rPr>
                        <a:t>沿街建筑首层功能</a:t>
                      </a:r>
                      <a:endParaRPr lang="zh-CN" altLang="en-US" sz="2000" dirty="0">
                        <a:latin typeface="+mj-ea"/>
                        <a:ea typeface="+mj-ea"/>
                      </a:endParaRPr>
                    </a:p>
                  </a:txBody>
                  <a:tcPr anchor="ctr"/>
                </a:tc>
                <a:tc>
                  <a:txBody>
                    <a:bodyPr/>
                    <a:lstStyle/>
                    <a:p>
                      <a:pPr algn="ctr"/>
                      <a:r>
                        <a:rPr lang="zh-CN" altLang="en-US" sz="2000" dirty="0">
                          <a:latin typeface="+mj-ea"/>
                          <a:ea typeface="+mj-ea"/>
                        </a:rPr>
                        <a:t>建筑前区建议宽度（</a:t>
                      </a:r>
                      <a:r>
                        <a:rPr lang="en-US" altLang="zh-CN" sz="2000" dirty="0">
                          <a:latin typeface="+mj-ea"/>
                          <a:ea typeface="+mj-ea"/>
                        </a:rPr>
                        <a:t>m</a:t>
                      </a:r>
                      <a:r>
                        <a:rPr lang="zh-CN" altLang="en-US" sz="2000" dirty="0">
                          <a:latin typeface="+mj-ea"/>
                          <a:ea typeface="+mj-ea"/>
                        </a:rPr>
                        <a:t>）</a:t>
                      </a:r>
                      <a:endParaRPr lang="zh-CN" altLang="en-US" sz="2000" dirty="0">
                        <a:latin typeface="+mj-ea"/>
                        <a:ea typeface="+mj-ea"/>
                      </a:endParaRPr>
                    </a:p>
                  </a:txBody>
                  <a:tcPr anchor="ctr"/>
                </a:tc>
              </a:tr>
              <a:tr h="432000">
                <a:tc>
                  <a:txBody>
                    <a:bodyPr/>
                    <a:lstStyle/>
                    <a:p>
                      <a:pPr algn="ctr"/>
                      <a:r>
                        <a:rPr lang="zh-CN" altLang="en-US" sz="1800" dirty="0">
                          <a:latin typeface="+mj-ea"/>
                          <a:ea typeface="+mj-ea"/>
                        </a:rPr>
                        <a:t>以展示橱窗、贩卖窗口为主</a:t>
                      </a:r>
                      <a:endParaRPr lang="zh-CN" altLang="en-US" sz="1800" dirty="0">
                        <a:latin typeface="+mj-ea"/>
                        <a:ea typeface="+mj-ea"/>
                      </a:endParaRPr>
                    </a:p>
                  </a:txBody>
                  <a:tcPr anchor="ctr"/>
                </a:tc>
                <a:tc>
                  <a:txBody>
                    <a:bodyPr/>
                    <a:lstStyle/>
                    <a:p>
                      <a:pPr algn="ctr"/>
                      <a:r>
                        <a:rPr lang="en-US" altLang="zh-CN" sz="1800" dirty="0">
                          <a:latin typeface="+mj-ea"/>
                          <a:ea typeface="+mj-ea"/>
                        </a:rPr>
                        <a:t>0.5-1</a:t>
                      </a:r>
                      <a:endParaRPr lang="en-US" altLang="zh-CN" sz="1800" dirty="0">
                        <a:latin typeface="+mj-ea"/>
                        <a:ea typeface="+mj-ea"/>
                      </a:endParaRPr>
                    </a:p>
                  </a:txBody>
                  <a:tcPr anchor="ctr"/>
                </a:tc>
              </a:tr>
              <a:tr h="432000">
                <a:tc>
                  <a:txBody>
                    <a:bodyPr/>
                    <a:lstStyle/>
                    <a:p>
                      <a:pPr algn="ctr"/>
                      <a:r>
                        <a:rPr lang="zh-CN" altLang="en-US" sz="1800" dirty="0">
                          <a:latin typeface="+mj-ea"/>
                          <a:ea typeface="+mj-ea"/>
                        </a:rPr>
                        <a:t>室外商品展示、设施室外餐饮</a:t>
                      </a:r>
                      <a:endParaRPr lang="zh-CN" altLang="en-US" sz="1800" dirty="0">
                        <a:latin typeface="+mj-ea"/>
                        <a:ea typeface="+mj-ea"/>
                      </a:endParaRPr>
                    </a:p>
                  </a:txBody>
                  <a:tcPr anchor="ctr"/>
                </a:tc>
                <a:tc>
                  <a:txBody>
                    <a:bodyPr/>
                    <a:lstStyle/>
                    <a:p>
                      <a:pPr algn="ctr"/>
                      <a:r>
                        <a:rPr lang="en-US" altLang="zh-CN" sz="1800" dirty="0">
                          <a:latin typeface="+mj-ea"/>
                          <a:ea typeface="+mj-ea"/>
                        </a:rPr>
                        <a:t>1.5-2.0</a:t>
                      </a:r>
                      <a:endParaRPr lang="zh-CN" altLang="en-US" sz="1800" dirty="0">
                        <a:latin typeface="+mj-ea"/>
                        <a:ea typeface="+mj-ea"/>
                      </a:endParaRPr>
                    </a:p>
                  </a:txBody>
                  <a:tcPr anchor="ctr"/>
                </a:tc>
              </a:tr>
              <a:tr h="432000">
                <a:tc>
                  <a:txBody>
                    <a:bodyPr/>
                    <a:lstStyle/>
                    <a:p>
                      <a:pPr algn="ctr"/>
                      <a:r>
                        <a:rPr lang="zh-CN" altLang="en-US" sz="1800" dirty="0">
                          <a:latin typeface="+mj-ea"/>
                          <a:ea typeface="+mj-ea"/>
                        </a:rPr>
                        <a:t>餐饮特色街道</a:t>
                      </a:r>
                      <a:endParaRPr lang="zh-CN" altLang="en-US" sz="1800" dirty="0">
                        <a:latin typeface="+mj-ea"/>
                        <a:ea typeface="+mj-ea"/>
                      </a:endParaRPr>
                    </a:p>
                  </a:txBody>
                  <a:tcPr anchor="ctr"/>
                </a:tc>
                <a:tc>
                  <a:txBody>
                    <a:bodyPr/>
                    <a:lstStyle/>
                    <a:p>
                      <a:pPr algn="ctr"/>
                      <a:r>
                        <a:rPr lang="en-US" altLang="zh-CN" sz="1800" dirty="0">
                          <a:latin typeface="+mj-ea"/>
                          <a:ea typeface="+mj-ea"/>
                        </a:rPr>
                        <a:t>3-5</a:t>
                      </a:r>
                      <a:endParaRPr lang="zh-CN" altLang="en-US" sz="1800" dirty="0">
                        <a:latin typeface="+mj-ea"/>
                        <a:ea typeface="+mj-ea"/>
                      </a:endParaRPr>
                    </a:p>
                  </a:txBody>
                  <a:tcPr anchor="ctr"/>
                </a:tc>
              </a:tr>
            </a:tbl>
          </a:graphicData>
        </a:graphic>
      </p:graphicFrame>
      <p:pic>
        <p:nvPicPr>
          <p:cNvPr id="9" name="图片 8"/>
          <p:cNvPicPr>
            <a:picLocks noChangeAspect="1"/>
          </p:cNvPicPr>
          <p:nvPr/>
        </p:nvPicPr>
        <p:blipFill rotWithShape="1">
          <a:blip r:embed="rId1"/>
          <a:srcRect t="16471"/>
          <a:stretch>
            <a:fillRect/>
          </a:stretch>
        </p:blipFill>
        <p:spPr>
          <a:xfrm>
            <a:off x="7764175" y="7405889"/>
            <a:ext cx="3141987" cy="2600933"/>
          </a:xfrm>
          <a:prstGeom prst="rect">
            <a:avLst/>
          </a:prstGeom>
        </p:spPr>
      </p:pic>
      <p:sp>
        <p:nvSpPr>
          <p:cNvPr id="10" name="矩形 9"/>
          <p:cNvSpPr/>
          <p:nvPr/>
        </p:nvSpPr>
        <p:spPr>
          <a:xfrm>
            <a:off x="7764174" y="9718823"/>
            <a:ext cx="3141988" cy="287999"/>
          </a:xfrm>
          <a:prstGeom prst="rect">
            <a:avLst/>
          </a:prstGeom>
          <a:solidFill>
            <a:srgbClr val="40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餐饮街道</a:t>
            </a:r>
            <a:endParaRPr lang="zh-CN" altLang="en-US" sz="2000" dirty="0">
              <a:solidFill>
                <a:schemeClr val="bg1"/>
              </a:solidFill>
            </a:endParaRPr>
          </a:p>
        </p:txBody>
      </p:sp>
      <p:sp>
        <p:nvSpPr>
          <p:cNvPr id="12" name="矩形 11"/>
          <p:cNvSpPr/>
          <p:nvPr/>
        </p:nvSpPr>
        <p:spPr>
          <a:xfrm>
            <a:off x="11057237" y="9718823"/>
            <a:ext cx="3686336" cy="393046"/>
          </a:xfrm>
          <a:prstGeom prst="rect">
            <a:avLst/>
          </a:prstGeom>
          <a:solidFill>
            <a:srgbClr val="40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室外餐饮</a:t>
            </a:r>
            <a:endParaRPr lang="zh-CN" altLang="en-US" sz="2000" dirty="0">
              <a:solidFill>
                <a:schemeClr val="bg1"/>
              </a:solidFill>
            </a:endParaRPr>
          </a:p>
        </p:txBody>
      </p:sp>
      <p:grpSp>
        <p:nvGrpSpPr>
          <p:cNvPr id="16" name="组合 15"/>
          <p:cNvGrpSpPr/>
          <p:nvPr/>
        </p:nvGrpSpPr>
        <p:grpSpPr>
          <a:xfrm>
            <a:off x="7764174" y="4570128"/>
            <a:ext cx="6979398" cy="2703661"/>
            <a:chOff x="7764174" y="4284697"/>
            <a:chExt cx="6979398" cy="2703661"/>
          </a:xfrm>
        </p:grpSpPr>
        <p:pic>
          <p:nvPicPr>
            <p:cNvPr id="7" name="Picture 2"/>
            <p:cNvPicPr>
              <a:picLocks noChangeAspect="1" noChangeArrowheads="1"/>
            </p:cNvPicPr>
            <p:nvPr/>
          </p:nvPicPr>
          <p:blipFill rotWithShape="1">
            <a:blip r:embed="rId2"/>
            <a:srcRect t="15299" r="2169"/>
            <a:stretch>
              <a:fillRect/>
            </a:stretch>
          </p:blipFill>
          <p:spPr bwMode="auto">
            <a:xfrm>
              <a:off x="11046171" y="4284697"/>
              <a:ext cx="3697401" cy="2598616"/>
            </a:xfrm>
            <a:prstGeom prst="rect">
              <a:avLst/>
            </a:prstGeom>
            <a:noFill/>
            <a:ln w="9525">
              <a:noFill/>
              <a:miter lim="800000"/>
              <a:headEnd/>
              <a:tailEnd/>
            </a:ln>
            <a:effectLst/>
          </p:spPr>
        </p:pic>
        <p:pic>
          <p:nvPicPr>
            <p:cNvPr id="14" name="图片 13"/>
            <p:cNvPicPr>
              <a:picLocks noChangeAspect="1"/>
            </p:cNvPicPr>
            <p:nvPr/>
          </p:nvPicPr>
          <p:blipFill>
            <a:blip r:embed="rId3"/>
            <a:stretch>
              <a:fillRect/>
            </a:stretch>
          </p:blipFill>
          <p:spPr>
            <a:xfrm>
              <a:off x="7764174" y="4284698"/>
              <a:ext cx="3221163" cy="2703660"/>
            </a:xfrm>
            <a:prstGeom prst="rect">
              <a:avLst/>
            </a:prstGeom>
          </p:spPr>
        </p:pic>
      </p:grpSp>
      <p:sp>
        <p:nvSpPr>
          <p:cNvPr id="15" name="矩形 14"/>
          <p:cNvSpPr/>
          <p:nvPr/>
        </p:nvSpPr>
        <p:spPr>
          <a:xfrm>
            <a:off x="7764174" y="6880743"/>
            <a:ext cx="6971860" cy="393046"/>
          </a:xfrm>
          <a:prstGeom prst="rect">
            <a:avLst/>
          </a:prstGeom>
          <a:solidFill>
            <a:srgbClr val="40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展示橱窗</a:t>
            </a:r>
            <a:endParaRPr lang="zh-CN" altLang="en-US" sz="2000" dirty="0">
              <a:solidFill>
                <a:schemeClr val="bg1"/>
              </a:solidFill>
            </a:endParaRPr>
          </a:p>
        </p:txBody>
      </p:sp>
      <p:graphicFrame>
        <p:nvGraphicFramePr>
          <p:cNvPr id="20" name="表格 19"/>
          <p:cNvGraphicFramePr>
            <a:graphicFrameLocks noGrp="1"/>
          </p:cNvGraphicFramePr>
          <p:nvPr/>
        </p:nvGraphicFramePr>
        <p:xfrm>
          <a:off x="611189" y="2585545"/>
          <a:ext cx="6774568" cy="4258353"/>
        </p:xfrm>
        <a:graphic>
          <a:graphicData uri="http://schemas.openxmlformats.org/drawingml/2006/table">
            <a:tbl>
              <a:tblPr firstRow="1" bandRow="1">
                <a:tableStyleId>{93296810-A885-4BE3-A3E7-6D5BEEA58F35}</a:tableStyleId>
              </a:tblPr>
              <a:tblGrid>
                <a:gridCol w="4906742"/>
                <a:gridCol w="1867826"/>
              </a:tblGrid>
              <a:tr h="982353">
                <a:tc>
                  <a:txBody>
                    <a:bodyPr/>
                    <a:lstStyle/>
                    <a:p>
                      <a:pPr algn="ctr"/>
                      <a:r>
                        <a:rPr lang="zh-CN" altLang="en-US" sz="2000" dirty="0">
                          <a:latin typeface="+mj-ea"/>
                          <a:ea typeface="+mj-ea"/>
                        </a:rPr>
                        <a:t>沿途业态</a:t>
                      </a:r>
                      <a:endParaRPr lang="zh-CN" altLang="en-US" sz="2000" dirty="0">
                        <a:latin typeface="+mj-ea"/>
                        <a:ea typeface="+mj-ea"/>
                      </a:endParaRPr>
                    </a:p>
                  </a:txBody>
                  <a:tcPr anchor="ctr"/>
                </a:tc>
                <a:tc>
                  <a:txBody>
                    <a:bodyPr/>
                    <a:lstStyle/>
                    <a:p>
                      <a:pPr algn="ctr"/>
                      <a:r>
                        <a:rPr lang="zh-CN" altLang="en-US" sz="2000" dirty="0">
                          <a:latin typeface="+mj-ea"/>
                          <a:ea typeface="+mj-ea"/>
                        </a:rPr>
                        <a:t>步行通行区建议宽度（</a:t>
                      </a:r>
                      <a:r>
                        <a:rPr lang="en-US" altLang="zh-CN" sz="2000" dirty="0">
                          <a:latin typeface="+mj-ea"/>
                          <a:ea typeface="+mj-ea"/>
                        </a:rPr>
                        <a:t>m</a:t>
                      </a:r>
                      <a:r>
                        <a:rPr lang="zh-CN" altLang="en-US" sz="2000" dirty="0">
                          <a:latin typeface="+mj-ea"/>
                          <a:ea typeface="+mj-ea"/>
                        </a:rPr>
                        <a:t>）</a:t>
                      </a:r>
                      <a:endParaRPr lang="zh-CN" altLang="en-US" sz="2000" dirty="0">
                        <a:latin typeface="+mj-ea"/>
                        <a:ea typeface="+mj-ea"/>
                      </a:endParaRPr>
                    </a:p>
                  </a:txBody>
                  <a:tcPr anchor="ctr"/>
                </a:tc>
              </a:tr>
              <a:tr h="468000">
                <a:tc>
                  <a:txBody>
                    <a:bodyPr/>
                    <a:lstStyle/>
                    <a:p>
                      <a:pPr algn="ctr"/>
                      <a:r>
                        <a:rPr lang="zh-CN" altLang="en-US" sz="1800" dirty="0">
                          <a:latin typeface="+mj-ea"/>
                          <a:ea typeface="+mj-ea"/>
                        </a:rPr>
                        <a:t>临封闭厂区围墙的人行道</a:t>
                      </a:r>
                      <a:endParaRPr lang="zh-CN" altLang="en-US" sz="1800" dirty="0">
                        <a:latin typeface="+mj-ea"/>
                        <a:ea typeface="+mj-ea"/>
                      </a:endParaRPr>
                    </a:p>
                  </a:txBody>
                  <a:tcPr anchor="ctr"/>
                </a:tc>
                <a:tc>
                  <a:txBody>
                    <a:bodyPr/>
                    <a:lstStyle/>
                    <a:p>
                      <a:pPr algn="ctr"/>
                      <a:r>
                        <a:rPr lang="en-US" altLang="zh-CN" sz="1800" dirty="0">
                          <a:latin typeface="+mj-ea"/>
                          <a:ea typeface="+mj-ea"/>
                        </a:rPr>
                        <a:t>1.5</a:t>
                      </a:r>
                      <a:endParaRPr lang="zh-CN" altLang="en-US" sz="1800" dirty="0">
                        <a:latin typeface="+mj-ea"/>
                        <a:ea typeface="+mj-ea"/>
                      </a:endParaRPr>
                    </a:p>
                  </a:txBody>
                  <a:tcPr anchor="ctr"/>
                </a:tc>
              </a:tr>
              <a:tr h="468000">
                <a:tc>
                  <a:txBody>
                    <a:bodyPr/>
                    <a:lstStyle/>
                    <a:p>
                      <a:pPr algn="ctr"/>
                      <a:r>
                        <a:rPr lang="zh-CN" altLang="en-US" sz="1800" dirty="0">
                          <a:latin typeface="+mj-ea"/>
                          <a:ea typeface="+mj-ea"/>
                        </a:rPr>
                        <a:t>临封闭小区围墙人行道</a:t>
                      </a:r>
                      <a:endParaRPr lang="zh-CN" altLang="en-US" sz="1800" dirty="0">
                        <a:latin typeface="+mj-ea"/>
                        <a:ea typeface="+mj-ea"/>
                      </a:endParaRPr>
                    </a:p>
                  </a:txBody>
                  <a:tcPr anchor="ctr"/>
                </a:tc>
                <a:tc>
                  <a:txBody>
                    <a:bodyPr/>
                    <a:lstStyle/>
                    <a:p>
                      <a:pPr algn="ctr"/>
                      <a:r>
                        <a:rPr lang="en-US" altLang="zh-CN" sz="1800" dirty="0">
                          <a:latin typeface="+mj-ea"/>
                          <a:ea typeface="+mj-ea"/>
                        </a:rPr>
                        <a:t>2.0</a:t>
                      </a:r>
                      <a:endParaRPr lang="zh-CN" altLang="en-US" sz="1800" dirty="0">
                        <a:latin typeface="+mj-ea"/>
                        <a:ea typeface="+mj-ea"/>
                      </a:endParaRPr>
                    </a:p>
                  </a:txBody>
                  <a:tcPr anchor="ctr"/>
                </a:tc>
              </a:tr>
              <a:tr h="468000">
                <a:tc>
                  <a:txBody>
                    <a:bodyPr/>
                    <a:lstStyle/>
                    <a:p>
                      <a:pPr algn="ctr"/>
                      <a:r>
                        <a:rPr lang="zh-CN" altLang="en-US" sz="1800" dirty="0">
                          <a:latin typeface="+mj-ea"/>
                          <a:ea typeface="+mj-ea"/>
                        </a:rPr>
                        <a:t>临非积极街墙界面人行道</a:t>
                      </a:r>
                      <a:endParaRPr lang="zh-CN" altLang="en-US" sz="1800" dirty="0">
                        <a:latin typeface="+mj-ea"/>
                        <a:ea typeface="+mj-ea"/>
                      </a:endParaRPr>
                    </a:p>
                  </a:txBody>
                  <a:tcPr anchor="ctr"/>
                </a:tc>
                <a:tc>
                  <a:txBody>
                    <a:bodyPr/>
                    <a:lstStyle/>
                    <a:p>
                      <a:pPr algn="ctr"/>
                      <a:r>
                        <a:rPr lang="en-US" altLang="zh-CN" sz="1800" dirty="0">
                          <a:latin typeface="+mj-ea"/>
                          <a:ea typeface="+mj-ea"/>
                        </a:rPr>
                        <a:t>3.0</a:t>
                      </a:r>
                      <a:endParaRPr lang="zh-CN" altLang="en-US" sz="1800" dirty="0">
                        <a:latin typeface="+mj-ea"/>
                        <a:ea typeface="+mj-ea"/>
                      </a:endParaRPr>
                    </a:p>
                  </a:txBody>
                  <a:tcPr anchor="ctr"/>
                </a:tc>
              </a:tr>
              <a:tr h="468000">
                <a:tc>
                  <a:txBody>
                    <a:bodyPr/>
                    <a:lstStyle/>
                    <a:p>
                      <a:pPr algn="ctr"/>
                      <a:r>
                        <a:rPr lang="zh-CN" altLang="en-US" sz="1800" dirty="0">
                          <a:latin typeface="+mj-ea"/>
                          <a:ea typeface="+mj-ea"/>
                        </a:rPr>
                        <a:t>临积极界面或者主要公交走廊沿线人行道</a:t>
                      </a:r>
                      <a:endParaRPr lang="zh-CN" altLang="en-US" sz="1800" dirty="0">
                        <a:latin typeface="+mj-ea"/>
                        <a:ea typeface="+mj-ea"/>
                      </a:endParaRPr>
                    </a:p>
                  </a:txBody>
                  <a:tcPr anchor="ctr"/>
                </a:tc>
                <a:tc>
                  <a:txBody>
                    <a:bodyPr/>
                    <a:lstStyle/>
                    <a:p>
                      <a:pPr algn="ctr"/>
                      <a:r>
                        <a:rPr lang="en-US" altLang="zh-CN" sz="1800" dirty="0">
                          <a:latin typeface="+mj-ea"/>
                          <a:ea typeface="+mj-ea"/>
                        </a:rPr>
                        <a:t>4.0</a:t>
                      </a:r>
                      <a:endParaRPr lang="zh-CN" altLang="en-US" sz="1800" dirty="0">
                        <a:latin typeface="+mj-ea"/>
                        <a:ea typeface="+mj-ea"/>
                      </a:endParaRPr>
                    </a:p>
                  </a:txBody>
                  <a:tcPr anchor="ctr"/>
                </a:tc>
              </a:tr>
              <a:tr h="468000">
                <a:tc>
                  <a:txBody>
                    <a:bodyPr/>
                    <a:lstStyle/>
                    <a:p>
                      <a:pPr algn="ctr"/>
                      <a:r>
                        <a:rPr lang="zh-CN" altLang="en-US" sz="1800" dirty="0">
                          <a:latin typeface="+mj-ea"/>
                          <a:ea typeface="+mj-ea"/>
                        </a:rPr>
                        <a:t>主要商业街及商业广场</a:t>
                      </a:r>
                      <a:endParaRPr lang="zh-CN" altLang="en-US" sz="1800" dirty="0">
                        <a:latin typeface="+mj-ea"/>
                        <a:ea typeface="+mj-ea"/>
                      </a:endParaRPr>
                    </a:p>
                  </a:txBody>
                  <a:tcPr anchor="ctr"/>
                </a:tc>
                <a:tc>
                  <a:txBody>
                    <a:bodyPr/>
                    <a:lstStyle/>
                    <a:p>
                      <a:pPr algn="ctr"/>
                      <a:r>
                        <a:rPr lang="en-US" altLang="zh-CN" sz="1800" dirty="0">
                          <a:latin typeface="+mj-ea"/>
                          <a:ea typeface="+mj-ea"/>
                        </a:rPr>
                        <a:t>5.0</a:t>
                      </a:r>
                      <a:endParaRPr lang="zh-CN" altLang="en-US" sz="1800" dirty="0">
                        <a:latin typeface="+mj-ea"/>
                        <a:ea typeface="+mj-ea"/>
                      </a:endParaRPr>
                    </a:p>
                  </a:txBody>
                  <a:tcPr anchor="ctr"/>
                </a:tc>
              </a:tr>
              <a:tr h="468000">
                <a:tc>
                  <a:txBody>
                    <a:bodyPr/>
                    <a:lstStyle/>
                    <a:p>
                      <a:pPr algn="ctr"/>
                      <a:r>
                        <a:rPr lang="zh-CN" altLang="en-US" sz="1800" dirty="0">
                          <a:latin typeface="+mj-ea"/>
                          <a:ea typeface="+mj-ea"/>
                        </a:rPr>
                        <a:t>主次干道两侧</a:t>
                      </a:r>
                      <a:endParaRPr lang="zh-CN" altLang="en-US" sz="1800" dirty="0">
                        <a:latin typeface="+mj-ea"/>
                        <a:ea typeface="+mj-ea"/>
                      </a:endParaRPr>
                    </a:p>
                  </a:txBody>
                  <a:tcPr anchor="ctr"/>
                </a:tc>
                <a:tc>
                  <a:txBody>
                    <a:bodyPr/>
                    <a:lstStyle/>
                    <a:p>
                      <a:pPr algn="ctr"/>
                      <a:r>
                        <a:rPr lang="zh-CN" altLang="en-US" sz="1800" dirty="0">
                          <a:latin typeface="+mj-ea"/>
                          <a:ea typeface="+mj-ea"/>
                        </a:rPr>
                        <a:t>规范人行道</a:t>
                      </a:r>
                      <a:r>
                        <a:rPr lang="en-US" altLang="zh-CN" sz="1800" dirty="0">
                          <a:latin typeface="+mj-ea"/>
                          <a:ea typeface="+mj-ea"/>
                        </a:rPr>
                        <a:t>+0.5</a:t>
                      </a:r>
                      <a:endParaRPr lang="zh-CN" altLang="en-US" sz="1800" dirty="0">
                        <a:latin typeface="+mj-ea"/>
                        <a:ea typeface="+mj-ea"/>
                      </a:endParaRPr>
                    </a:p>
                  </a:txBody>
                  <a:tcPr anchor="ctr"/>
                </a:tc>
              </a:tr>
              <a:tr h="468000">
                <a:tc>
                  <a:txBody>
                    <a:bodyPr/>
                    <a:lstStyle/>
                    <a:p>
                      <a:pPr algn="ctr"/>
                      <a:r>
                        <a:rPr lang="zh-CN" altLang="en-US" sz="1800" dirty="0">
                          <a:latin typeface="+mj-ea"/>
                          <a:ea typeface="+mj-ea"/>
                        </a:rPr>
                        <a:t>支路两侧</a:t>
                      </a:r>
                      <a:endParaRPr lang="zh-CN" altLang="en-US" sz="1800" dirty="0">
                        <a:latin typeface="+mj-ea"/>
                        <a:ea typeface="+mj-ea"/>
                      </a:endParaRPr>
                    </a:p>
                  </a:txBody>
                  <a:tcPr anchor="ctr"/>
                </a:tc>
                <a:tc>
                  <a:txBody>
                    <a:bodyPr/>
                    <a:lstStyle/>
                    <a:p>
                      <a:pPr algn="ctr"/>
                      <a:r>
                        <a:rPr lang="zh-CN" altLang="en-US" sz="1800" dirty="0">
                          <a:latin typeface="+mj-ea"/>
                          <a:ea typeface="+mj-ea"/>
                        </a:rPr>
                        <a:t>规范人行道</a:t>
                      </a:r>
                      <a:endParaRPr lang="zh-CN" altLang="en-US" sz="1800" dirty="0">
                        <a:latin typeface="+mj-ea"/>
                        <a:ea typeface="+mj-ea"/>
                      </a:endParaRPr>
                    </a:p>
                  </a:txBody>
                  <a:tcPr anchor="ctr"/>
                </a:tc>
              </a:tr>
            </a:tbl>
          </a:graphicData>
        </a:graphic>
      </p:graphicFrame>
      <p:pic>
        <p:nvPicPr>
          <p:cNvPr id="26" name="图片 25"/>
          <p:cNvPicPr>
            <a:picLocks noChangeAspect="1"/>
          </p:cNvPicPr>
          <p:nvPr/>
        </p:nvPicPr>
        <p:blipFill>
          <a:blip r:embed="rId4"/>
          <a:stretch>
            <a:fillRect/>
          </a:stretch>
        </p:blipFill>
        <p:spPr>
          <a:xfrm>
            <a:off x="413897" y="7328371"/>
            <a:ext cx="1841501" cy="2149868"/>
          </a:xfrm>
          <a:prstGeom prst="rect">
            <a:avLst/>
          </a:prstGeom>
        </p:spPr>
      </p:pic>
      <p:pic>
        <p:nvPicPr>
          <p:cNvPr id="28" name="图片 27"/>
          <p:cNvPicPr>
            <a:picLocks noChangeAspect="1"/>
          </p:cNvPicPr>
          <p:nvPr/>
        </p:nvPicPr>
        <p:blipFill rotWithShape="1">
          <a:blip r:embed="rId5"/>
          <a:srcRect t="6731"/>
          <a:stretch>
            <a:fillRect/>
          </a:stretch>
        </p:blipFill>
        <p:spPr>
          <a:xfrm>
            <a:off x="2452690" y="7341875"/>
            <a:ext cx="2042739" cy="2149868"/>
          </a:xfrm>
          <a:prstGeom prst="rect">
            <a:avLst/>
          </a:prstGeom>
        </p:spPr>
      </p:pic>
      <p:pic>
        <p:nvPicPr>
          <p:cNvPr id="30" name="图片 29"/>
          <p:cNvPicPr>
            <a:picLocks noChangeAspect="1"/>
          </p:cNvPicPr>
          <p:nvPr/>
        </p:nvPicPr>
        <p:blipFill>
          <a:blip r:embed="rId6"/>
          <a:stretch>
            <a:fillRect/>
          </a:stretch>
        </p:blipFill>
        <p:spPr>
          <a:xfrm>
            <a:off x="5015240" y="7328372"/>
            <a:ext cx="2177548" cy="2149868"/>
          </a:xfrm>
          <a:prstGeom prst="rect">
            <a:avLst/>
          </a:prstGeom>
        </p:spPr>
      </p:pic>
      <p:sp>
        <p:nvSpPr>
          <p:cNvPr id="31" name="矩形 30"/>
          <p:cNvSpPr/>
          <p:nvPr/>
        </p:nvSpPr>
        <p:spPr>
          <a:xfrm>
            <a:off x="420831" y="9613776"/>
            <a:ext cx="1669226" cy="393046"/>
          </a:xfrm>
          <a:prstGeom prst="rect">
            <a:avLst/>
          </a:prstGeom>
          <a:solidFill>
            <a:srgbClr val="40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围墙界面</a:t>
            </a:r>
            <a:endParaRPr lang="zh-CN" altLang="en-US" sz="2000" dirty="0">
              <a:solidFill>
                <a:schemeClr val="bg1"/>
              </a:solidFill>
            </a:endParaRPr>
          </a:p>
        </p:txBody>
      </p:sp>
      <p:sp>
        <p:nvSpPr>
          <p:cNvPr id="32" name="矩形 31"/>
          <p:cNvSpPr/>
          <p:nvPr/>
        </p:nvSpPr>
        <p:spPr>
          <a:xfrm>
            <a:off x="2452690" y="9613776"/>
            <a:ext cx="2042738" cy="393046"/>
          </a:xfrm>
          <a:prstGeom prst="rect">
            <a:avLst/>
          </a:prstGeom>
          <a:solidFill>
            <a:srgbClr val="40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非积极街墙界面</a:t>
            </a:r>
            <a:endParaRPr lang="zh-CN" altLang="en-US" sz="2000" dirty="0">
              <a:solidFill>
                <a:schemeClr val="bg1"/>
              </a:solidFill>
            </a:endParaRPr>
          </a:p>
        </p:txBody>
      </p:sp>
      <p:sp>
        <p:nvSpPr>
          <p:cNvPr id="33" name="矩形 32"/>
          <p:cNvSpPr/>
          <p:nvPr/>
        </p:nvSpPr>
        <p:spPr>
          <a:xfrm>
            <a:off x="5082644" y="9613776"/>
            <a:ext cx="2110143" cy="393046"/>
          </a:xfrm>
          <a:prstGeom prst="rect">
            <a:avLst/>
          </a:prstGeom>
          <a:solidFill>
            <a:srgbClr val="40B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rPr>
              <a:t>积极街墙界面</a:t>
            </a:r>
            <a:endParaRPr lang="zh-CN" altLang="en-US" sz="2000" dirty="0">
              <a:solidFill>
                <a:schemeClr val="bg1"/>
              </a:solidFill>
            </a:endParaRPr>
          </a:p>
        </p:txBody>
      </p:sp>
      <p:sp>
        <p:nvSpPr>
          <p:cNvPr id="34" name="Text Box 7"/>
          <p:cNvSpPr txBox="1">
            <a:spLocks noChangeArrowheads="1"/>
          </p:cNvSpPr>
          <p:nvPr/>
        </p:nvSpPr>
        <p:spPr bwMode="auto">
          <a:xfrm>
            <a:off x="583526" y="1749208"/>
            <a:ext cx="6708519" cy="49961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步行通行区需结合沿街业态合理设置</a:t>
            </a:r>
            <a:endParaRPr lang="en-US" altLang="zh-CN" dirty="0"/>
          </a:p>
        </p:txBody>
      </p:sp>
      <p:sp>
        <p:nvSpPr>
          <p:cNvPr id="35" name="Text Box 7"/>
          <p:cNvSpPr txBox="1">
            <a:spLocks noChangeArrowheads="1"/>
          </p:cNvSpPr>
          <p:nvPr/>
        </p:nvSpPr>
        <p:spPr bwMode="auto">
          <a:xfrm>
            <a:off x="7759467" y="1749208"/>
            <a:ext cx="6971860" cy="499610"/>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一般沿街商铺建筑前区可按照</a:t>
            </a:r>
            <a:r>
              <a:rPr lang="en-US" altLang="zh-CN" dirty="0"/>
              <a:t>1.5m</a:t>
            </a:r>
            <a:r>
              <a:rPr lang="zh-CN" altLang="en-US" dirty="0"/>
              <a:t>进行控制</a:t>
            </a:r>
            <a:endParaRPr lang="en-US" altLang="zh-CN" dirty="0"/>
          </a:p>
        </p:txBody>
      </p:sp>
      <p:sp>
        <p:nvSpPr>
          <p:cNvPr id="4" name="矩形 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11" name="图片 10"/>
          <p:cNvPicPr>
            <a:picLocks noChangeAspect="1"/>
          </p:cNvPicPr>
          <p:nvPr/>
        </p:nvPicPr>
        <p:blipFill>
          <a:blip r:embed="rId7"/>
          <a:srcRect b="24056"/>
          <a:stretch>
            <a:fillRect/>
          </a:stretch>
        </p:blipFill>
        <p:spPr>
          <a:xfrm>
            <a:off x="11012183" y="7363446"/>
            <a:ext cx="3686336" cy="2355377"/>
          </a:xfrm>
          <a:prstGeom prst="rect">
            <a:avLst/>
          </a:prstGeom>
        </p:spPr>
      </p:pic>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通车带与步行通行区</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Text Box 7"/>
          <p:cNvSpPr txBox="1">
            <a:spLocks noChangeArrowheads="1"/>
          </p:cNvSpPr>
          <p:nvPr/>
        </p:nvSpPr>
        <p:spPr bwMode="auto">
          <a:xfrm>
            <a:off x="583526" y="1749208"/>
            <a:ext cx="6708519" cy="961275"/>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通车带与步行通行区在空间上可以相互借用</a:t>
            </a:r>
            <a:endParaRPr lang="en-US" altLang="zh-CN" dirty="0"/>
          </a:p>
          <a:p>
            <a:pPr marL="0" indent="0">
              <a:spcBef>
                <a:spcPts val="0"/>
              </a:spcBef>
              <a:buNone/>
            </a:pPr>
            <a:r>
              <a:rPr lang="zh-CN" altLang="en-US" dirty="0"/>
              <a:t>综合考虑通车道与步行通行区的空间设置要求</a:t>
            </a:r>
            <a:endParaRPr lang="en-US" altLang="zh-CN" dirty="0"/>
          </a:p>
        </p:txBody>
      </p:sp>
      <p:grpSp>
        <p:nvGrpSpPr>
          <p:cNvPr id="54" name="组合 53"/>
          <p:cNvGrpSpPr/>
          <p:nvPr/>
        </p:nvGrpSpPr>
        <p:grpSpPr>
          <a:xfrm>
            <a:off x="8412682" y="4430259"/>
            <a:ext cx="6532012" cy="598644"/>
            <a:chOff x="8412682" y="4654414"/>
            <a:chExt cx="6532012" cy="598644"/>
          </a:xfrm>
        </p:grpSpPr>
        <p:grpSp>
          <p:nvGrpSpPr>
            <p:cNvPr id="55" name="组合 54"/>
            <p:cNvGrpSpPr/>
            <p:nvPr/>
          </p:nvGrpSpPr>
          <p:grpSpPr>
            <a:xfrm>
              <a:off x="8414683" y="4803531"/>
              <a:ext cx="6483151" cy="449527"/>
              <a:chOff x="8414683" y="4548581"/>
              <a:chExt cx="6483151" cy="704479"/>
            </a:xfrm>
          </p:grpSpPr>
          <p:cxnSp>
            <p:nvCxnSpPr>
              <p:cNvPr id="70" name="直接连接符 69"/>
              <p:cNvCxnSpPr/>
              <p:nvPr/>
            </p:nvCxnSpPr>
            <p:spPr>
              <a:xfrm>
                <a:off x="8414683"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04238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110665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12072927"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29816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4101644"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4897834"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37142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cxnSp>
          <p:nvCxnSpPr>
            <p:cNvPr id="56" name="直接箭头连接符 55"/>
            <p:cNvCxnSpPr/>
            <p:nvPr/>
          </p:nvCxnSpPr>
          <p:spPr>
            <a:xfrm>
              <a:off x="8412682" y="5103040"/>
              <a:ext cx="2031998"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8911024" y="4728605"/>
              <a:ext cx="800219" cy="338554"/>
            </a:xfrm>
            <a:prstGeom prst="rect">
              <a:avLst/>
            </a:prstGeom>
            <a:noFill/>
          </p:spPr>
          <p:txBody>
            <a:bodyPr vert="horz" wrap="none" rtlCol="0">
              <a:spAutoFit/>
            </a:bodyPr>
            <a:lstStyle/>
            <a:p>
              <a:pPr algn="l"/>
              <a:r>
                <a:rPr lang="zh-CN" altLang="en-US" sz="1600" dirty="0">
                  <a:latin typeface="微软雅黑" panose="020B0503020204020204" pitchFamily="34" charset="-122"/>
                  <a:ea typeface="微软雅黑" panose="020B0503020204020204" pitchFamily="34" charset="-122"/>
                </a:rPr>
                <a:t>车行道</a:t>
              </a:r>
              <a:endParaRPr lang="zh-CN" altLang="en-US" sz="1600" dirty="0">
                <a:latin typeface="微软雅黑" panose="020B0503020204020204" pitchFamily="34" charset="-122"/>
                <a:ea typeface="微软雅黑" panose="020B0503020204020204" pitchFamily="34" charset="-122"/>
              </a:endParaRPr>
            </a:p>
          </p:txBody>
        </p:sp>
        <p:sp>
          <p:nvSpPr>
            <p:cNvPr id="58" name="文本框 57"/>
            <p:cNvSpPr txBox="1"/>
            <p:nvPr/>
          </p:nvSpPr>
          <p:spPr>
            <a:xfrm>
              <a:off x="10444320" y="4728605"/>
              <a:ext cx="492443"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树池</a:t>
              </a:r>
              <a:endParaRPr lang="zh-CN" altLang="en-US" sz="1200" dirty="0">
                <a:latin typeface="微软雅黑" panose="020B0503020204020204" pitchFamily="34" charset="-122"/>
                <a:ea typeface="微软雅黑" panose="020B0503020204020204" pitchFamily="34" charset="-122"/>
              </a:endParaRPr>
            </a:p>
          </p:txBody>
        </p:sp>
        <p:cxnSp>
          <p:nvCxnSpPr>
            <p:cNvPr id="59" name="直接箭头连接符 58"/>
            <p:cNvCxnSpPr/>
            <p:nvPr/>
          </p:nvCxnSpPr>
          <p:spPr>
            <a:xfrm>
              <a:off x="10423800" y="5103040"/>
              <a:ext cx="656665"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a:off x="11080465" y="5103040"/>
              <a:ext cx="992462"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a:off x="12072927" y="5103040"/>
              <a:ext cx="90867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2" name="直接箭头连接符 61"/>
            <p:cNvCxnSpPr/>
            <p:nvPr/>
          </p:nvCxnSpPr>
          <p:spPr>
            <a:xfrm>
              <a:off x="12981600" y="5103040"/>
              <a:ext cx="732630"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p:nvPr/>
          </p:nvCxnSpPr>
          <p:spPr>
            <a:xfrm>
              <a:off x="14101644" y="5103040"/>
              <a:ext cx="781092"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4" name="文本框 63"/>
            <p:cNvSpPr txBox="1"/>
            <p:nvPr/>
          </p:nvSpPr>
          <p:spPr>
            <a:xfrm>
              <a:off x="11172815" y="4742607"/>
              <a:ext cx="646331"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停车带</a:t>
              </a:r>
              <a:endParaRPr lang="zh-CN" altLang="en-US" sz="1200" dirty="0">
                <a:latin typeface="微软雅黑" panose="020B0503020204020204" pitchFamily="34" charset="-122"/>
                <a:ea typeface="微软雅黑" panose="020B0503020204020204" pitchFamily="34" charset="-122"/>
              </a:endParaRPr>
            </a:p>
          </p:txBody>
        </p:sp>
        <p:sp>
          <p:nvSpPr>
            <p:cNvPr id="65" name="文本框 64"/>
            <p:cNvSpPr txBox="1"/>
            <p:nvPr/>
          </p:nvSpPr>
          <p:spPr>
            <a:xfrm>
              <a:off x="12095726" y="4742607"/>
              <a:ext cx="646331"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通车道</a:t>
              </a:r>
              <a:endParaRPr lang="zh-CN" altLang="en-US" sz="1200" dirty="0">
                <a:latin typeface="微软雅黑" panose="020B0503020204020204" pitchFamily="34" charset="-122"/>
                <a:ea typeface="微软雅黑" panose="020B0503020204020204" pitchFamily="34" charset="-122"/>
              </a:endParaRPr>
            </a:p>
          </p:txBody>
        </p:sp>
        <p:sp>
          <p:nvSpPr>
            <p:cNvPr id="66" name="文本框 65"/>
            <p:cNvSpPr txBox="1"/>
            <p:nvPr/>
          </p:nvSpPr>
          <p:spPr>
            <a:xfrm>
              <a:off x="13027172" y="4668852"/>
              <a:ext cx="646331" cy="461665"/>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步行</a:t>
              </a:r>
              <a:endParaRPr lang="en-US" altLang="zh-CN" sz="1200" dirty="0">
                <a:latin typeface="微软雅黑" panose="020B0503020204020204" pitchFamily="34" charset="-122"/>
                <a:ea typeface="微软雅黑" panose="020B0503020204020204" pitchFamily="34" charset="-122"/>
              </a:endParaRPr>
            </a:p>
            <a:p>
              <a:pPr algn="l"/>
              <a:r>
                <a:rPr lang="zh-CN" altLang="en-US" sz="1200" dirty="0">
                  <a:latin typeface="微软雅黑" panose="020B0503020204020204" pitchFamily="34" charset="-122"/>
                  <a:ea typeface="微软雅黑" panose="020B0503020204020204" pitchFamily="34" charset="-122"/>
                </a:rPr>
                <a:t>通行区</a:t>
              </a:r>
              <a:endParaRPr lang="zh-CN" altLang="en-US" sz="1200" dirty="0">
                <a:latin typeface="微软雅黑" panose="020B0503020204020204" pitchFamily="34" charset="-122"/>
                <a:ea typeface="微软雅黑" panose="020B0503020204020204" pitchFamily="34" charset="-122"/>
              </a:endParaRPr>
            </a:p>
          </p:txBody>
        </p:sp>
        <p:sp>
          <p:nvSpPr>
            <p:cNvPr id="67" name="文本框 66"/>
            <p:cNvSpPr txBox="1"/>
            <p:nvPr/>
          </p:nvSpPr>
          <p:spPr>
            <a:xfrm>
              <a:off x="14144475" y="4736322"/>
              <a:ext cx="800219"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建筑本体</a:t>
              </a:r>
              <a:endParaRPr lang="zh-CN" altLang="en-US" sz="1200" dirty="0">
                <a:latin typeface="微软雅黑" panose="020B0503020204020204" pitchFamily="34" charset="-122"/>
                <a:ea typeface="微软雅黑" panose="020B0503020204020204" pitchFamily="34" charset="-122"/>
              </a:endParaRPr>
            </a:p>
          </p:txBody>
        </p:sp>
        <p:cxnSp>
          <p:nvCxnSpPr>
            <p:cNvPr id="68" name="直接箭头连接符 67"/>
            <p:cNvCxnSpPr/>
            <p:nvPr/>
          </p:nvCxnSpPr>
          <p:spPr>
            <a:xfrm>
              <a:off x="13714230" y="5103040"/>
              <a:ext cx="387414"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13666418" y="4654414"/>
              <a:ext cx="492443" cy="461665"/>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建筑</a:t>
              </a:r>
              <a:endParaRPr lang="en-US" altLang="zh-CN" sz="1200" dirty="0">
                <a:latin typeface="微软雅黑" panose="020B0503020204020204" pitchFamily="34" charset="-122"/>
                <a:ea typeface="微软雅黑" panose="020B0503020204020204" pitchFamily="34" charset="-122"/>
              </a:endParaRPr>
            </a:p>
            <a:p>
              <a:pPr algn="l"/>
              <a:r>
                <a:rPr lang="zh-CN" altLang="en-US" sz="1200" dirty="0">
                  <a:latin typeface="微软雅黑" panose="020B0503020204020204" pitchFamily="34" charset="-122"/>
                  <a:ea typeface="微软雅黑" panose="020B0503020204020204" pitchFamily="34" charset="-122"/>
                </a:rPr>
                <a:t>前区</a:t>
              </a:r>
              <a:endParaRPr lang="zh-CN" altLang="en-US" sz="1200" dirty="0">
                <a:latin typeface="微软雅黑" panose="020B0503020204020204" pitchFamily="34" charset="-122"/>
                <a:ea typeface="微软雅黑" panose="020B0503020204020204" pitchFamily="34" charset="-122"/>
              </a:endParaRPr>
            </a:p>
          </p:txBody>
        </p:sp>
      </p:grpSp>
      <p:pic>
        <p:nvPicPr>
          <p:cNvPr id="78" name="图片 77"/>
          <p:cNvPicPr>
            <a:picLocks noChangeAspect="1"/>
          </p:cNvPicPr>
          <p:nvPr/>
        </p:nvPicPr>
        <p:blipFill>
          <a:blip r:embed="rId1"/>
          <a:stretch>
            <a:fillRect/>
          </a:stretch>
        </p:blipFill>
        <p:spPr>
          <a:xfrm>
            <a:off x="8507573" y="1064595"/>
            <a:ext cx="6746104" cy="3170255"/>
          </a:xfrm>
          <a:prstGeom prst="rect">
            <a:avLst/>
          </a:prstGeom>
        </p:spPr>
      </p:pic>
      <p:sp>
        <p:nvSpPr>
          <p:cNvPr id="84" name="矩形 83"/>
          <p:cNvSpPr/>
          <p:nvPr/>
        </p:nvSpPr>
        <p:spPr>
          <a:xfrm>
            <a:off x="12097954" y="1139842"/>
            <a:ext cx="859085" cy="3391133"/>
          </a:xfrm>
          <a:prstGeom prst="rect">
            <a:avLst/>
          </a:prstGeom>
          <a:solidFill>
            <a:schemeClr val="accent4">
              <a:lumMod val="40000"/>
              <a:lumOff val="6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12965342" y="1153765"/>
            <a:ext cx="748888" cy="3391133"/>
          </a:xfrm>
          <a:prstGeom prst="rect">
            <a:avLst/>
          </a:prstGeom>
          <a:solidFill>
            <a:schemeClr val="accent2">
              <a:lumMod val="40000"/>
              <a:lumOff val="6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87" name="表格 86"/>
          <p:cNvGraphicFramePr>
            <a:graphicFrameLocks noGrp="1"/>
          </p:cNvGraphicFramePr>
          <p:nvPr/>
        </p:nvGraphicFramePr>
        <p:xfrm>
          <a:off x="303560" y="5621561"/>
          <a:ext cx="14684646" cy="4030641"/>
        </p:xfrm>
        <a:graphic>
          <a:graphicData uri="http://schemas.openxmlformats.org/drawingml/2006/table">
            <a:tbl>
              <a:tblPr firstRow="1" bandRow="1">
                <a:tableStyleId>{93296810-A885-4BE3-A3E7-6D5BEEA58F35}</a:tableStyleId>
              </a:tblPr>
              <a:tblGrid>
                <a:gridCol w="3784890"/>
                <a:gridCol w="2629459"/>
                <a:gridCol w="2381787"/>
                <a:gridCol w="2944255"/>
                <a:gridCol w="2944255"/>
              </a:tblGrid>
              <a:tr h="628928">
                <a:tc>
                  <a:txBody>
                    <a:bodyPr/>
                    <a:lstStyle/>
                    <a:p>
                      <a:pPr algn="ctr"/>
                      <a:r>
                        <a:rPr lang="zh-CN" altLang="en-US" sz="2000" dirty="0">
                          <a:latin typeface="+mj-ea"/>
                          <a:ea typeface="+mj-ea"/>
                        </a:rPr>
                        <a:t>沿途业态</a:t>
                      </a:r>
                      <a:endParaRPr lang="zh-CN" altLang="en-US" sz="2000" dirty="0">
                        <a:latin typeface="+mj-ea"/>
                        <a:ea typeface="+mj-ea"/>
                      </a:endParaRPr>
                    </a:p>
                  </a:txBody>
                  <a:tcPr anchor="ctr"/>
                </a:tc>
                <a:tc>
                  <a:txBody>
                    <a:bodyPr/>
                    <a:lstStyle/>
                    <a:p>
                      <a:pPr algn="ctr"/>
                      <a:r>
                        <a:rPr lang="zh-CN" altLang="en-US" sz="2000" dirty="0">
                          <a:latin typeface="+mj-ea"/>
                          <a:ea typeface="+mj-ea"/>
                        </a:rPr>
                        <a:t>步行通行区建议宽度（</a:t>
                      </a:r>
                      <a:r>
                        <a:rPr lang="en-US" altLang="zh-CN" sz="2000" dirty="0">
                          <a:latin typeface="+mj-ea"/>
                          <a:ea typeface="+mj-ea"/>
                        </a:rPr>
                        <a:t>m</a:t>
                      </a:r>
                      <a:r>
                        <a:rPr lang="zh-CN" altLang="en-US" sz="2000" dirty="0">
                          <a:latin typeface="+mj-ea"/>
                          <a:ea typeface="+mj-ea"/>
                        </a:rPr>
                        <a:t>）</a:t>
                      </a:r>
                      <a:endParaRPr lang="zh-CN" altLang="en-US" sz="2000" dirty="0">
                        <a:latin typeface="+mj-ea"/>
                        <a:ea typeface="+mj-ea"/>
                      </a:endParaRPr>
                    </a:p>
                  </a:txBody>
                  <a:tcPr anchor="ctr"/>
                </a:tc>
                <a:tc>
                  <a:txBody>
                    <a:bodyPr/>
                    <a:lstStyle/>
                    <a:p>
                      <a:pPr algn="ctr"/>
                      <a:r>
                        <a:rPr lang="zh-CN" altLang="en-US" sz="2000" dirty="0">
                          <a:latin typeface="+mj-ea"/>
                          <a:ea typeface="+mj-ea"/>
                        </a:rPr>
                        <a:t>平行式泊位</a:t>
                      </a:r>
                      <a:endParaRPr lang="zh-CN" altLang="en-US" sz="2000" dirty="0">
                        <a:latin typeface="+mj-ea"/>
                        <a:ea typeface="+mj-ea"/>
                      </a:endParaRPr>
                    </a:p>
                  </a:txBody>
                  <a:tcPr anchor="ctr"/>
                </a:tc>
                <a:tc>
                  <a:txBody>
                    <a:bodyPr/>
                    <a:lstStyle/>
                    <a:p>
                      <a:pPr algn="ctr"/>
                      <a:r>
                        <a:rPr lang="zh-CN" altLang="en-US" sz="2000" dirty="0">
                          <a:latin typeface="+mj-ea"/>
                          <a:ea typeface="+mj-ea"/>
                        </a:rPr>
                        <a:t>斜列式泊位</a:t>
                      </a:r>
                      <a:endParaRPr lang="zh-CN" altLang="en-US" sz="2000" dirty="0">
                        <a:latin typeface="+mj-ea"/>
                        <a:ea typeface="+mj-ea"/>
                      </a:endParaRPr>
                    </a:p>
                  </a:txBody>
                  <a:tcPr anchor="ctr"/>
                </a:tc>
                <a:tc>
                  <a:txBody>
                    <a:bodyPr/>
                    <a:lstStyle/>
                    <a:p>
                      <a:pPr algn="ctr"/>
                      <a:r>
                        <a:rPr lang="zh-CN" altLang="en-US" sz="2000" dirty="0">
                          <a:latin typeface="+mj-ea"/>
                          <a:ea typeface="+mj-ea"/>
                        </a:rPr>
                        <a:t>垂直式泊位</a:t>
                      </a:r>
                      <a:endParaRPr lang="zh-CN" altLang="en-US" sz="2000" dirty="0">
                        <a:latin typeface="+mj-ea"/>
                        <a:ea typeface="+mj-ea"/>
                      </a:endParaRPr>
                    </a:p>
                  </a:txBody>
                  <a:tcPr anchor="ctr"/>
                </a:tc>
              </a:tr>
              <a:tr h="511020">
                <a:tc>
                  <a:txBody>
                    <a:bodyPr/>
                    <a:lstStyle/>
                    <a:p>
                      <a:pPr algn="ctr"/>
                      <a:r>
                        <a:rPr lang="zh-CN" altLang="en-US" sz="1800" dirty="0">
                          <a:latin typeface="+mj-ea"/>
                          <a:ea typeface="+mj-ea"/>
                        </a:rPr>
                        <a:t>通行区宽度</a:t>
                      </a:r>
                      <a:endParaRPr lang="zh-CN" altLang="en-US" sz="1800" dirty="0">
                        <a:latin typeface="+mj-ea"/>
                        <a:ea typeface="+mj-ea"/>
                      </a:endParaRPr>
                    </a:p>
                  </a:txBody>
                  <a:tcPr anchor="ctr"/>
                </a:tc>
                <a:tc>
                  <a:txBody>
                    <a:bodyPr/>
                    <a:lstStyle/>
                    <a:p>
                      <a:pPr algn="ctr"/>
                      <a:r>
                        <a:rPr lang="en-US" altLang="zh-CN" sz="1800" dirty="0">
                          <a:latin typeface="+mj-ea"/>
                          <a:ea typeface="+mj-ea"/>
                        </a:rPr>
                        <a:t>/</a:t>
                      </a:r>
                      <a:endParaRPr lang="zh-CN" altLang="en-US" sz="1800" dirty="0">
                        <a:latin typeface="+mj-ea"/>
                        <a:ea typeface="+mj-ea"/>
                      </a:endParaRPr>
                    </a:p>
                  </a:txBody>
                  <a:tcPr anchor="ctr"/>
                </a:tc>
                <a:tc>
                  <a:txBody>
                    <a:bodyPr/>
                    <a:lstStyle/>
                    <a:p>
                      <a:pPr algn="ctr"/>
                      <a:r>
                        <a:rPr lang="en-US" altLang="zh-CN" sz="1800" dirty="0">
                          <a:latin typeface="+mj-ea"/>
                          <a:ea typeface="+mj-ea"/>
                        </a:rPr>
                        <a:t>3.8</a:t>
                      </a:r>
                      <a:endParaRPr lang="zh-CN" altLang="en-US" sz="1800" dirty="0">
                        <a:latin typeface="+mj-ea"/>
                        <a:ea typeface="+mj-ea"/>
                      </a:endParaRPr>
                    </a:p>
                  </a:txBody>
                  <a:tcPr anchor="ctr"/>
                </a:tc>
                <a:tc>
                  <a:txBody>
                    <a:bodyPr/>
                    <a:lstStyle/>
                    <a:p>
                      <a:pPr algn="ctr"/>
                      <a:r>
                        <a:rPr lang="en-US" altLang="zh-CN" sz="1800" dirty="0">
                          <a:latin typeface="+mj-ea"/>
                          <a:ea typeface="+mj-ea"/>
                        </a:rPr>
                        <a:t>3.8</a:t>
                      </a:r>
                      <a:endParaRPr lang="zh-CN" altLang="en-US" sz="1800" dirty="0">
                        <a:latin typeface="+mj-ea"/>
                        <a:ea typeface="+mj-ea"/>
                      </a:endParaRPr>
                    </a:p>
                  </a:txBody>
                  <a:tcPr anchor="ctr"/>
                </a:tc>
                <a:tc>
                  <a:txBody>
                    <a:bodyPr/>
                    <a:lstStyle/>
                    <a:p>
                      <a:pPr algn="ctr"/>
                      <a:r>
                        <a:rPr lang="en-US" altLang="zh-CN" sz="1800" dirty="0">
                          <a:latin typeface="+mj-ea"/>
                          <a:ea typeface="+mj-ea"/>
                        </a:rPr>
                        <a:t>5.5</a:t>
                      </a:r>
                      <a:endParaRPr lang="zh-CN" altLang="en-US" sz="1800" dirty="0">
                        <a:latin typeface="+mj-ea"/>
                        <a:ea typeface="+mj-ea"/>
                      </a:endParaRPr>
                    </a:p>
                  </a:txBody>
                  <a:tcPr anchor="ctr"/>
                </a:tc>
              </a:tr>
              <a:tr h="518619">
                <a:tc>
                  <a:txBody>
                    <a:bodyPr/>
                    <a:lstStyle/>
                    <a:p>
                      <a:pPr algn="ctr"/>
                      <a:r>
                        <a:rPr lang="zh-CN" altLang="en-US" sz="1800" dirty="0">
                          <a:latin typeface="+mj-ea"/>
                          <a:ea typeface="+mj-ea"/>
                        </a:rPr>
                        <a:t>临封闭厂区围墙的人行道</a:t>
                      </a:r>
                      <a:endParaRPr lang="zh-CN" altLang="en-US" sz="1800" dirty="0">
                        <a:latin typeface="+mj-ea"/>
                        <a:ea typeface="+mj-ea"/>
                      </a:endParaRPr>
                    </a:p>
                  </a:txBody>
                  <a:tcPr anchor="ctr"/>
                </a:tc>
                <a:tc>
                  <a:txBody>
                    <a:bodyPr/>
                    <a:lstStyle/>
                    <a:p>
                      <a:pPr algn="ctr"/>
                      <a:r>
                        <a:rPr lang="en-US" altLang="zh-CN" sz="1800" dirty="0">
                          <a:latin typeface="+mj-ea"/>
                          <a:ea typeface="+mj-ea"/>
                        </a:rPr>
                        <a:t>1.5</a:t>
                      </a:r>
                      <a:endParaRPr lang="zh-CN" altLang="en-US" sz="1800" dirty="0">
                        <a:latin typeface="+mj-ea"/>
                        <a:ea typeface="+mj-ea"/>
                      </a:endParaRPr>
                    </a:p>
                  </a:txBody>
                  <a:tcPr anchor="ctr"/>
                </a:tc>
                <a:tc>
                  <a:txBody>
                    <a:bodyPr/>
                    <a:lstStyle/>
                    <a:p>
                      <a:pPr algn="ctr"/>
                      <a:r>
                        <a:rPr lang="en-US" altLang="zh-CN" sz="1800" dirty="0">
                          <a:latin typeface="+mj-ea"/>
                          <a:ea typeface="+mj-ea"/>
                        </a:rPr>
                        <a:t>3.8</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3.8</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5.5</a:t>
                      </a:r>
                      <a:endParaRPr lang="zh-CN" altLang="en-US" sz="1800" dirty="0">
                        <a:latin typeface="+mj-ea"/>
                        <a:ea typeface="+mj-ea"/>
                      </a:endParaRPr>
                    </a:p>
                  </a:txBody>
                  <a:tcPr anchor="ctr">
                    <a:solidFill>
                      <a:schemeClr val="accent6">
                        <a:lumMod val="20000"/>
                        <a:lumOff val="80000"/>
                      </a:schemeClr>
                    </a:solidFill>
                  </a:tcPr>
                </a:tc>
              </a:tr>
              <a:tr h="518619">
                <a:tc>
                  <a:txBody>
                    <a:bodyPr/>
                    <a:lstStyle/>
                    <a:p>
                      <a:pPr algn="ctr"/>
                      <a:r>
                        <a:rPr lang="zh-CN" altLang="en-US" sz="1800" dirty="0">
                          <a:latin typeface="+mj-ea"/>
                          <a:ea typeface="+mj-ea"/>
                        </a:rPr>
                        <a:t>临封闭小区围墙人行道</a:t>
                      </a:r>
                      <a:endParaRPr lang="zh-CN" altLang="en-US" sz="1800" dirty="0">
                        <a:latin typeface="+mj-ea"/>
                        <a:ea typeface="+mj-ea"/>
                      </a:endParaRPr>
                    </a:p>
                  </a:txBody>
                  <a:tcPr anchor="ctr"/>
                </a:tc>
                <a:tc>
                  <a:txBody>
                    <a:bodyPr/>
                    <a:lstStyle/>
                    <a:p>
                      <a:pPr algn="ctr"/>
                      <a:r>
                        <a:rPr lang="en-US" altLang="zh-CN" sz="1800" dirty="0">
                          <a:latin typeface="+mj-ea"/>
                          <a:ea typeface="+mj-ea"/>
                        </a:rPr>
                        <a:t>2.0</a:t>
                      </a:r>
                      <a:endParaRPr lang="zh-CN" altLang="en-US" sz="1800" dirty="0">
                        <a:latin typeface="+mj-ea"/>
                        <a:ea typeface="+mj-ea"/>
                      </a:endParaRPr>
                    </a:p>
                  </a:txBody>
                  <a:tcPr anchor="ctr"/>
                </a:tc>
                <a:tc>
                  <a:txBody>
                    <a:bodyPr/>
                    <a:lstStyle/>
                    <a:p>
                      <a:pPr algn="ctr"/>
                      <a:r>
                        <a:rPr lang="en-US" altLang="zh-CN" sz="1800" dirty="0">
                          <a:latin typeface="+mj-ea"/>
                          <a:ea typeface="+mj-ea"/>
                        </a:rPr>
                        <a:t>3.8</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3.8</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5.5</a:t>
                      </a:r>
                      <a:endParaRPr lang="zh-CN" altLang="en-US" sz="1800" dirty="0">
                        <a:latin typeface="+mj-ea"/>
                        <a:ea typeface="+mj-ea"/>
                      </a:endParaRPr>
                    </a:p>
                  </a:txBody>
                  <a:tcPr anchor="ctr">
                    <a:solidFill>
                      <a:schemeClr val="accent6">
                        <a:lumMod val="20000"/>
                        <a:lumOff val="80000"/>
                      </a:schemeClr>
                    </a:solidFill>
                  </a:tcPr>
                </a:tc>
              </a:tr>
              <a:tr h="518619">
                <a:tc>
                  <a:txBody>
                    <a:bodyPr/>
                    <a:lstStyle/>
                    <a:p>
                      <a:pPr algn="ctr"/>
                      <a:r>
                        <a:rPr lang="zh-CN" altLang="en-US" sz="1800" dirty="0">
                          <a:latin typeface="+mj-ea"/>
                          <a:ea typeface="+mj-ea"/>
                        </a:rPr>
                        <a:t>临非积极街墙界面人行道</a:t>
                      </a:r>
                      <a:endParaRPr lang="zh-CN" altLang="en-US" sz="1800" dirty="0">
                        <a:latin typeface="+mj-ea"/>
                        <a:ea typeface="+mj-ea"/>
                      </a:endParaRPr>
                    </a:p>
                  </a:txBody>
                  <a:tcPr anchor="ctr"/>
                </a:tc>
                <a:tc>
                  <a:txBody>
                    <a:bodyPr/>
                    <a:lstStyle/>
                    <a:p>
                      <a:pPr algn="ctr"/>
                      <a:r>
                        <a:rPr lang="en-US" altLang="zh-CN" sz="1800" dirty="0">
                          <a:latin typeface="+mj-ea"/>
                          <a:ea typeface="+mj-ea"/>
                        </a:rPr>
                        <a:t>3.0</a:t>
                      </a:r>
                      <a:endParaRPr lang="zh-CN" altLang="en-US" sz="1800" dirty="0">
                        <a:latin typeface="+mj-ea"/>
                        <a:ea typeface="+mj-ea"/>
                      </a:endParaRPr>
                    </a:p>
                  </a:txBody>
                  <a:tcPr anchor="ctr"/>
                </a:tc>
                <a:tc>
                  <a:txBody>
                    <a:bodyPr/>
                    <a:lstStyle/>
                    <a:p>
                      <a:pPr algn="ctr"/>
                      <a:r>
                        <a:rPr lang="en-US" altLang="zh-CN" sz="1800" dirty="0">
                          <a:latin typeface="+mj-ea"/>
                          <a:ea typeface="+mj-ea"/>
                        </a:rPr>
                        <a:t>3.8</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3.8</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5.5</a:t>
                      </a:r>
                      <a:endParaRPr lang="zh-CN" altLang="en-US" sz="1800" dirty="0">
                        <a:latin typeface="+mj-ea"/>
                        <a:ea typeface="+mj-ea"/>
                      </a:endParaRPr>
                    </a:p>
                  </a:txBody>
                  <a:tcPr anchor="ctr">
                    <a:solidFill>
                      <a:schemeClr val="accent6">
                        <a:lumMod val="20000"/>
                        <a:lumOff val="80000"/>
                      </a:schemeClr>
                    </a:solidFill>
                  </a:tcPr>
                </a:tc>
              </a:tr>
              <a:tr h="744105">
                <a:tc>
                  <a:txBody>
                    <a:bodyPr/>
                    <a:lstStyle/>
                    <a:p>
                      <a:pPr algn="ctr"/>
                      <a:r>
                        <a:rPr lang="zh-CN" altLang="en-US" sz="1800" dirty="0">
                          <a:latin typeface="+mj-ea"/>
                          <a:ea typeface="+mj-ea"/>
                        </a:rPr>
                        <a:t>临积极界面或者主要公交走廊沿线人行道</a:t>
                      </a:r>
                      <a:endParaRPr lang="zh-CN" altLang="en-US" sz="1800" dirty="0">
                        <a:latin typeface="+mj-ea"/>
                        <a:ea typeface="+mj-ea"/>
                      </a:endParaRPr>
                    </a:p>
                  </a:txBody>
                  <a:tcPr anchor="ctr"/>
                </a:tc>
                <a:tc>
                  <a:txBody>
                    <a:bodyPr/>
                    <a:lstStyle/>
                    <a:p>
                      <a:pPr algn="ctr"/>
                      <a:r>
                        <a:rPr lang="en-US" altLang="zh-CN" sz="1800" dirty="0">
                          <a:latin typeface="+mj-ea"/>
                          <a:ea typeface="+mj-ea"/>
                        </a:rPr>
                        <a:t>3.30</a:t>
                      </a:r>
                      <a:endParaRPr lang="zh-CN" altLang="en-US" sz="1800" dirty="0">
                        <a:latin typeface="+mj-ea"/>
                        <a:ea typeface="+mj-ea"/>
                      </a:endParaRPr>
                    </a:p>
                  </a:txBody>
                  <a:tcPr anchor="ctr"/>
                </a:tc>
                <a:tc>
                  <a:txBody>
                    <a:bodyPr/>
                    <a:lstStyle/>
                    <a:p>
                      <a:pPr algn="ctr"/>
                      <a:r>
                        <a:rPr lang="en-US" altLang="zh-CN" sz="1800" dirty="0">
                          <a:latin typeface="+mj-ea"/>
                          <a:ea typeface="+mj-ea"/>
                        </a:rPr>
                        <a:t>4.0</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4.0</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5.5</a:t>
                      </a:r>
                      <a:endParaRPr lang="zh-CN" altLang="en-US" sz="1800" dirty="0">
                        <a:latin typeface="+mj-ea"/>
                        <a:ea typeface="+mj-ea"/>
                      </a:endParaRPr>
                    </a:p>
                  </a:txBody>
                  <a:tcPr anchor="ctr">
                    <a:solidFill>
                      <a:schemeClr val="accent6">
                        <a:lumMod val="20000"/>
                        <a:lumOff val="80000"/>
                      </a:schemeClr>
                    </a:solidFill>
                  </a:tcPr>
                </a:tc>
              </a:tr>
              <a:tr h="518619">
                <a:tc>
                  <a:txBody>
                    <a:bodyPr/>
                    <a:lstStyle/>
                    <a:p>
                      <a:pPr algn="ctr"/>
                      <a:r>
                        <a:rPr lang="zh-CN" altLang="en-US" sz="1800" dirty="0">
                          <a:latin typeface="+mj-ea"/>
                          <a:ea typeface="+mj-ea"/>
                        </a:rPr>
                        <a:t>主要商业街及商业广场</a:t>
                      </a:r>
                      <a:endParaRPr lang="zh-CN" altLang="en-US" sz="1800" dirty="0">
                        <a:latin typeface="+mj-ea"/>
                        <a:ea typeface="+mj-ea"/>
                      </a:endParaRPr>
                    </a:p>
                  </a:txBody>
                  <a:tcPr anchor="ctr"/>
                </a:tc>
                <a:tc>
                  <a:txBody>
                    <a:bodyPr/>
                    <a:lstStyle/>
                    <a:p>
                      <a:pPr algn="ctr"/>
                      <a:r>
                        <a:rPr lang="en-US" altLang="zh-CN" sz="1800" dirty="0">
                          <a:latin typeface="+mj-ea"/>
                          <a:ea typeface="+mj-ea"/>
                        </a:rPr>
                        <a:t>5.0</a:t>
                      </a:r>
                      <a:endParaRPr lang="zh-CN" altLang="en-US" sz="1800" dirty="0">
                        <a:latin typeface="+mj-ea"/>
                        <a:ea typeface="+mj-ea"/>
                      </a:endParaRPr>
                    </a:p>
                  </a:txBody>
                  <a:tcPr anchor="ctr"/>
                </a:tc>
                <a:tc>
                  <a:txBody>
                    <a:bodyPr/>
                    <a:lstStyle/>
                    <a:p>
                      <a:pPr algn="ctr"/>
                      <a:r>
                        <a:rPr lang="en-US" altLang="zh-CN" sz="1800" dirty="0">
                          <a:latin typeface="+mj-ea"/>
                          <a:ea typeface="+mj-ea"/>
                        </a:rPr>
                        <a:t>5.0</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5.0</a:t>
                      </a:r>
                      <a:endParaRPr lang="zh-CN" altLang="en-US" sz="1800" dirty="0">
                        <a:latin typeface="+mj-ea"/>
                        <a:ea typeface="+mj-ea"/>
                      </a:endParaRPr>
                    </a:p>
                  </a:txBody>
                  <a:tcPr anchor="ctr">
                    <a:solidFill>
                      <a:schemeClr val="accent6">
                        <a:lumMod val="20000"/>
                        <a:lumOff val="80000"/>
                      </a:schemeClr>
                    </a:solidFill>
                  </a:tcPr>
                </a:tc>
                <a:tc>
                  <a:txBody>
                    <a:bodyPr/>
                    <a:lstStyle/>
                    <a:p>
                      <a:pPr algn="ctr"/>
                      <a:r>
                        <a:rPr lang="en-US" altLang="zh-CN" sz="1800" dirty="0">
                          <a:latin typeface="+mj-ea"/>
                          <a:ea typeface="+mj-ea"/>
                        </a:rPr>
                        <a:t>5.5</a:t>
                      </a:r>
                      <a:endParaRPr lang="zh-CN" altLang="en-US" sz="1800" dirty="0">
                        <a:latin typeface="+mj-ea"/>
                        <a:ea typeface="+mj-ea"/>
                      </a:endParaRPr>
                    </a:p>
                  </a:txBody>
                  <a:tcPr anchor="ctr">
                    <a:solidFill>
                      <a:schemeClr val="accent6">
                        <a:lumMod val="20000"/>
                        <a:lumOff val="80000"/>
                      </a:schemeClr>
                    </a:solidFill>
                  </a:tcPr>
                </a:tc>
              </a:tr>
            </a:tbl>
          </a:graphicData>
        </a:graphic>
      </p:graphicFrame>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人行道板停车设置指引</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Text Box 7"/>
          <p:cNvSpPr txBox="1">
            <a:spLocks noChangeArrowheads="1"/>
          </p:cNvSpPr>
          <p:nvPr/>
        </p:nvSpPr>
        <p:spPr bwMode="auto">
          <a:xfrm>
            <a:off x="583526" y="1749208"/>
            <a:ext cx="14361168" cy="961275"/>
          </a:xfrm>
          <a:prstGeom prst="rect">
            <a:avLst/>
          </a:prstGeom>
          <a:solidFill>
            <a:schemeClr val="bg1"/>
          </a:solidFill>
          <a:ln>
            <a:noFill/>
          </a:ln>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综合道路树池、停车带、通行道、步行通行区以及建筑前区的空间控制要求，不同空间及沿街业态条件下，泊位设置指引如下所示</a:t>
            </a:r>
            <a:endParaRPr lang="en-US" altLang="zh-CN" dirty="0"/>
          </a:p>
        </p:txBody>
      </p:sp>
      <p:graphicFrame>
        <p:nvGraphicFramePr>
          <p:cNvPr id="6" name="表格 5"/>
          <p:cNvGraphicFramePr>
            <a:graphicFrameLocks noGrp="1"/>
          </p:cNvGraphicFramePr>
          <p:nvPr/>
        </p:nvGraphicFramePr>
        <p:xfrm>
          <a:off x="627229" y="2805165"/>
          <a:ext cx="14182784" cy="6948432"/>
        </p:xfrm>
        <a:graphic>
          <a:graphicData uri="http://schemas.openxmlformats.org/drawingml/2006/table">
            <a:tbl>
              <a:tblPr firstRow="1" firstCol="1">
                <a:tableStyleId>{93296810-A885-4BE3-A3E7-6D5BEEA58F35}</a:tableStyleId>
              </a:tblPr>
              <a:tblGrid>
                <a:gridCol w="1830221"/>
                <a:gridCol w="1715475"/>
                <a:gridCol w="1772848"/>
                <a:gridCol w="1793970"/>
                <a:gridCol w="1751726"/>
                <a:gridCol w="1772848"/>
                <a:gridCol w="1772848"/>
                <a:gridCol w="1772848"/>
              </a:tblGrid>
              <a:tr h="1143310">
                <a:tc>
                  <a:txBody>
                    <a:bodyPr/>
                    <a:lstStyle/>
                    <a:p>
                      <a:pPr algn="ctr" fontAlgn="b"/>
                      <a:r>
                        <a:rPr lang="zh-CN" altLang="en-US" sz="2000" kern="1200" dirty="0">
                          <a:solidFill>
                            <a:schemeClr val="bg1"/>
                          </a:solidFill>
                          <a:latin typeface="+mj-ea"/>
                          <a:ea typeface="+mj-ea"/>
                          <a:cs typeface="+mn-cs"/>
                        </a:rPr>
                        <a:t>缘石至建筑距离（</a:t>
                      </a:r>
                      <a:r>
                        <a:rPr lang="en-US" altLang="zh-CN" sz="2000" kern="1200" dirty="0">
                          <a:solidFill>
                            <a:schemeClr val="bg1"/>
                          </a:solidFill>
                          <a:latin typeface="+mj-ea"/>
                          <a:ea typeface="+mj-ea"/>
                          <a:cs typeface="+mn-cs"/>
                        </a:rPr>
                        <a:t>m</a:t>
                      </a:r>
                      <a:r>
                        <a:rPr lang="zh-CN" altLang="en-US" sz="2000" kern="1200" dirty="0">
                          <a:solidFill>
                            <a:schemeClr val="bg1"/>
                          </a:solidFill>
                          <a:latin typeface="+mj-ea"/>
                          <a:ea typeface="+mj-ea"/>
                          <a:cs typeface="+mn-cs"/>
                        </a:rPr>
                        <a:t>）</a:t>
                      </a:r>
                      <a:endParaRPr lang="zh-CN" altLang="en-US" sz="2000" kern="1200" dirty="0">
                        <a:solidFill>
                          <a:schemeClr val="bg1"/>
                        </a:solidFill>
                        <a:latin typeface="+mj-ea"/>
                        <a:ea typeface="+mj-ea"/>
                        <a:cs typeface="+mn-cs"/>
                      </a:endParaRPr>
                    </a:p>
                  </a:txBody>
                  <a:tcPr marL="8601" marR="8601" marT="8601" marB="0" anchor="ctr"/>
                </a:tc>
                <a:tc>
                  <a:txBody>
                    <a:bodyPr/>
                    <a:lstStyle/>
                    <a:p>
                      <a:pPr algn="ctr" fontAlgn="b"/>
                      <a:r>
                        <a:rPr lang="zh-CN" altLang="en-US" sz="2000" kern="1200" dirty="0">
                          <a:solidFill>
                            <a:schemeClr val="bg1"/>
                          </a:solidFill>
                          <a:latin typeface="+mj-ea"/>
                          <a:ea typeface="+mj-ea"/>
                          <a:cs typeface="+mn-cs"/>
                        </a:rPr>
                        <a:t>临封闭厂区围墙的人行道</a:t>
                      </a:r>
                      <a:endParaRPr lang="zh-CN" altLang="en-US" sz="2000" kern="1200" dirty="0">
                        <a:solidFill>
                          <a:schemeClr val="bg1"/>
                        </a:solidFill>
                        <a:latin typeface="+mj-ea"/>
                        <a:ea typeface="+mj-ea"/>
                        <a:cs typeface="+mn-cs"/>
                      </a:endParaRPr>
                    </a:p>
                  </a:txBody>
                  <a:tcPr marL="8601" marR="8601" marT="8601" marB="0" anchor="ctr"/>
                </a:tc>
                <a:tc>
                  <a:txBody>
                    <a:bodyPr/>
                    <a:lstStyle/>
                    <a:p>
                      <a:pPr algn="ctr" fontAlgn="b"/>
                      <a:r>
                        <a:rPr lang="zh-CN" altLang="en-US" sz="2000" kern="1200" dirty="0">
                          <a:solidFill>
                            <a:schemeClr val="bg1"/>
                          </a:solidFill>
                          <a:latin typeface="+mj-ea"/>
                          <a:ea typeface="+mj-ea"/>
                          <a:cs typeface="+mn-cs"/>
                        </a:rPr>
                        <a:t>临封闭小区围墙人行道</a:t>
                      </a:r>
                      <a:endParaRPr lang="zh-CN" altLang="en-US" sz="2000" kern="1200" dirty="0">
                        <a:solidFill>
                          <a:schemeClr val="bg1"/>
                        </a:solidFill>
                        <a:latin typeface="+mj-ea"/>
                        <a:ea typeface="+mj-ea"/>
                        <a:cs typeface="+mn-cs"/>
                      </a:endParaRPr>
                    </a:p>
                  </a:txBody>
                  <a:tcPr marL="8601" marR="8601" marT="8601" marB="0" anchor="ctr"/>
                </a:tc>
                <a:tc>
                  <a:txBody>
                    <a:bodyPr/>
                    <a:lstStyle/>
                    <a:p>
                      <a:pPr algn="ctr" fontAlgn="b"/>
                      <a:r>
                        <a:rPr lang="zh-CN" altLang="en-US" sz="2000" kern="1200" dirty="0">
                          <a:solidFill>
                            <a:schemeClr val="bg1"/>
                          </a:solidFill>
                          <a:latin typeface="+mj-ea"/>
                          <a:ea typeface="+mj-ea"/>
                          <a:cs typeface="+mn-cs"/>
                        </a:rPr>
                        <a:t>临非积极街墙界面人行道</a:t>
                      </a:r>
                      <a:endParaRPr lang="zh-CN" altLang="en-US" sz="2000" kern="1200" dirty="0">
                        <a:solidFill>
                          <a:schemeClr val="bg1"/>
                        </a:solidFill>
                        <a:latin typeface="+mj-ea"/>
                        <a:ea typeface="+mj-ea"/>
                        <a:cs typeface="+mn-cs"/>
                      </a:endParaRPr>
                    </a:p>
                  </a:txBody>
                  <a:tcPr marL="8601" marR="8601" marT="8601" marB="0" anchor="ctr"/>
                </a:tc>
                <a:tc>
                  <a:txBody>
                    <a:bodyPr/>
                    <a:lstStyle/>
                    <a:p>
                      <a:pPr algn="ctr" fontAlgn="b"/>
                      <a:r>
                        <a:rPr lang="zh-CN" altLang="en-US" sz="2000" kern="1200" dirty="0">
                          <a:solidFill>
                            <a:schemeClr val="bg1"/>
                          </a:solidFill>
                          <a:latin typeface="+mj-ea"/>
                          <a:ea typeface="+mj-ea"/>
                          <a:cs typeface="+mn-cs"/>
                        </a:rPr>
                        <a:t>临积极界面或者主要公交走廊沿线人行道</a:t>
                      </a:r>
                      <a:endParaRPr lang="zh-CN" altLang="en-US" sz="2000" kern="1200" dirty="0">
                        <a:solidFill>
                          <a:schemeClr val="bg1"/>
                        </a:solidFill>
                        <a:latin typeface="+mj-ea"/>
                        <a:ea typeface="+mj-ea"/>
                        <a:cs typeface="+mn-cs"/>
                      </a:endParaRPr>
                    </a:p>
                  </a:txBody>
                  <a:tcPr marL="8601" marR="8601" marT="8601" marB="0" anchor="ctr"/>
                </a:tc>
                <a:tc>
                  <a:txBody>
                    <a:bodyPr/>
                    <a:lstStyle/>
                    <a:p>
                      <a:pPr algn="ctr" fontAlgn="b"/>
                      <a:r>
                        <a:rPr lang="zh-CN" altLang="en-US" sz="2000" kern="1200" dirty="0">
                          <a:solidFill>
                            <a:schemeClr val="bg1"/>
                          </a:solidFill>
                          <a:latin typeface="+mj-ea"/>
                          <a:ea typeface="+mj-ea"/>
                          <a:cs typeface="+mn-cs"/>
                        </a:rPr>
                        <a:t>主要商业街及商业广场</a:t>
                      </a:r>
                      <a:endParaRPr lang="zh-CN" altLang="en-US" sz="2000" kern="1200" dirty="0">
                        <a:solidFill>
                          <a:schemeClr val="bg1"/>
                        </a:solidFill>
                        <a:latin typeface="+mj-ea"/>
                        <a:ea typeface="+mj-ea"/>
                        <a:cs typeface="+mn-cs"/>
                      </a:endParaRPr>
                    </a:p>
                  </a:txBody>
                  <a:tcPr marL="8601" marR="8601" marT="8601" marB="0" anchor="ctr"/>
                </a:tc>
                <a:tc>
                  <a:txBody>
                    <a:bodyPr/>
                    <a:lstStyle/>
                    <a:p>
                      <a:pPr algn="ctr" fontAlgn="b"/>
                      <a:r>
                        <a:rPr lang="zh-CN" altLang="en-US" sz="2000" kern="1200" dirty="0">
                          <a:solidFill>
                            <a:schemeClr val="bg1"/>
                          </a:solidFill>
                          <a:latin typeface="+mj-ea"/>
                          <a:ea typeface="+mj-ea"/>
                          <a:cs typeface="+mn-cs"/>
                        </a:rPr>
                        <a:t>主次干道两侧</a:t>
                      </a:r>
                      <a:endParaRPr lang="zh-CN" altLang="en-US" sz="2000" kern="1200" dirty="0">
                        <a:solidFill>
                          <a:schemeClr val="bg1"/>
                        </a:solidFill>
                        <a:latin typeface="+mj-ea"/>
                        <a:ea typeface="+mj-ea"/>
                        <a:cs typeface="+mn-cs"/>
                      </a:endParaRPr>
                    </a:p>
                  </a:txBody>
                  <a:tcPr marL="8601" marR="8601" marT="8601" marB="0" anchor="ctr"/>
                </a:tc>
                <a:tc>
                  <a:txBody>
                    <a:bodyPr/>
                    <a:lstStyle/>
                    <a:p>
                      <a:pPr algn="ctr" fontAlgn="b"/>
                      <a:r>
                        <a:rPr lang="zh-CN" altLang="en-US" sz="2000" kern="1200" dirty="0">
                          <a:solidFill>
                            <a:schemeClr val="bg1"/>
                          </a:solidFill>
                          <a:latin typeface="+mj-ea"/>
                          <a:ea typeface="+mj-ea"/>
                          <a:cs typeface="+mn-cs"/>
                        </a:rPr>
                        <a:t>支路两侧</a:t>
                      </a:r>
                      <a:endParaRPr lang="zh-CN" altLang="en-US" sz="2000" kern="1200" dirty="0">
                        <a:solidFill>
                          <a:schemeClr val="bg1"/>
                        </a:solidFill>
                        <a:latin typeface="+mj-ea"/>
                        <a:ea typeface="+mj-ea"/>
                        <a:cs typeface="+mn-cs"/>
                      </a:endParaRPr>
                    </a:p>
                  </a:txBody>
                  <a:tcPr marL="8601" marR="8601" marT="8601" marB="0" anchor="ctr"/>
                </a:tc>
              </a:tr>
              <a:tr h="672731">
                <a:tc>
                  <a:txBody>
                    <a:bodyPr/>
                    <a:lstStyle/>
                    <a:p>
                      <a:pPr algn="ctr" fontAlgn="b"/>
                      <a:r>
                        <a:rPr lang="en-US" sz="1800" kern="1200" dirty="0">
                          <a:solidFill>
                            <a:schemeClr val="bg1"/>
                          </a:solidFill>
                          <a:latin typeface="+mj-ea"/>
                          <a:ea typeface="+mj-ea"/>
                          <a:cs typeface="+mn-cs"/>
                        </a:rPr>
                        <a:t>＜9.2</a:t>
                      </a:r>
                      <a:r>
                        <a:rPr lang="en-US" altLang="zh-CN" sz="1800" kern="1200" dirty="0">
                          <a:solidFill>
                            <a:schemeClr val="bg1"/>
                          </a:solidFill>
                          <a:latin typeface="+mj-ea"/>
                          <a:ea typeface="+mj-ea"/>
                          <a:cs typeface="+mn-cs"/>
                        </a:rPr>
                        <a:t>m</a:t>
                      </a:r>
                      <a:endParaRPr lang="en-US" sz="1800" kern="1200" dirty="0">
                        <a:solidFill>
                          <a:schemeClr val="bg1"/>
                        </a:solidFill>
                        <a:latin typeface="+mj-ea"/>
                        <a:ea typeface="+mj-ea"/>
                        <a:cs typeface="+mn-cs"/>
                      </a:endParaRPr>
                    </a:p>
                  </a:txBody>
                  <a:tcPr marL="8601" marR="8601" marT="8601" marB="0" anchor="ctr"/>
                </a:tc>
                <a:tc>
                  <a:txBody>
                    <a:bodyPr/>
                    <a:lstStyle/>
                    <a:p>
                      <a:pPr algn="ctr" fontAlgn="b"/>
                      <a:r>
                        <a:rPr lang="en-US" altLang="zh-CN" sz="1800" kern="1200" dirty="0">
                          <a:solidFill>
                            <a:schemeClr val="dk1"/>
                          </a:solidFill>
                          <a:latin typeface="+mj-ea"/>
                          <a:ea typeface="+mj-ea"/>
                          <a:cs typeface="+mn-cs"/>
                        </a:rPr>
                        <a:t>/</a:t>
                      </a:r>
                      <a:endParaRPr lang="en-US" altLang="zh-CN" sz="1800" kern="1200" dirty="0">
                        <a:solidFill>
                          <a:schemeClr val="dk1"/>
                        </a:solidFill>
                        <a:latin typeface="+mj-ea"/>
                        <a:ea typeface="+mj-ea"/>
                        <a:cs typeface="+mn-cs"/>
                      </a:endParaRPr>
                    </a:p>
                  </a:txBody>
                  <a:tcPr marL="8601" marR="8601" marT="8601" marB="0" anchor="ctr"/>
                </a:tc>
                <a:tc>
                  <a:txBody>
                    <a:bodyPr/>
                    <a:lstStyle/>
                    <a:p>
                      <a:pPr algn="ctr" fontAlgn="b"/>
                      <a:r>
                        <a:rPr lang="en-US" altLang="zh-CN" sz="1800" kern="1200">
                          <a:solidFill>
                            <a:schemeClr val="dk1"/>
                          </a:solidFill>
                          <a:latin typeface="+mj-ea"/>
                          <a:ea typeface="+mj-ea"/>
                          <a:cs typeface="+mn-cs"/>
                        </a:rPr>
                        <a:t>/</a:t>
                      </a:r>
                      <a:endParaRPr lang="en-US" altLang="zh-CN" sz="1800" kern="1200">
                        <a:solidFill>
                          <a:schemeClr val="dk1"/>
                        </a:solidFill>
                        <a:latin typeface="+mj-ea"/>
                        <a:ea typeface="+mj-ea"/>
                        <a:cs typeface="+mn-cs"/>
                      </a:endParaRPr>
                    </a:p>
                  </a:txBody>
                  <a:tcPr marL="8601" marR="8601" marT="8601" marB="0" anchor="ctr"/>
                </a:tc>
                <a:tc>
                  <a:txBody>
                    <a:bodyPr/>
                    <a:lstStyle/>
                    <a:p>
                      <a:pPr algn="ctr" fontAlgn="b"/>
                      <a:r>
                        <a:rPr lang="en-US" altLang="zh-CN" sz="1800" kern="1200" dirty="0">
                          <a:solidFill>
                            <a:schemeClr val="dk1"/>
                          </a:solidFill>
                          <a:latin typeface="+mj-ea"/>
                          <a:ea typeface="+mj-ea"/>
                          <a:cs typeface="+mn-cs"/>
                        </a:rPr>
                        <a:t>/</a:t>
                      </a:r>
                      <a:endParaRPr lang="en-US" altLang="zh-CN" sz="1800" kern="1200" dirty="0">
                        <a:solidFill>
                          <a:schemeClr val="dk1"/>
                        </a:solidFill>
                        <a:latin typeface="+mj-ea"/>
                        <a:ea typeface="+mj-ea"/>
                        <a:cs typeface="+mn-cs"/>
                      </a:endParaRPr>
                    </a:p>
                  </a:txBody>
                  <a:tcPr marL="8601" marR="8601" marT="8601" marB="0" anchor="ctr"/>
                </a:tc>
                <a:tc>
                  <a:txBody>
                    <a:bodyPr/>
                    <a:lstStyle/>
                    <a:p>
                      <a:pPr algn="ctr" fontAlgn="b"/>
                      <a:r>
                        <a:rPr lang="en-US" altLang="zh-CN" sz="1800" kern="1200" dirty="0">
                          <a:solidFill>
                            <a:schemeClr val="dk1"/>
                          </a:solidFill>
                          <a:latin typeface="+mj-ea"/>
                          <a:ea typeface="+mj-ea"/>
                          <a:cs typeface="+mn-cs"/>
                        </a:rPr>
                        <a:t>/</a:t>
                      </a:r>
                      <a:endParaRPr lang="en-US" altLang="zh-CN" sz="1800" kern="1200" dirty="0">
                        <a:solidFill>
                          <a:schemeClr val="dk1"/>
                        </a:solidFill>
                        <a:latin typeface="+mj-ea"/>
                        <a:ea typeface="+mj-ea"/>
                        <a:cs typeface="+mn-cs"/>
                      </a:endParaRPr>
                    </a:p>
                  </a:txBody>
                  <a:tcPr marL="8601" marR="8601" marT="8601" marB="0" anchor="ctr"/>
                </a:tc>
                <a:tc>
                  <a:txBody>
                    <a:bodyPr/>
                    <a:lstStyle/>
                    <a:p>
                      <a:pPr algn="ctr" fontAlgn="b"/>
                      <a:r>
                        <a:rPr lang="en-US" altLang="zh-CN" sz="1800" kern="1200">
                          <a:solidFill>
                            <a:schemeClr val="dk1"/>
                          </a:solidFill>
                          <a:latin typeface="+mj-ea"/>
                          <a:ea typeface="+mj-ea"/>
                          <a:cs typeface="+mn-cs"/>
                        </a:rPr>
                        <a:t>/</a:t>
                      </a:r>
                      <a:endParaRPr lang="en-US" altLang="zh-CN" sz="1800" kern="1200">
                        <a:solidFill>
                          <a:schemeClr val="dk1"/>
                        </a:solidFill>
                        <a:latin typeface="+mj-ea"/>
                        <a:ea typeface="+mj-ea"/>
                        <a:cs typeface="+mn-cs"/>
                      </a:endParaRPr>
                    </a:p>
                  </a:txBody>
                  <a:tcPr marL="8601" marR="8601" marT="8601" marB="0" anchor="ctr"/>
                </a:tc>
                <a:tc>
                  <a:txBody>
                    <a:bodyPr/>
                    <a:lstStyle/>
                    <a:p>
                      <a:pPr algn="ctr" fontAlgn="b"/>
                      <a:r>
                        <a:rPr lang="en-US" altLang="zh-CN" sz="1800" kern="1200">
                          <a:solidFill>
                            <a:schemeClr val="dk1"/>
                          </a:solidFill>
                          <a:latin typeface="+mj-ea"/>
                          <a:ea typeface="+mj-ea"/>
                          <a:cs typeface="+mn-cs"/>
                        </a:rPr>
                        <a:t>/</a:t>
                      </a:r>
                      <a:endParaRPr lang="en-US" altLang="zh-CN" sz="1800" kern="1200">
                        <a:solidFill>
                          <a:schemeClr val="dk1"/>
                        </a:solidFill>
                        <a:latin typeface="+mj-ea"/>
                        <a:ea typeface="+mj-ea"/>
                        <a:cs typeface="+mn-cs"/>
                      </a:endParaRPr>
                    </a:p>
                  </a:txBody>
                  <a:tcPr marL="8601" marR="8601" marT="8601" marB="0" anchor="ctr"/>
                </a:tc>
                <a:tc>
                  <a:txBody>
                    <a:bodyPr/>
                    <a:lstStyle/>
                    <a:p>
                      <a:pPr algn="ctr" fontAlgn="b"/>
                      <a:r>
                        <a:rPr lang="en-US" altLang="zh-CN" sz="1800" kern="1200">
                          <a:solidFill>
                            <a:schemeClr val="dk1"/>
                          </a:solidFill>
                          <a:latin typeface="+mj-ea"/>
                          <a:ea typeface="+mj-ea"/>
                          <a:cs typeface="+mn-cs"/>
                        </a:rPr>
                        <a:t>/</a:t>
                      </a:r>
                      <a:endParaRPr lang="en-US" altLang="zh-CN" sz="1800" kern="1200">
                        <a:solidFill>
                          <a:schemeClr val="dk1"/>
                        </a:solidFill>
                        <a:latin typeface="+mj-ea"/>
                        <a:ea typeface="+mj-ea"/>
                        <a:cs typeface="+mn-cs"/>
                      </a:endParaRPr>
                    </a:p>
                  </a:txBody>
                  <a:tcPr marL="8601" marR="8601" marT="8601" marB="0" anchor="ctr"/>
                </a:tc>
              </a:tr>
              <a:tr h="672731">
                <a:tc>
                  <a:txBody>
                    <a:bodyPr/>
                    <a:lstStyle/>
                    <a:p>
                      <a:pPr algn="ctr" fontAlgn="b"/>
                      <a:r>
                        <a:rPr lang="en-US" sz="1800" kern="1200" dirty="0">
                          <a:solidFill>
                            <a:schemeClr val="bg1"/>
                          </a:solidFill>
                          <a:latin typeface="+mj-ea"/>
                          <a:ea typeface="+mj-ea"/>
                          <a:cs typeface="+mn-cs"/>
                        </a:rPr>
                        <a:t>9.2-9.4</a:t>
                      </a:r>
                      <a:endParaRPr lang="en-US" sz="1800" kern="1200" dirty="0">
                        <a:solidFill>
                          <a:schemeClr val="bg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en-US" altLang="zh-CN" sz="1800" kern="1200">
                          <a:solidFill>
                            <a:schemeClr val="dk1"/>
                          </a:solidFill>
                          <a:latin typeface="+mj-ea"/>
                          <a:ea typeface="+mj-ea"/>
                          <a:cs typeface="+mn-cs"/>
                        </a:rPr>
                        <a:t>/</a:t>
                      </a:r>
                      <a:endParaRPr lang="en-US" altLang="zh-CN" sz="1800" kern="1200">
                        <a:solidFill>
                          <a:schemeClr val="dk1"/>
                        </a:solidFill>
                        <a:latin typeface="+mj-ea"/>
                        <a:ea typeface="+mj-ea"/>
                        <a:cs typeface="+mn-cs"/>
                      </a:endParaRPr>
                    </a:p>
                  </a:txBody>
                  <a:tcPr marL="8601" marR="8601" marT="8601" marB="0" anchor="ctr"/>
                </a:tc>
                <a:tc>
                  <a:txBody>
                    <a:bodyPr/>
                    <a:lstStyle/>
                    <a:p>
                      <a:pPr algn="ctr" fontAlgn="b"/>
                      <a:r>
                        <a:rPr lang="en-US" altLang="zh-CN" sz="1800" kern="1200" dirty="0">
                          <a:solidFill>
                            <a:schemeClr val="dk1"/>
                          </a:solidFill>
                          <a:latin typeface="+mj-ea"/>
                          <a:ea typeface="+mj-ea"/>
                          <a:cs typeface="+mn-cs"/>
                        </a:rPr>
                        <a:t>/</a:t>
                      </a:r>
                      <a:endParaRPr lang="en-US" altLang="zh-CN" sz="1800" kern="1200" dirty="0">
                        <a:solidFill>
                          <a:schemeClr val="dk1"/>
                        </a:solidFill>
                        <a:latin typeface="+mj-ea"/>
                        <a:ea typeface="+mj-ea"/>
                        <a:cs typeface="+mn-cs"/>
                      </a:endParaRPr>
                    </a:p>
                  </a:txBody>
                  <a:tcPr marL="8601" marR="8601" marT="8601" marB="0" anchor="ctr"/>
                </a:tc>
                <a:tc>
                  <a:txBody>
                    <a:bodyPr/>
                    <a:lstStyle/>
                    <a:p>
                      <a:pPr algn="ctr" fontAlgn="b"/>
                      <a:r>
                        <a:rPr lang="en-US" altLang="zh-CN" sz="1800" kern="1200">
                          <a:solidFill>
                            <a:schemeClr val="dk1"/>
                          </a:solidFill>
                          <a:latin typeface="+mj-ea"/>
                          <a:ea typeface="+mj-ea"/>
                          <a:cs typeface="+mn-cs"/>
                        </a:rPr>
                        <a:t>/</a:t>
                      </a:r>
                      <a:endParaRPr lang="en-US" altLang="zh-CN" sz="1800" kern="1200">
                        <a:solidFill>
                          <a:schemeClr val="dk1"/>
                        </a:solidFill>
                        <a:latin typeface="+mj-ea"/>
                        <a:ea typeface="+mj-ea"/>
                        <a:cs typeface="+mn-cs"/>
                      </a:endParaRPr>
                    </a:p>
                  </a:txBody>
                  <a:tcPr marL="8601" marR="8601" marT="8601" marB="0" anchor="ctr"/>
                </a:tc>
                <a:tc>
                  <a:txBody>
                    <a:bodyPr/>
                    <a:lstStyle/>
                    <a:p>
                      <a:pPr algn="ctr" fontAlgn="b"/>
                      <a:r>
                        <a:rPr lang="zh-CN" altLang="en-US" sz="1800" kern="1200">
                          <a:solidFill>
                            <a:schemeClr val="dk1"/>
                          </a:solidFill>
                          <a:latin typeface="+mj-ea"/>
                          <a:ea typeface="+mj-ea"/>
                          <a:cs typeface="+mn-cs"/>
                        </a:rPr>
                        <a:t>平行式</a:t>
                      </a:r>
                      <a:endParaRPr lang="zh-CN" altLang="en-US" sz="1800" kern="1200">
                        <a:solidFill>
                          <a:schemeClr val="dk1"/>
                        </a:solidFill>
                        <a:latin typeface="+mj-ea"/>
                        <a:ea typeface="+mj-ea"/>
                        <a:cs typeface="+mn-cs"/>
                      </a:endParaRPr>
                    </a:p>
                  </a:txBody>
                  <a:tcPr marL="8601" marR="8601" marT="8601" marB="0" anchor="ctr"/>
                </a:tc>
              </a:tr>
              <a:tr h="672731">
                <a:tc>
                  <a:txBody>
                    <a:bodyPr/>
                    <a:lstStyle/>
                    <a:p>
                      <a:pPr algn="ctr" fontAlgn="b"/>
                      <a:r>
                        <a:rPr lang="en-US" altLang="zh-CN" sz="1800" kern="1200" dirty="0">
                          <a:solidFill>
                            <a:schemeClr val="bg1"/>
                          </a:solidFill>
                          <a:latin typeface="+mj-ea"/>
                          <a:ea typeface="+mj-ea"/>
                          <a:cs typeface="+mn-cs"/>
                        </a:rPr>
                        <a:t>9.4-10.4</a:t>
                      </a:r>
                      <a:endParaRPr lang="en-US" altLang="zh-CN" sz="1800" kern="1200" dirty="0">
                        <a:solidFill>
                          <a:schemeClr val="bg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en-US" altLang="zh-CN" sz="1800" kern="1200">
                          <a:solidFill>
                            <a:schemeClr val="dk1"/>
                          </a:solidFill>
                          <a:latin typeface="+mj-ea"/>
                          <a:ea typeface="+mj-ea"/>
                          <a:cs typeface="+mn-cs"/>
                        </a:rPr>
                        <a:t>/</a:t>
                      </a:r>
                      <a:endParaRPr lang="en-US" altLang="zh-CN" sz="1800" kern="120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a:solidFill>
                            <a:schemeClr val="dk1"/>
                          </a:solidFill>
                          <a:latin typeface="+mj-ea"/>
                          <a:ea typeface="+mj-ea"/>
                          <a:cs typeface="+mn-cs"/>
                        </a:rPr>
                        <a:t>平行式</a:t>
                      </a:r>
                      <a:endParaRPr lang="zh-CN" altLang="en-US" sz="1800" kern="1200">
                        <a:solidFill>
                          <a:schemeClr val="dk1"/>
                        </a:solidFill>
                        <a:latin typeface="+mj-ea"/>
                        <a:ea typeface="+mj-ea"/>
                        <a:cs typeface="+mn-cs"/>
                      </a:endParaRPr>
                    </a:p>
                  </a:txBody>
                  <a:tcPr marL="8601" marR="8601" marT="8601" marB="0" anchor="ctr"/>
                </a:tc>
              </a:tr>
              <a:tr h="672731">
                <a:tc>
                  <a:txBody>
                    <a:bodyPr/>
                    <a:lstStyle/>
                    <a:p>
                      <a:pPr algn="ctr" fontAlgn="b"/>
                      <a:r>
                        <a:rPr lang="en-US" altLang="zh-CN" sz="1800" kern="1200" dirty="0">
                          <a:solidFill>
                            <a:schemeClr val="bg1"/>
                          </a:solidFill>
                          <a:latin typeface="+mj-ea"/>
                          <a:ea typeface="+mj-ea"/>
                          <a:cs typeface="+mn-cs"/>
                        </a:rPr>
                        <a:t>10.4-12.3</a:t>
                      </a:r>
                      <a:endParaRPr lang="en-US" altLang="zh-CN" sz="1800" kern="1200" dirty="0">
                        <a:solidFill>
                          <a:schemeClr val="bg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r>
              <a:tr h="765758">
                <a:tc>
                  <a:txBody>
                    <a:bodyPr/>
                    <a:lstStyle/>
                    <a:p>
                      <a:pPr algn="ctr" fontAlgn="b"/>
                      <a:r>
                        <a:rPr lang="en-US" altLang="zh-CN" sz="1800" kern="1200" dirty="0">
                          <a:solidFill>
                            <a:schemeClr val="bg1"/>
                          </a:solidFill>
                          <a:latin typeface="+mj-ea"/>
                          <a:ea typeface="+mj-ea"/>
                          <a:cs typeface="+mn-cs"/>
                        </a:rPr>
                        <a:t>12.3-12.5</a:t>
                      </a:r>
                      <a:endParaRPr lang="en-US" altLang="zh-CN" sz="1800" kern="1200" dirty="0">
                        <a:solidFill>
                          <a:schemeClr val="bg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en-US" altLang="zh-CN" sz="1800" kern="1200" dirty="0">
                        <a:solidFill>
                          <a:schemeClr val="dk1"/>
                        </a:solidFill>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dirty="0">
                        <a:ln>
                          <a:noFill/>
                        </a:ln>
                        <a:solidFill>
                          <a:schemeClr val="accent1"/>
                        </a:solidFill>
                        <a:effectLst/>
                        <a:uLnTx/>
                        <a:uFillTx/>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en-US" altLang="zh-CN" sz="1800" kern="1200" dirty="0">
                        <a:solidFill>
                          <a:schemeClr val="dk1"/>
                        </a:solidFill>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dirty="0">
                        <a:ln>
                          <a:noFill/>
                        </a:ln>
                        <a:solidFill>
                          <a:schemeClr val="accent1"/>
                        </a:solidFill>
                        <a:effectLst/>
                        <a:uLnTx/>
                        <a:uFillTx/>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en-US" altLang="zh-CN" sz="1800" kern="1200" dirty="0">
                        <a:solidFill>
                          <a:schemeClr val="dk1"/>
                        </a:solidFill>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dirty="0">
                        <a:ln>
                          <a:noFill/>
                        </a:ln>
                        <a:solidFill>
                          <a:schemeClr val="accent1"/>
                        </a:solidFill>
                        <a:effectLst/>
                        <a:uLnTx/>
                        <a:uFillTx/>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algn="ctr" fontAlgn="b"/>
                      <a:r>
                        <a:rPr lang="zh-CN" altLang="en-US" sz="1800" kern="1200">
                          <a:solidFill>
                            <a:schemeClr val="dk1"/>
                          </a:solidFill>
                          <a:latin typeface="+mj-ea"/>
                          <a:ea typeface="+mj-ea"/>
                          <a:cs typeface="+mn-cs"/>
                        </a:rPr>
                        <a:t>平行式</a:t>
                      </a:r>
                      <a:endParaRPr lang="zh-CN" altLang="en-US" sz="1800" kern="1200">
                        <a:solidFill>
                          <a:schemeClr val="dk1"/>
                        </a:solidFill>
                        <a:latin typeface="+mj-ea"/>
                        <a:ea typeface="+mj-ea"/>
                        <a:cs typeface="+mn-cs"/>
                      </a:endParaRPr>
                    </a:p>
                  </a:txBody>
                  <a:tcPr marL="8601" marR="8601" marT="8601" marB="0" anchor="ctr"/>
                </a:tc>
                <a:tc>
                  <a:txBody>
                    <a:bodyPr/>
                    <a:lstStyle/>
                    <a:p>
                      <a:pPr algn="ctr" fontAlgn="b"/>
                      <a:r>
                        <a:rPr lang="zh-CN" altLang="en-US" sz="1800" kern="1200">
                          <a:solidFill>
                            <a:schemeClr val="dk1"/>
                          </a:solidFill>
                          <a:latin typeface="+mj-ea"/>
                          <a:ea typeface="+mj-ea"/>
                          <a:cs typeface="+mn-cs"/>
                        </a:rPr>
                        <a:t>平行式</a:t>
                      </a:r>
                      <a:endParaRPr lang="zh-CN" altLang="en-US" sz="1800" kern="1200">
                        <a:solidFill>
                          <a:schemeClr val="dk1"/>
                        </a:solidFill>
                        <a:latin typeface="+mj-ea"/>
                        <a:ea typeface="+mj-ea"/>
                        <a:cs typeface="+mn-cs"/>
                      </a:endParaRPr>
                    </a:p>
                  </a:txBody>
                  <a:tcPr marL="8601" marR="8601" marT="8601" marB="0" anchor="ctr"/>
                </a:tc>
              </a:tr>
              <a:tr h="672731">
                <a:tc>
                  <a:txBody>
                    <a:bodyPr/>
                    <a:lstStyle/>
                    <a:p>
                      <a:pPr algn="ctr" fontAlgn="b"/>
                      <a:r>
                        <a:rPr lang="en-US" altLang="zh-CN" sz="1800" kern="1200" dirty="0">
                          <a:solidFill>
                            <a:schemeClr val="bg1"/>
                          </a:solidFill>
                          <a:latin typeface="+mj-ea"/>
                          <a:ea typeface="+mj-ea"/>
                          <a:cs typeface="+mn-cs"/>
                        </a:rPr>
                        <a:t>12.5-13.5</a:t>
                      </a:r>
                      <a:endParaRPr lang="en-US" altLang="zh-CN" sz="1800" kern="1200" dirty="0">
                        <a:solidFill>
                          <a:schemeClr val="bg1"/>
                        </a:solidFill>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algn="ctr" fontAlgn="b"/>
                      <a:r>
                        <a:rPr lang="zh-CN" altLang="en-US" sz="1800" kern="1200" dirty="0">
                          <a:solidFill>
                            <a:schemeClr val="dk1"/>
                          </a:solidFill>
                          <a:latin typeface="+mj-ea"/>
                          <a:ea typeface="+mj-ea"/>
                          <a:cs typeface="+mn-cs"/>
                        </a:rPr>
                        <a:t>平行式</a:t>
                      </a:r>
                      <a:endParaRPr lang="zh-CN" altLang="en-US" sz="1800" kern="1200" dirty="0">
                        <a:solidFill>
                          <a:schemeClr val="dk1"/>
                        </a:solidFill>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r>
              <a:tr h="672731">
                <a:tc>
                  <a:txBody>
                    <a:bodyPr/>
                    <a:lstStyle/>
                    <a:p>
                      <a:pPr algn="ctr" fontAlgn="b"/>
                      <a:r>
                        <a:rPr lang="en-US" altLang="zh-CN" sz="1800" kern="1200" dirty="0">
                          <a:solidFill>
                            <a:schemeClr val="bg1"/>
                          </a:solidFill>
                          <a:latin typeface="+mj-ea"/>
                          <a:ea typeface="+mj-ea"/>
                          <a:cs typeface="+mn-cs"/>
                        </a:rPr>
                        <a:t>13.5-14.0</a:t>
                      </a:r>
                      <a:endParaRPr lang="en-US" altLang="zh-CN" sz="1800" kern="1200" dirty="0">
                        <a:solidFill>
                          <a:schemeClr val="bg1"/>
                        </a:solidFill>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斜列式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r>
              <a:tr h="1002978">
                <a:tc>
                  <a:txBody>
                    <a:bodyPr/>
                    <a:lstStyle/>
                    <a:p>
                      <a:pPr algn="ctr" fontAlgn="b"/>
                      <a:r>
                        <a:rPr lang="en-US" altLang="zh-CN" sz="1800" kern="1200" dirty="0">
                          <a:solidFill>
                            <a:schemeClr val="bg1"/>
                          </a:solidFill>
                          <a:latin typeface="+mj-ea"/>
                          <a:ea typeface="+mj-ea"/>
                          <a:cs typeface="+mn-cs"/>
                        </a:rPr>
                        <a:t>14.0m</a:t>
                      </a:r>
                      <a:r>
                        <a:rPr lang="zh-CN" altLang="en-US" sz="1800" kern="1200" dirty="0">
                          <a:solidFill>
                            <a:schemeClr val="bg1"/>
                          </a:solidFill>
                          <a:latin typeface="+mj-ea"/>
                          <a:ea typeface="+mj-ea"/>
                          <a:cs typeface="+mn-cs"/>
                        </a:rPr>
                        <a:t>以上</a:t>
                      </a:r>
                      <a:endParaRPr lang="zh-CN" altLang="en-US" sz="1800" kern="1200" dirty="0">
                        <a:solidFill>
                          <a:schemeClr val="bg1"/>
                        </a:solidFill>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斜列式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垂直式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斜列式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垂直式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斜列式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垂直式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斜列式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垂直式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斜列式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垂直式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斜列式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垂直式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平行式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00000"/>
                          </a:solidFill>
                          <a:effectLst/>
                          <a:uLnTx/>
                          <a:uFillTx/>
                          <a:latin typeface="+mj-ea"/>
                          <a:ea typeface="+mj-ea"/>
                          <a:cs typeface="+mn-cs"/>
                        </a:rPr>
                        <a:t>斜列式</a:t>
                      </a:r>
                      <a:endParaRPr kumimoji="0" lang="en-US" altLang="zh-CN" sz="1800" b="0" i="0" u="none" strike="noStrike" kern="1200" cap="none" spc="0" normalizeH="0" baseline="0" noProof="0" dirty="0">
                        <a:ln>
                          <a:noFill/>
                        </a:ln>
                        <a:solidFill>
                          <a:srgbClr val="000000"/>
                        </a:solidFill>
                        <a:effectLst/>
                        <a:uLnTx/>
                        <a:uFillTx/>
                        <a:latin typeface="+mj-ea"/>
                        <a:ea typeface="+mj-ea"/>
                        <a:cs typeface="+mn-cs"/>
                      </a:endParaRPr>
                    </a:p>
                    <a:p>
                      <a:pPr marL="0" marR="0" lvl="0" indent="0" algn="ctr" defTabSz="1475105" rtl="0" eaLnBrk="1" fontAlgn="b"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垂直式</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a:txBody>
                  <a:tcPr marL="8601" marR="8601" marT="8601" marB="0" anchor="ctr"/>
                </a:tc>
              </a:tr>
            </a:tbl>
          </a:graphicData>
        </a:graphic>
      </p:graphicFrame>
      <p:sp>
        <p:nvSpPr>
          <p:cNvPr id="7" name="文本框 6"/>
          <p:cNvSpPr txBox="1"/>
          <p:nvPr/>
        </p:nvSpPr>
        <p:spPr>
          <a:xfrm>
            <a:off x="627229" y="10004514"/>
            <a:ext cx="6688049" cy="400110"/>
          </a:xfrm>
          <a:prstGeom prst="rect">
            <a:avLst/>
          </a:prstGeom>
          <a:noFill/>
        </p:spPr>
        <p:txBody>
          <a:bodyPr vert="horz" wrap="none" rtlCol="0">
            <a:spAutoFit/>
          </a:bodyPr>
          <a:lstStyle/>
          <a:p>
            <a:pPr algn="l"/>
            <a:r>
              <a:rPr lang="zh-CN" altLang="en-US" sz="2000" dirty="0">
                <a:latin typeface="微软雅黑" panose="020B0503020204020204" pitchFamily="34" charset="-122"/>
                <a:ea typeface="微软雅黑" panose="020B0503020204020204" pitchFamily="34" charset="-122"/>
              </a:rPr>
              <a:t>注：若道路沿线无树池，上表缘石至建筑距离可减少</a:t>
            </a:r>
            <a:r>
              <a:rPr lang="en-US" altLang="zh-CN" sz="2000" dirty="0">
                <a:latin typeface="微软雅黑" panose="020B0503020204020204" pitchFamily="34" charset="-122"/>
                <a:ea typeface="微软雅黑" panose="020B0503020204020204" pitchFamily="34" charset="-122"/>
              </a:rPr>
              <a:t>1.5m</a:t>
            </a:r>
            <a:endParaRPr lang="zh-CN" altLang="en-US" sz="2000" dirty="0">
              <a:latin typeface="微软雅黑" panose="020B0503020204020204" pitchFamily="34" charset="-122"/>
              <a:ea typeface="微软雅黑" panose="020B0503020204020204" pitchFamily="34" charset="-122"/>
            </a:endParaRPr>
          </a:p>
        </p:txBody>
      </p:sp>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人行道板停车管理优化</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Text Box 7"/>
          <p:cNvSpPr txBox="1">
            <a:spLocks noChangeArrowheads="1"/>
          </p:cNvSpPr>
          <p:nvPr/>
        </p:nvSpPr>
        <p:spPr bwMode="auto">
          <a:xfrm>
            <a:off x="627231" y="1759638"/>
            <a:ext cx="8485237" cy="258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sz="2400" dirty="0"/>
              <a:t>泊位施划提升</a:t>
            </a:r>
            <a:endParaRPr lang="en-US" altLang="zh-CN" sz="2400" dirty="0"/>
          </a:p>
          <a:p>
            <a:pPr marL="0" indent="0">
              <a:spcBef>
                <a:spcPts val="0"/>
              </a:spcBef>
              <a:spcAft>
                <a:spcPts val="800"/>
              </a:spcAft>
              <a:buNone/>
            </a:pPr>
            <a:r>
              <a:rPr lang="zh-CN" altLang="en-US" b="0" dirty="0"/>
              <a:t>为规范停车秩序，建议泊位施划明确停车方向，引导车辆整齐停放</a:t>
            </a:r>
            <a:endParaRPr lang="en-US" altLang="zh-CN" b="0" dirty="0"/>
          </a:p>
          <a:p>
            <a:pPr marL="0" indent="0">
              <a:spcBef>
                <a:spcPts val="0"/>
              </a:spcBef>
              <a:spcAft>
                <a:spcPts val="800"/>
              </a:spcAft>
              <a:buNone/>
            </a:pPr>
            <a:r>
              <a:rPr lang="zh-CN" altLang="en-US" b="0" dirty="0"/>
              <a:t>保障停车安全，建议设置限位器，消除停车安全隐患</a:t>
            </a:r>
            <a:endParaRPr lang="en-US" altLang="zh-CN" sz="1900" b="0" dirty="0">
              <a:latin typeface="Arial" panose="020B0604020202020204" pitchFamily="34" charset="0"/>
              <a:ea typeface="宋体" panose="02010600030101010101" pitchFamily="2" charset="-122"/>
            </a:endParaRPr>
          </a:p>
          <a:p>
            <a:pPr marL="800100" lvl="1" indent="-342900">
              <a:spcBef>
                <a:spcPts val="0"/>
              </a:spcBef>
              <a:spcAft>
                <a:spcPts val="8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安装在</a:t>
            </a:r>
            <a:r>
              <a:rPr lang="zh-CN" altLang="en-US" b="1" dirty="0">
                <a:latin typeface="微软雅黑" panose="020B0503020204020204" pitchFamily="34" charset="-122"/>
                <a:ea typeface="微软雅黑" panose="020B0503020204020204" pitchFamily="34" charset="-122"/>
              </a:rPr>
              <a:t>垂直式</a:t>
            </a:r>
            <a:r>
              <a:rPr lang="zh-CN" altLang="en-US" dirty="0">
                <a:latin typeface="微软雅黑" panose="020B0503020204020204" pitchFamily="34" charset="-122"/>
                <a:ea typeface="微软雅黑" panose="020B0503020204020204" pitchFamily="34" charset="-122"/>
              </a:rPr>
              <a:t>或</a:t>
            </a:r>
            <a:r>
              <a:rPr lang="zh-CN" altLang="en-US" b="1" dirty="0">
                <a:latin typeface="微软雅黑" panose="020B0503020204020204" pitchFamily="34" charset="-122"/>
                <a:ea typeface="微软雅黑" panose="020B0503020204020204" pitchFamily="34" charset="-122"/>
              </a:rPr>
              <a:t>斜列式</a:t>
            </a:r>
            <a:r>
              <a:rPr lang="zh-CN" altLang="en-US" dirty="0">
                <a:latin typeface="微软雅黑" panose="020B0503020204020204" pitchFamily="34" charset="-122"/>
                <a:ea typeface="微软雅黑" panose="020B0503020204020204" pitchFamily="34" charset="-122"/>
              </a:rPr>
              <a:t>车位后方，距离车位后边缘前</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米处</a:t>
            </a:r>
            <a:endParaRPr lang="en-US" altLang="zh-CN" b="0" dirty="0"/>
          </a:p>
          <a:p>
            <a:pPr marL="800100" lvl="1" indent="-342900">
              <a:spcBef>
                <a:spcPts val="0"/>
              </a:spcBef>
              <a:spcAft>
                <a:spcPts val="800"/>
              </a:spcAft>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限定车辆准确停放的准确位置，避开车辆在倒车时越位发生安全问题</a:t>
            </a:r>
            <a:endParaRPr lang="en-US" altLang="zh-CN" b="0" dirty="0"/>
          </a:p>
        </p:txBody>
      </p:sp>
      <p:pic>
        <p:nvPicPr>
          <p:cNvPr id="6" name="图片 5"/>
          <p:cNvPicPr>
            <a:picLocks noChangeAspect="1"/>
          </p:cNvPicPr>
          <p:nvPr/>
        </p:nvPicPr>
        <p:blipFill>
          <a:blip r:embed="rId1"/>
          <a:stretch>
            <a:fillRect/>
          </a:stretch>
        </p:blipFill>
        <p:spPr>
          <a:xfrm>
            <a:off x="9313496" y="1257789"/>
            <a:ext cx="5805854" cy="4122339"/>
          </a:xfrm>
          <a:prstGeom prst="rect">
            <a:avLst/>
          </a:prstGeom>
        </p:spPr>
      </p:pic>
      <p:pic>
        <p:nvPicPr>
          <p:cNvPr id="8" name="图片 7"/>
          <p:cNvPicPr>
            <a:picLocks noChangeAspect="1"/>
          </p:cNvPicPr>
          <p:nvPr/>
        </p:nvPicPr>
        <p:blipFill>
          <a:blip r:embed="rId2"/>
          <a:stretch>
            <a:fillRect/>
          </a:stretch>
        </p:blipFill>
        <p:spPr>
          <a:xfrm>
            <a:off x="9313497" y="6229350"/>
            <a:ext cx="5805853" cy="3831863"/>
          </a:xfrm>
          <a:prstGeom prst="rect">
            <a:avLst/>
          </a:prstGeom>
        </p:spPr>
      </p:pic>
      <p:pic>
        <p:nvPicPr>
          <p:cNvPr id="10" name="图片 9"/>
          <p:cNvPicPr>
            <a:picLocks noChangeAspect="1"/>
          </p:cNvPicPr>
          <p:nvPr/>
        </p:nvPicPr>
        <p:blipFill>
          <a:blip r:embed="rId3"/>
          <a:stretch>
            <a:fillRect/>
          </a:stretch>
        </p:blipFill>
        <p:spPr>
          <a:xfrm>
            <a:off x="174221" y="7383466"/>
            <a:ext cx="3777651" cy="2677746"/>
          </a:xfrm>
          <a:prstGeom prst="rect">
            <a:avLst/>
          </a:prstGeom>
        </p:spPr>
      </p:pic>
      <p:pic>
        <p:nvPicPr>
          <p:cNvPr id="12" name="图片 11"/>
          <p:cNvPicPr>
            <a:picLocks noChangeAspect="1"/>
          </p:cNvPicPr>
          <p:nvPr/>
        </p:nvPicPr>
        <p:blipFill>
          <a:blip r:embed="rId4"/>
          <a:stretch>
            <a:fillRect/>
          </a:stretch>
        </p:blipFill>
        <p:spPr>
          <a:xfrm>
            <a:off x="4182457" y="7383467"/>
            <a:ext cx="4801228" cy="2677746"/>
          </a:xfrm>
          <a:prstGeom prst="rect">
            <a:avLst/>
          </a:prstGeom>
        </p:spPr>
      </p:pic>
      <p:pic>
        <p:nvPicPr>
          <p:cNvPr id="14" name="图片 13"/>
          <p:cNvPicPr>
            <a:picLocks noChangeAspect="1"/>
          </p:cNvPicPr>
          <p:nvPr/>
        </p:nvPicPr>
        <p:blipFill>
          <a:blip r:embed="rId5"/>
          <a:stretch>
            <a:fillRect/>
          </a:stretch>
        </p:blipFill>
        <p:spPr>
          <a:xfrm>
            <a:off x="174221" y="4392594"/>
            <a:ext cx="3777651" cy="2938095"/>
          </a:xfrm>
          <a:prstGeom prst="rect">
            <a:avLst/>
          </a:prstGeom>
        </p:spPr>
      </p:pic>
      <p:pic>
        <p:nvPicPr>
          <p:cNvPr id="15" name="图片"/>
          <p:cNvPicPr>
            <a:picLocks noChangeAspect="1"/>
          </p:cNvPicPr>
          <p:nvPr/>
        </p:nvPicPr>
        <p:blipFill rotWithShape="1">
          <a:blip r:embed="rId6" cstate="print"/>
          <a:srcRect t="22838"/>
          <a:stretch>
            <a:fillRect/>
          </a:stretch>
        </p:blipFill>
        <p:spPr>
          <a:xfrm>
            <a:off x="4182456" y="4392594"/>
            <a:ext cx="4865619" cy="2938095"/>
          </a:xfrm>
          <a:prstGeom prst="rect">
            <a:avLst/>
          </a:prstGeom>
          <a:noFill/>
          <a:ln w="9525" cap="flat" cmpd="sng">
            <a:noFill/>
            <a:prstDash val="solid"/>
            <a:miter/>
          </a:ln>
        </p:spPr>
      </p:pic>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stretch>
            <a:fillRect/>
          </a:stretch>
        </p:blipFill>
        <p:spPr>
          <a:xfrm>
            <a:off x="6491858" y="5345906"/>
            <a:ext cx="8582820" cy="4932386"/>
          </a:xfrm>
          <a:prstGeom prst="rect">
            <a:avLst/>
          </a:prstGeom>
        </p:spPr>
      </p:pic>
      <p:sp>
        <p:nvSpPr>
          <p:cNvPr id="5"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人行道板停车管理优化</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Text Box 7"/>
          <p:cNvSpPr txBox="1">
            <a:spLocks noChangeArrowheads="1"/>
          </p:cNvSpPr>
          <p:nvPr/>
        </p:nvSpPr>
        <p:spPr bwMode="auto">
          <a:xfrm>
            <a:off x="627232" y="1759638"/>
            <a:ext cx="8356378" cy="2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sz="2400" dirty="0"/>
              <a:t>泊位施划提升</a:t>
            </a:r>
            <a:endParaRPr lang="en-US" altLang="zh-CN" sz="2400" dirty="0"/>
          </a:p>
          <a:p>
            <a:pPr lvl="1">
              <a:lnSpc>
                <a:spcPct val="150000"/>
              </a:lnSpc>
              <a:spcBef>
                <a:spcPts val="0"/>
              </a:spcBef>
              <a:spcAft>
                <a:spcPts val="800"/>
              </a:spcAft>
              <a:buFont typeface="Arial" panose="020B0604020202020204" pitchFamily="34" charset="0"/>
              <a:buChar char="•"/>
            </a:pPr>
            <a:r>
              <a:rPr lang="zh-CN" altLang="en-US" sz="1800" b="0" dirty="0">
                <a:latin typeface="+mj-ea"/>
                <a:ea typeface="+mj-ea"/>
              </a:rPr>
              <a:t>为便于泊位后期管理，建议对人行道板泊位进行编码管理，</a:t>
            </a:r>
            <a:r>
              <a:rPr lang="zh-CN" altLang="en-US" sz="1800" b="1" dirty="0">
                <a:latin typeface="+mj-ea"/>
                <a:ea typeface="+mj-ea"/>
              </a:rPr>
              <a:t>“一位一码”</a:t>
            </a:r>
            <a:r>
              <a:rPr lang="zh-CN" altLang="en-US" sz="1800" b="0" dirty="0">
                <a:latin typeface="+mj-ea"/>
                <a:ea typeface="+mj-ea"/>
              </a:rPr>
              <a:t>分区做好停车泊位统计台账</a:t>
            </a:r>
            <a:endParaRPr lang="en-US" altLang="zh-CN" sz="1800" b="0"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0" dirty="0">
                <a:latin typeface="+mj-ea"/>
                <a:ea typeface="+mj-ea"/>
              </a:rPr>
              <a:t>通过设置泊位地磁、高清探头等方式，将泊位信息接入城市停车管理平台，实现全市泊位信息动态发布，构建全市停车管理平台，</a:t>
            </a:r>
            <a:r>
              <a:rPr lang="zh-CN" altLang="en-US" sz="1800" dirty="0">
                <a:latin typeface="+mj-ea"/>
                <a:ea typeface="+mj-ea"/>
              </a:rPr>
              <a:t>整合城市</a:t>
            </a:r>
            <a:r>
              <a:rPr lang="zh-CN" altLang="en-US" sz="1800" b="1" dirty="0">
                <a:latin typeface="+mj-ea"/>
                <a:ea typeface="+mj-ea"/>
              </a:rPr>
              <a:t>停车布局一张图</a:t>
            </a:r>
            <a:endParaRPr lang="en-US" altLang="zh-CN" sz="1800" b="1" dirty="0">
              <a:latin typeface="+mj-ea"/>
              <a:ea typeface="+mj-ea"/>
            </a:endParaRPr>
          </a:p>
        </p:txBody>
      </p:sp>
      <p:graphicFrame>
        <p:nvGraphicFramePr>
          <p:cNvPr id="7" name="表格 6"/>
          <p:cNvGraphicFramePr>
            <a:graphicFrameLocks noGrp="1"/>
          </p:cNvGraphicFramePr>
          <p:nvPr/>
        </p:nvGraphicFramePr>
        <p:xfrm>
          <a:off x="550359" y="6742298"/>
          <a:ext cx="5628380" cy="732773"/>
        </p:xfrm>
        <a:graphic>
          <a:graphicData uri="http://schemas.openxmlformats.org/drawingml/2006/table">
            <a:tbl>
              <a:tblPr firstRow="1" bandRow="1">
                <a:tableStyleId>{93296810-A885-4BE3-A3E7-6D5BEEA58F35}</a:tableStyleId>
              </a:tblPr>
              <a:tblGrid>
                <a:gridCol w="1125676"/>
                <a:gridCol w="1125676"/>
                <a:gridCol w="1125676"/>
                <a:gridCol w="1125676"/>
                <a:gridCol w="1125676"/>
              </a:tblGrid>
              <a:tr h="367013">
                <a:tc>
                  <a:txBody>
                    <a:bodyPr/>
                    <a:lstStyle/>
                    <a:p>
                      <a:pPr algn="ctr"/>
                      <a:r>
                        <a:rPr lang="zh-CN" altLang="en-US" sz="1800" dirty="0"/>
                        <a:t>类别</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华阳</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崇明</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黄梅</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宝华</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r>
              <a:tr h="294325">
                <a:tc>
                  <a:txBody>
                    <a:bodyPr/>
                    <a:lstStyle/>
                    <a:p>
                      <a:pPr algn="ctr"/>
                      <a:r>
                        <a:rPr lang="zh-CN" altLang="en-US" sz="1800" dirty="0"/>
                        <a:t>内容</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800" dirty="0"/>
                        <a:t>HY</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800" dirty="0"/>
                        <a:t>CM</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800" dirty="0"/>
                        <a:t>HM</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sz="1800" dirty="0"/>
                        <a:t>BH</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graphicFrame>
        <p:nvGraphicFramePr>
          <p:cNvPr id="8" name="表格 7"/>
          <p:cNvGraphicFramePr>
            <a:graphicFrameLocks noGrp="1"/>
          </p:cNvGraphicFramePr>
          <p:nvPr/>
        </p:nvGraphicFramePr>
        <p:xfrm>
          <a:off x="535808" y="7628516"/>
          <a:ext cx="5628380" cy="731520"/>
        </p:xfrm>
        <a:graphic>
          <a:graphicData uri="http://schemas.openxmlformats.org/drawingml/2006/table">
            <a:tbl>
              <a:tblPr firstRow="1" bandRow="1">
                <a:tableStyleId>{93296810-A885-4BE3-A3E7-6D5BEEA58F35}</a:tableStyleId>
              </a:tblPr>
              <a:tblGrid>
                <a:gridCol w="1125676"/>
                <a:gridCol w="1125676"/>
                <a:gridCol w="1125676"/>
                <a:gridCol w="1125676"/>
                <a:gridCol w="1125676"/>
              </a:tblGrid>
              <a:tr h="326181">
                <a:tc>
                  <a:txBody>
                    <a:bodyPr/>
                    <a:lstStyle/>
                    <a:p>
                      <a:pPr algn="ctr"/>
                      <a:r>
                        <a:rPr lang="zh-CN" altLang="en-US" sz="1800" dirty="0"/>
                        <a:t>方位</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东</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南</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西</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北</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r>
              <a:tr h="265945">
                <a:tc>
                  <a:txBody>
                    <a:bodyPr/>
                    <a:lstStyle/>
                    <a:p>
                      <a:pPr algn="ctr"/>
                      <a:r>
                        <a:rPr lang="zh-CN" altLang="en-US" sz="1800" dirty="0"/>
                        <a:t>内容</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altLang="zh-CN" sz="1800" dirty="0"/>
                        <a:t>E</a:t>
                      </a:r>
                      <a:endParaRPr lang="en-US" altLang="zh-CN"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altLang="zh-CN" sz="1800" dirty="0"/>
                        <a:t>S</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altLang="zh-CN" sz="1800" dirty="0"/>
                        <a:t>W</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altLang="zh-CN" sz="1800" dirty="0"/>
                        <a:t>N</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graphicFrame>
        <p:nvGraphicFramePr>
          <p:cNvPr id="9" name="表格 8"/>
          <p:cNvGraphicFramePr>
            <a:graphicFrameLocks noGrp="1"/>
          </p:cNvGraphicFramePr>
          <p:nvPr/>
        </p:nvGraphicFramePr>
        <p:xfrm>
          <a:off x="529126" y="9389709"/>
          <a:ext cx="5652972" cy="908181"/>
        </p:xfrm>
        <a:graphic>
          <a:graphicData uri="http://schemas.openxmlformats.org/drawingml/2006/table">
            <a:tbl>
              <a:tblPr firstRow="1" bandRow="1">
                <a:tableStyleId>{93296810-A885-4BE3-A3E7-6D5BEEA58F35}</a:tableStyleId>
              </a:tblPr>
              <a:tblGrid>
                <a:gridCol w="2826486"/>
                <a:gridCol w="2826486"/>
              </a:tblGrid>
              <a:tr h="504000">
                <a:tc>
                  <a:txBody>
                    <a:bodyPr/>
                    <a:lstStyle/>
                    <a:p>
                      <a:pPr algn="ctr"/>
                      <a:r>
                        <a:rPr lang="zh-CN" altLang="en-US" sz="1800" dirty="0"/>
                        <a:t>编号</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数字</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r>
              <a:tr h="404181">
                <a:tc>
                  <a:txBody>
                    <a:bodyPr/>
                    <a:lstStyle/>
                    <a:p>
                      <a:pPr algn="ctr"/>
                      <a:r>
                        <a:rPr lang="zh-CN" altLang="en-US" sz="1800" dirty="0"/>
                        <a:t>内容</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altLang="zh-CN" sz="1800" dirty="0"/>
                        <a:t>XXX</a:t>
                      </a:r>
                      <a:endParaRPr lang="en-US" altLang="zh-CN"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10" name="TextBox 16"/>
          <p:cNvSpPr txBox="1">
            <a:spLocks noChangeArrowheads="1"/>
          </p:cNvSpPr>
          <p:nvPr/>
        </p:nvSpPr>
        <p:spPr bwMode="auto">
          <a:xfrm>
            <a:off x="535808" y="5683728"/>
            <a:ext cx="5642930" cy="808363"/>
          </a:xfrm>
          <a:prstGeom prst="rect">
            <a:avLst/>
          </a:prstGeom>
          <a:noFill/>
          <a:ln w="9525">
            <a:noFill/>
            <a:miter lim="800000"/>
          </a:ln>
        </p:spPr>
        <p:txBody>
          <a:bodyPr wrap="square" numCol="1" anchor="ctr">
            <a:spAutoFit/>
          </a:bodyPr>
          <a:lstStyle/>
          <a:p>
            <a:pPr algn="ctr">
              <a:lnSpc>
                <a:spcPct val="150000"/>
              </a:lnSpc>
            </a:pPr>
            <a:r>
              <a:rPr lang="zh-CN" altLang="en-US" sz="2000" b="1" dirty="0">
                <a:latin typeface="微软雅黑" panose="020B0503020204020204" pitchFamily="34" charset="-122"/>
                <a:ea typeface="微软雅黑" panose="020B0503020204020204" pitchFamily="34" charset="-122"/>
              </a:rPr>
              <a:t>示     例：</a:t>
            </a:r>
            <a:r>
              <a:rPr lang="en-US" altLang="zh-CN" sz="3600" b="1" dirty="0">
                <a:latin typeface="+mn-ea"/>
              </a:rPr>
              <a:t> </a:t>
            </a:r>
            <a:r>
              <a:rPr lang="en-US" altLang="zh-CN" sz="3600" b="1" u="sng" dirty="0">
                <a:latin typeface="Impact" panose="020B0806030902050204" pitchFamily="34" charset="0"/>
              </a:rPr>
              <a:t>HY</a:t>
            </a:r>
            <a:r>
              <a:rPr lang="en-US" altLang="zh-CN" sz="3600" u="sng" dirty="0">
                <a:latin typeface="Impact" panose="020B0806030902050204" pitchFamily="34" charset="0"/>
              </a:rPr>
              <a:t>   </a:t>
            </a:r>
            <a:r>
              <a:rPr lang="en-US" altLang="zh-CN" sz="3600" dirty="0">
                <a:latin typeface="Impact" panose="020B0806030902050204" pitchFamily="34" charset="0"/>
              </a:rPr>
              <a:t>-   </a:t>
            </a:r>
            <a:r>
              <a:rPr lang="en-US" altLang="zh-CN" sz="3600" u="sng" dirty="0">
                <a:latin typeface="Impact" panose="020B0806030902050204" pitchFamily="34" charset="0"/>
              </a:rPr>
              <a:t>W </a:t>
            </a:r>
            <a:r>
              <a:rPr lang="en-US" altLang="zh-CN" sz="3600" dirty="0">
                <a:latin typeface="Impact" panose="020B0806030902050204" pitchFamily="34" charset="0"/>
              </a:rPr>
              <a:t>- </a:t>
            </a:r>
            <a:r>
              <a:rPr lang="en-US" altLang="zh-CN" sz="3600" u="sng" dirty="0">
                <a:latin typeface="Impact" panose="020B0806030902050204" pitchFamily="34" charset="0"/>
              </a:rPr>
              <a:t> C</a:t>
            </a:r>
            <a:r>
              <a:rPr lang="en-US" altLang="zh-CN" sz="3600" dirty="0">
                <a:latin typeface="Impact" panose="020B0806030902050204" pitchFamily="34" charset="0"/>
              </a:rPr>
              <a:t> -  </a:t>
            </a:r>
            <a:r>
              <a:rPr lang="en-US" altLang="zh-CN" sz="3600" u="sng" dirty="0">
                <a:latin typeface="Impact" panose="020B0806030902050204" pitchFamily="34" charset="0"/>
              </a:rPr>
              <a:t>001</a:t>
            </a:r>
            <a:endParaRPr lang="en-US" altLang="zh-CN" sz="2000" u="sng" dirty="0">
              <a:latin typeface="Impact" panose="020B0806030902050204" pitchFamily="34" charset="0"/>
              <a:ea typeface="微软雅黑" panose="020B0503020204020204" pitchFamily="34" charset="-122"/>
            </a:endParaRPr>
          </a:p>
        </p:txBody>
      </p:sp>
      <p:grpSp>
        <p:nvGrpSpPr>
          <p:cNvPr id="11" name="组合 10"/>
          <p:cNvGrpSpPr/>
          <p:nvPr/>
        </p:nvGrpSpPr>
        <p:grpSpPr>
          <a:xfrm>
            <a:off x="704688" y="5189330"/>
            <a:ext cx="5046067" cy="667579"/>
            <a:chOff x="616720" y="3504762"/>
            <a:chExt cx="5046067" cy="667579"/>
          </a:xfrm>
        </p:grpSpPr>
        <p:sp>
          <p:nvSpPr>
            <p:cNvPr id="12" name="TextBox 16"/>
            <p:cNvSpPr txBox="1">
              <a:spLocks noChangeArrowheads="1"/>
            </p:cNvSpPr>
            <p:nvPr/>
          </p:nvSpPr>
          <p:spPr bwMode="auto">
            <a:xfrm>
              <a:off x="2389653" y="3504762"/>
              <a:ext cx="591957" cy="667578"/>
            </a:xfrm>
            <a:prstGeom prst="rect">
              <a:avLst/>
            </a:prstGeom>
            <a:noFill/>
            <a:ln w="9525">
              <a:noFill/>
              <a:miter lim="800000"/>
            </a:ln>
          </p:spPr>
          <p:txBody>
            <a:bodyPr vert="eaVert" wrap="square" numCol="1">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片区</a:t>
              </a:r>
              <a:endParaRPr lang="en-US" altLang="zh-CN" sz="2000" dirty="0">
                <a:latin typeface="微软雅黑" panose="020B0503020204020204" pitchFamily="34" charset="-122"/>
                <a:ea typeface="微软雅黑" panose="020B0503020204020204" pitchFamily="34" charset="-122"/>
              </a:endParaRPr>
            </a:p>
          </p:txBody>
        </p:sp>
        <p:sp>
          <p:nvSpPr>
            <p:cNvPr id="13" name="TextBox 16"/>
            <p:cNvSpPr txBox="1">
              <a:spLocks noChangeArrowheads="1"/>
            </p:cNvSpPr>
            <p:nvPr/>
          </p:nvSpPr>
          <p:spPr bwMode="auto">
            <a:xfrm>
              <a:off x="3451404" y="3504762"/>
              <a:ext cx="591957" cy="667579"/>
            </a:xfrm>
            <a:prstGeom prst="rect">
              <a:avLst/>
            </a:prstGeom>
            <a:noFill/>
            <a:ln w="9525">
              <a:noFill/>
              <a:miter lim="800000"/>
            </a:ln>
          </p:spPr>
          <p:txBody>
            <a:bodyPr vert="eaVert" wrap="square" numCol="1">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方位</a:t>
              </a:r>
              <a:endParaRPr lang="en-US" altLang="zh-CN" sz="2000" dirty="0">
                <a:latin typeface="微软雅黑" panose="020B0503020204020204" pitchFamily="34" charset="-122"/>
                <a:ea typeface="微软雅黑" panose="020B0503020204020204" pitchFamily="34" charset="-122"/>
              </a:endParaRPr>
            </a:p>
          </p:txBody>
        </p:sp>
        <p:sp>
          <p:nvSpPr>
            <p:cNvPr id="15" name="TextBox 16"/>
            <p:cNvSpPr txBox="1">
              <a:spLocks noChangeArrowheads="1"/>
            </p:cNvSpPr>
            <p:nvPr/>
          </p:nvSpPr>
          <p:spPr bwMode="auto">
            <a:xfrm>
              <a:off x="5070830" y="3504763"/>
              <a:ext cx="591957" cy="667578"/>
            </a:xfrm>
            <a:prstGeom prst="rect">
              <a:avLst/>
            </a:prstGeom>
            <a:noFill/>
            <a:ln w="9525">
              <a:noFill/>
              <a:miter lim="800000"/>
            </a:ln>
          </p:spPr>
          <p:txBody>
            <a:bodyPr vert="eaVert" wrap="square" numCol="1">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编号</a:t>
              </a:r>
              <a:endParaRPr lang="en-US" altLang="zh-CN" sz="2000" dirty="0">
                <a:latin typeface="微软雅黑" panose="020B0503020204020204" pitchFamily="34" charset="-122"/>
                <a:ea typeface="微软雅黑" panose="020B0503020204020204" pitchFamily="34" charset="-122"/>
              </a:endParaRPr>
            </a:p>
          </p:txBody>
        </p:sp>
        <p:sp>
          <p:nvSpPr>
            <p:cNvPr id="16" name="TextBox 16"/>
            <p:cNvSpPr txBox="1">
              <a:spLocks noChangeArrowheads="1"/>
            </p:cNvSpPr>
            <p:nvPr/>
          </p:nvSpPr>
          <p:spPr bwMode="auto">
            <a:xfrm>
              <a:off x="616720" y="3531225"/>
              <a:ext cx="1433897" cy="498085"/>
            </a:xfrm>
            <a:prstGeom prst="rect">
              <a:avLst/>
            </a:prstGeom>
            <a:noFill/>
            <a:ln w="9525">
              <a:noFill/>
              <a:miter lim="800000"/>
            </a:ln>
          </p:spPr>
          <p:txBody>
            <a:bodyPr wrap="square" numCol="1" anchor="ctr">
              <a:spAutoFit/>
            </a:bodyPr>
            <a:lstStyle/>
            <a:p>
              <a:pPr algn="ctr">
                <a:lnSpc>
                  <a:spcPct val="150000"/>
                </a:lnSpc>
              </a:pPr>
              <a:r>
                <a:rPr lang="zh-CN" altLang="en-US" sz="2000" b="1" dirty="0">
                  <a:latin typeface="微软雅黑" panose="020B0503020204020204" pitchFamily="34" charset="-122"/>
                  <a:ea typeface="微软雅黑" panose="020B0503020204020204" pitchFamily="34" charset="-122"/>
                </a:rPr>
                <a:t>编号规则：</a:t>
              </a:r>
              <a:endParaRPr lang="en-US" altLang="zh-CN" sz="2000" u="sng" dirty="0">
                <a:latin typeface="Impact" panose="020B0806030902050204" pitchFamily="34" charset="0"/>
                <a:ea typeface="微软雅黑" panose="020B0503020204020204" pitchFamily="34" charset="-122"/>
              </a:endParaRPr>
            </a:p>
          </p:txBody>
        </p:sp>
        <p:sp>
          <p:nvSpPr>
            <p:cNvPr id="42" name="TextBox 16"/>
            <p:cNvSpPr txBox="1">
              <a:spLocks noChangeArrowheads="1"/>
            </p:cNvSpPr>
            <p:nvPr/>
          </p:nvSpPr>
          <p:spPr bwMode="auto">
            <a:xfrm>
              <a:off x="4143856" y="3504762"/>
              <a:ext cx="591957" cy="667579"/>
            </a:xfrm>
            <a:prstGeom prst="rect">
              <a:avLst/>
            </a:prstGeom>
            <a:noFill/>
            <a:ln w="9525">
              <a:noFill/>
              <a:miter lim="800000"/>
            </a:ln>
          </p:spPr>
          <p:txBody>
            <a:bodyPr vert="eaVert" wrap="square" numCol="1">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形式</a:t>
              </a:r>
              <a:endParaRPr lang="en-US" altLang="zh-CN" sz="2000" dirty="0">
                <a:latin typeface="微软雅黑" panose="020B0503020204020204" pitchFamily="34" charset="-122"/>
                <a:ea typeface="微软雅黑" panose="020B0503020204020204" pitchFamily="34" charset="-122"/>
              </a:endParaRPr>
            </a:p>
          </p:txBody>
        </p:sp>
      </p:grpSp>
      <p:sp>
        <p:nvSpPr>
          <p:cNvPr id="40" name="矩形 39"/>
          <p:cNvSpPr/>
          <p:nvPr/>
        </p:nvSpPr>
        <p:spPr>
          <a:xfrm>
            <a:off x="6481816" y="5346032"/>
            <a:ext cx="2004959"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tx1"/>
                </a:solidFill>
              </a:rPr>
              <a:t>编码示意图</a:t>
            </a:r>
            <a:endParaRPr lang="zh-CN" altLang="en-US" sz="2000" dirty="0">
              <a:solidFill>
                <a:schemeClr val="tx1"/>
              </a:solidFill>
            </a:endParaRPr>
          </a:p>
        </p:txBody>
      </p:sp>
      <p:graphicFrame>
        <p:nvGraphicFramePr>
          <p:cNvPr id="41" name="表格 40"/>
          <p:cNvGraphicFramePr>
            <a:graphicFrameLocks noGrp="1"/>
          </p:cNvGraphicFramePr>
          <p:nvPr/>
        </p:nvGraphicFramePr>
        <p:xfrm>
          <a:off x="535808" y="8535219"/>
          <a:ext cx="5652972" cy="731520"/>
        </p:xfrm>
        <a:graphic>
          <a:graphicData uri="http://schemas.openxmlformats.org/drawingml/2006/table">
            <a:tbl>
              <a:tblPr firstRow="1" bandRow="1">
                <a:tableStyleId>{93296810-A885-4BE3-A3E7-6D5BEEA58F35}</a:tableStyleId>
              </a:tblPr>
              <a:tblGrid>
                <a:gridCol w="1413243"/>
                <a:gridCol w="1413243"/>
                <a:gridCol w="1413243"/>
                <a:gridCol w="1413243"/>
              </a:tblGrid>
              <a:tr h="326181">
                <a:tc>
                  <a:txBody>
                    <a:bodyPr/>
                    <a:lstStyle/>
                    <a:p>
                      <a:pPr algn="ctr"/>
                      <a:r>
                        <a:rPr lang="zh-CN" altLang="en-US" sz="1800" dirty="0"/>
                        <a:t>形式</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平行式</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斜列式</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c>
                  <a:txBody>
                    <a:bodyPr/>
                    <a:lstStyle/>
                    <a:p>
                      <a:pPr algn="ctr"/>
                      <a:r>
                        <a:rPr lang="zh-CN" altLang="en-US" sz="1800" dirty="0"/>
                        <a:t>垂直式</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FC0"/>
                    </a:solidFill>
                  </a:tcPr>
                </a:tc>
              </a:tr>
              <a:tr h="265945">
                <a:tc>
                  <a:txBody>
                    <a:bodyPr/>
                    <a:lstStyle/>
                    <a:p>
                      <a:pPr algn="ctr"/>
                      <a:r>
                        <a:rPr lang="zh-CN" altLang="en-US" sz="1800" dirty="0"/>
                        <a:t>内容</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altLang="zh-CN" sz="1800" dirty="0"/>
                        <a:t>P</a:t>
                      </a:r>
                      <a:endParaRPr lang="en-US" altLang="zh-CN"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altLang="zh-CN" sz="1800" dirty="0"/>
                        <a:t>X</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altLang="zh-CN" sz="1800" dirty="0"/>
                        <a:t>C</a:t>
                      </a:r>
                      <a:endParaRPr lang="zh-CN"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45" name="椭圆 44"/>
          <p:cNvSpPr/>
          <p:nvPr/>
        </p:nvSpPr>
        <p:spPr>
          <a:xfrm>
            <a:off x="10525579" y="7467936"/>
            <a:ext cx="547913" cy="321160"/>
          </a:xfrm>
          <a:prstGeom prst="ellipse">
            <a:avLst/>
          </a:prstGeom>
          <a:solidFill>
            <a:schemeClr val="tx1">
              <a:lumMod val="50000"/>
              <a:lumOff val="50000"/>
            </a:schemeClr>
          </a:solidFill>
          <a:ln w="63500">
            <a:noFill/>
            <a:headEnd type="none"/>
            <a:tailEnd type="none"/>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17" name="文本框 16"/>
          <p:cNvSpPr txBox="1"/>
          <p:nvPr/>
        </p:nvSpPr>
        <p:spPr>
          <a:xfrm>
            <a:off x="6491858" y="9843799"/>
            <a:ext cx="8377447" cy="400110"/>
          </a:xfrm>
          <a:prstGeom prst="rect">
            <a:avLst/>
          </a:prstGeom>
          <a:noFill/>
        </p:spPr>
        <p:txBody>
          <a:bodyPr wrap="square">
            <a:spAutoFit/>
          </a:bodyPr>
          <a:lstStyle/>
          <a:p>
            <a:r>
              <a:rPr lang="zh-CN" altLang="en-US" sz="2000" b="1" dirty="0">
                <a:solidFill>
                  <a:schemeClr val="tx1"/>
                </a:solidFill>
                <a:latin typeface="+mj-ea"/>
                <a:ea typeface="+mj-ea"/>
              </a:rPr>
              <a:t>图中编号表示该车位属于华阳街道 位于道路南侧 垂直式泊位 编号为</a:t>
            </a:r>
            <a:r>
              <a:rPr lang="en-US" altLang="zh-CN" sz="2000" b="1" dirty="0">
                <a:solidFill>
                  <a:schemeClr val="tx1"/>
                </a:solidFill>
                <a:latin typeface="+mj-ea"/>
                <a:ea typeface="+mj-ea"/>
              </a:rPr>
              <a:t>701</a:t>
            </a:r>
            <a:endParaRPr lang="zh-CN" altLang="en-US" sz="2000" b="1" dirty="0">
              <a:latin typeface="+mj-ea"/>
              <a:ea typeface="+mj-ea"/>
            </a:endParaRPr>
          </a:p>
        </p:txBody>
      </p:sp>
      <p:pic>
        <p:nvPicPr>
          <p:cNvPr id="19" name="图片 18"/>
          <p:cNvPicPr>
            <a:picLocks noChangeAspect="1"/>
          </p:cNvPicPr>
          <p:nvPr/>
        </p:nvPicPr>
        <p:blipFill>
          <a:blip r:embed="rId2"/>
          <a:stretch>
            <a:fillRect/>
          </a:stretch>
        </p:blipFill>
        <p:spPr>
          <a:xfrm>
            <a:off x="8835824" y="1654526"/>
            <a:ext cx="6146400" cy="3534804"/>
          </a:xfrm>
          <a:prstGeom prst="rect">
            <a:avLst/>
          </a:prstGeom>
        </p:spPr>
      </p:pic>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a:spLocks noChangeArrowheads="1"/>
          </p:cNvSpPr>
          <p:nvPr/>
        </p:nvSpPr>
        <p:spPr bwMode="auto">
          <a:xfrm>
            <a:off x="627229" y="1072040"/>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人行道板停车管理优化</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Text Box 7"/>
          <p:cNvSpPr txBox="1">
            <a:spLocks noChangeArrowheads="1"/>
          </p:cNvSpPr>
          <p:nvPr/>
        </p:nvSpPr>
        <p:spPr bwMode="auto">
          <a:xfrm>
            <a:off x="627232" y="1758209"/>
            <a:ext cx="4516270" cy="3603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sz="2400" dirty="0"/>
              <a:t>红线范围内（缘石</a:t>
            </a:r>
            <a:r>
              <a:rPr lang="en-US" altLang="zh-CN" sz="2400" dirty="0"/>
              <a:t>-</a:t>
            </a:r>
            <a:r>
              <a:rPr lang="zh-CN" altLang="en-US" sz="2400" dirty="0"/>
              <a:t>盲道）</a:t>
            </a:r>
            <a:endParaRPr lang="en-US" altLang="zh-CN" sz="2400" dirty="0"/>
          </a:p>
          <a:p>
            <a:pPr marL="457200" lvl="1" indent="0">
              <a:lnSpc>
                <a:spcPct val="150000"/>
              </a:lnSpc>
              <a:spcBef>
                <a:spcPts val="0"/>
              </a:spcBef>
              <a:spcAft>
                <a:spcPts val="800"/>
              </a:spcAft>
            </a:pPr>
            <a:r>
              <a:rPr lang="zh-CN" altLang="en-US" sz="1800" b="1" dirty="0">
                <a:latin typeface="+mj-ea"/>
                <a:ea typeface="+mj-ea"/>
              </a:rPr>
              <a:t>泊位由</a:t>
            </a:r>
            <a:r>
              <a:rPr lang="en-US" altLang="zh-CN" sz="1800" b="1" dirty="0">
                <a:latin typeface="+mj-ea"/>
                <a:ea typeface="+mj-ea"/>
              </a:rPr>
              <a:t>2690</a:t>
            </a:r>
            <a:r>
              <a:rPr lang="zh-CN" altLang="en-US" sz="1800" b="1" dirty="0">
                <a:latin typeface="+mj-ea"/>
                <a:ea typeface="+mj-ea"/>
              </a:rPr>
              <a:t>个调整为</a:t>
            </a:r>
            <a:r>
              <a:rPr lang="en-US" altLang="zh-CN" sz="1800" b="1" dirty="0">
                <a:latin typeface="+mj-ea"/>
                <a:ea typeface="+mj-ea"/>
              </a:rPr>
              <a:t>2546</a:t>
            </a:r>
            <a:r>
              <a:rPr lang="zh-CN" altLang="en-US" sz="1800" b="1" dirty="0">
                <a:latin typeface="+mj-ea"/>
                <a:ea typeface="+mj-ea"/>
              </a:rPr>
              <a:t>个</a:t>
            </a:r>
            <a:endParaRPr lang="en-US" altLang="zh-CN" sz="1800" b="1"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1" dirty="0">
                <a:latin typeface="+mj-ea"/>
                <a:ea typeface="+mj-ea"/>
              </a:rPr>
              <a:t>取消</a:t>
            </a:r>
            <a:r>
              <a:rPr lang="en-US" altLang="zh-CN" sz="1800" b="1" dirty="0">
                <a:latin typeface="+mj-ea"/>
                <a:ea typeface="+mj-ea"/>
              </a:rPr>
              <a:t>134</a:t>
            </a:r>
            <a:r>
              <a:rPr lang="zh-CN" altLang="en-US" sz="1800" b="1" dirty="0">
                <a:latin typeface="+mj-ea"/>
                <a:ea typeface="+mj-ea"/>
              </a:rPr>
              <a:t>个人行道板停车</a:t>
            </a:r>
            <a:endParaRPr lang="en-US" altLang="zh-CN" sz="1800" b="1"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1" dirty="0">
                <a:latin typeface="+mj-ea"/>
                <a:ea typeface="+mj-ea"/>
              </a:rPr>
              <a:t>新增</a:t>
            </a:r>
            <a:r>
              <a:rPr lang="en-US" altLang="zh-CN" sz="1800" b="1" dirty="0">
                <a:latin typeface="+mj-ea"/>
                <a:ea typeface="+mj-ea"/>
              </a:rPr>
              <a:t>55</a:t>
            </a:r>
            <a:r>
              <a:rPr lang="zh-CN" altLang="en-US" sz="1800" b="1" dirty="0">
                <a:latin typeface="+mj-ea"/>
                <a:ea typeface="+mj-ea"/>
              </a:rPr>
              <a:t>个人行道板停车</a:t>
            </a:r>
            <a:endParaRPr lang="en-US" altLang="zh-CN" sz="1800" b="1"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1" dirty="0">
                <a:latin typeface="+mj-ea"/>
                <a:ea typeface="+mj-ea"/>
              </a:rPr>
              <a:t>调整</a:t>
            </a:r>
            <a:r>
              <a:rPr lang="en-US" altLang="zh-CN" sz="1800" b="1" dirty="0">
                <a:latin typeface="+mj-ea"/>
                <a:ea typeface="+mj-ea"/>
              </a:rPr>
              <a:t>120</a:t>
            </a:r>
            <a:r>
              <a:rPr lang="zh-CN" altLang="en-US" sz="1800" b="1" dirty="0">
                <a:latin typeface="+mj-ea"/>
                <a:ea typeface="+mj-ea"/>
              </a:rPr>
              <a:t>个垂直式车位为平行式</a:t>
            </a:r>
            <a:r>
              <a:rPr lang="en-US" altLang="zh-CN" sz="1800" b="1" dirty="0">
                <a:latin typeface="+mj-ea"/>
                <a:ea typeface="+mj-ea"/>
              </a:rPr>
              <a:t>/</a:t>
            </a:r>
            <a:r>
              <a:rPr lang="zh-CN" altLang="en-US" sz="1800" b="1" dirty="0">
                <a:latin typeface="+mj-ea"/>
                <a:ea typeface="+mj-ea"/>
              </a:rPr>
              <a:t>斜列式，调整后为</a:t>
            </a:r>
            <a:r>
              <a:rPr lang="en-US" altLang="zh-CN" sz="1800" b="1" dirty="0">
                <a:latin typeface="+mj-ea"/>
                <a:ea typeface="+mj-ea"/>
              </a:rPr>
              <a:t>55</a:t>
            </a:r>
            <a:r>
              <a:rPr lang="zh-CN" altLang="en-US" sz="1800" b="1" dirty="0">
                <a:latin typeface="+mj-ea"/>
                <a:ea typeface="+mj-ea"/>
              </a:rPr>
              <a:t>个</a:t>
            </a:r>
            <a:endParaRPr lang="en-US" altLang="zh-CN" sz="1800" b="1"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1" dirty="0">
                <a:latin typeface="+mj-ea"/>
                <a:ea typeface="+mj-ea"/>
              </a:rPr>
              <a:t>维持现状泊位</a:t>
            </a:r>
            <a:r>
              <a:rPr lang="en-US" altLang="zh-CN" sz="1800" b="1" dirty="0">
                <a:latin typeface="+mj-ea"/>
                <a:ea typeface="+mj-ea"/>
              </a:rPr>
              <a:t>2436</a:t>
            </a:r>
            <a:r>
              <a:rPr lang="zh-CN" altLang="en-US" sz="1800" b="1" dirty="0">
                <a:latin typeface="+mj-ea"/>
                <a:ea typeface="+mj-ea"/>
              </a:rPr>
              <a:t>个</a:t>
            </a:r>
            <a:endParaRPr lang="en-US" altLang="zh-CN" sz="1800" b="1" dirty="0">
              <a:latin typeface="+mj-ea"/>
              <a:ea typeface="+mj-ea"/>
            </a:endParaRPr>
          </a:p>
        </p:txBody>
      </p:sp>
      <p:sp>
        <p:nvSpPr>
          <p:cNvPr id="4" name="矩形 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6" name="图片 5"/>
          <p:cNvPicPr>
            <a:picLocks noChangeAspect="1"/>
          </p:cNvPicPr>
          <p:nvPr/>
        </p:nvPicPr>
        <p:blipFill>
          <a:blip r:embed="rId1"/>
          <a:srcRect r="2918"/>
          <a:stretch>
            <a:fillRect/>
          </a:stretch>
        </p:blipFill>
        <p:spPr>
          <a:xfrm>
            <a:off x="5143502" y="2061205"/>
            <a:ext cx="9701211" cy="8246780"/>
          </a:xfrm>
          <a:prstGeom prst="rect">
            <a:avLst/>
          </a:prstGeom>
        </p:spPr>
      </p:pic>
      <p:pic>
        <p:nvPicPr>
          <p:cNvPr id="7" name="图片 6"/>
          <p:cNvPicPr>
            <a:picLocks noChangeAspect="1"/>
          </p:cNvPicPr>
          <p:nvPr/>
        </p:nvPicPr>
        <p:blipFill>
          <a:blip r:embed="rId2"/>
          <a:srcRect r="30252"/>
          <a:stretch>
            <a:fillRect/>
          </a:stretch>
        </p:blipFill>
        <p:spPr>
          <a:xfrm>
            <a:off x="5272429" y="9206247"/>
            <a:ext cx="1185862" cy="1101738"/>
          </a:xfrm>
          <a:prstGeom prst="rect">
            <a:avLst/>
          </a:prstGeom>
        </p:spPr>
      </p:pic>
      <p:graphicFrame>
        <p:nvGraphicFramePr>
          <p:cNvPr id="11" name="表格 10"/>
          <p:cNvGraphicFramePr>
            <a:graphicFrameLocks noGrp="1"/>
          </p:cNvGraphicFramePr>
          <p:nvPr/>
        </p:nvGraphicFramePr>
        <p:xfrm>
          <a:off x="148151" y="7008153"/>
          <a:ext cx="4930888" cy="3538542"/>
        </p:xfrm>
        <a:graphic>
          <a:graphicData uri="http://schemas.openxmlformats.org/drawingml/2006/table">
            <a:tbl>
              <a:tblPr firstRow="1" firstCol="1">
                <a:tableStyleId>{93296810-A885-4BE3-A3E7-6D5BEEA58F35}</a:tableStyleId>
              </a:tblPr>
              <a:tblGrid>
                <a:gridCol w="2042537"/>
                <a:gridCol w="2888351"/>
              </a:tblGrid>
              <a:tr h="589757">
                <a:tc>
                  <a:txBody>
                    <a:bodyPr/>
                    <a:lstStyle/>
                    <a:p>
                      <a:pPr algn="ctr" fontAlgn="b">
                        <a:buNone/>
                      </a:pPr>
                      <a:r>
                        <a:rPr lang="zh-CN" altLang="en-US" sz="1800" b="1" u="none" strike="noStrike" kern="1200" dirty="0">
                          <a:solidFill>
                            <a:schemeClr val="lt1"/>
                          </a:solidFill>
                          <a:effectLst/>
                          <a:latin typeface="+mj-ea"/>
                          <a:ea typeface="+mj-ea"/>
                          <a:cs typeface="+mn-cs"/>
                        </a:rPr>
                        <a:t>改善建议</a:t>
                      </a:r>
                      <a:endParaRPr lang="zh-CN" altLang="en-US" sz="1800" b="1" u="none" strike="noStrike" kern="1200" dirty="0">
                        <a:solidFill>
                          <a:schemeClr val="lt1"/>
                        </a:solidFill>
                        <a:effectLst/>
                        <a:latin typeface="+mj-ea"/>
                        <a:ea typeface="+mj-ea"/>
                        <a:cs typeface="+mn-cs"/>
                      </a:endParaRPr>
                    </a:p>
                  </a:txBody>
                  <a:tcPr marL="9525" marR="9525" marT="9525" marB="0" anchor="ctr"/>
                </a:tc>
                <a:tc>
                  <a:txBody>
                    <a:bodyPr/>
                    <a:lstStyle/>
                    <a:p>
                      <a:pPr algn="ctr" fontAlgn="b">
                        <a:buNone/>
                      </a:pPr>
                      <a:r>
                        <a:rPr lang="zh-CN" altLang="en-US" sz="1800" u="none" strike="noStrike" dirty="0">
                          <a:effectLst/>
                          <a:latin typeface="+mj-ea"/>
                          <a:ea typeface="+mj-ea"/>
                        </a:rPr>
                        <a:t>人行道板停车（盲道</a:t>
                      </a:r>
                      <a:r>
                        <a:rPr lang="en-US" altLang="zh-CN" sz="1800" u="none" strike="noStrike" dirty="0">
                          <a:effectLst/>
                          <a:latin typeface="+mj-ea"/>
                          <a:ea typeface="+mj-ea"/>
                        </a:rPr>
                        <a:t>-</a:t>
                      </a:r>
                      <a:r>
                        <a:rPr lang="zh-CN" altLang="en-US" sz="1800" u="none" strike="noStrike" dirty="0">
                          <a:effectLst/>
                          <a:latin typeface="+mj-ea"/>
                          <a:ea typeface="+mj-ea"/>
                        </a:rPr>
                        <a:t>缘石）</a:t>
                      </a:r>
                      <a:endParaRPr lang="zh-CN" altLang="en-US" sz="1800" u="none" strike="noStrike" dirty="0">
                        <a:effectLst/>
                        <a:latin typeface="+mj-ea"/>
                        <a:ea typeface="+mj-ea"/>
                      </a:endParaRPr>
                    </a:p>
                  </a:txBody>
                  <a:tcPr marL="9525" marR="9525" marT="9525" marB="0" anchor="ctr"/>
                </a:tc>
              </a:tr>
              <a:tr h="589757">
                <a:tc>
                  <a:txBody>
                    <a:bodyPr/>
                    <a:lstStyle/>
                    <a:p>
                      <a:pPr algn="ctr" fontAlgn="b">
                        <a:buNone/>
                      </a:pPr>
                      <a:r>
                        <a:rPr lang="zh-CN" sz="1800" u="none" strike="noStrike" dirty="0">
                          <a:effectLst/>
                          <a:latin typeface="+mj-ea"/>
                          <a:ea typeface="+mj-ea"/>
                        </a:rPr>
                        <a:t>取消</a:t>
                      </a:r>
                      <a:endParaRPr lang="zh-CN" sz="18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67</a:t>
                      </a:r>
                      <a:endParaRPr lang="zh-CN" sz="1800" b="0" i="0" u="none" strike="noStrike" dirty="0">
                        <a:solidFill>
                          <a:srgbClr val="000000"/>
                        </a:solidFill>
                        <a:effectLst/>
                        <a:latin typeface="+mj-ea"/>
                        <a:ea typeface="+mj-ea"/>
                      </a:endParaRPr>
                    </a:p>
                  </a:txBody>
                  <a:tcPr marL="9525" marR="9525" marT="9525" marB="0" anchor="ctr"/>
                </a:tc>
              </a:tr>
              <a:tr h="589757">
                <a:tc>
                  <a:txBody>
                    <a:bodyPr/>
                    <a:lstStyle/>
                    <a:p>
                      <a:pPr marL="0" algn="ctr" defTabSz="1475105" rtl="0" eaLnBrk="1" fontAlgn="b" latinLnBrk="0" hangingPunct="1">
                        <a:buNone/>
                      </a:pPr>
                      <a:r>
                        <a:rPr lang="zh-CN" altLang="en-US" sz="1800" b="1" u="none" strike="noStrike" kern="1200" dirty="0">
                          <a:solidFill>
                            <a:schemeClr val="lt1"/>
                          </a:solidFill>
                          <a:effectLst/>
                          <a:latin typeface="+mj-ea"/>
                          <a:ea typeface="+mj-ea"/>
                          <a:cs typeface="+mn-cs"/>
                        </a:rPr>
                        <a:t>调整</a:t>
                      </a:r>
                      <a:endParaRPr lang="zh-CN" altLang="en-US" sz="1800" b="1" u="none" strike="noStrike" kern="1200" dirty="0">
                        <a:solidFill>
                          <a:schemeClr val="lt1"/>
                        </a:solidFill>
                        <a:effectLst/>
                        <a:latin typeface="+mj-ea"/>
                        <a:ea typeface="+mj-ea"/>
                        <a:cs typeface="+mn-cs"/>
                      </a:endParaRPr>
                    </a:p>
                  </a:txBody>
                  <a:tcPr marL="9525" marR="9525" marT="9525" marB="0" anchor="ctr"/>
                </a:tc>
                <a:tc>
                  <a:txBody>
                    <a:bodyPr/>
                    <a:lstStyle/>
                    <a:p>
                      <a:pPr algn="ctr" fontAlgn="b">
                        <a:buNone/>
                      </a:pPr>
                      <a:r>
                        <a:rPr lang="en-US" altLang="zh-CN" sz="1800" u="none" strike="noStrike" dirty="0">
                          <a:effectLst/>
                          <a:latin typeface="+mj-ea"/>
                          <a:ea typeface="+mj-ea"/>
                        </a:rPr>
                        <a:t>120</a:t>
                      </a:r>
                      <a:r>
                        <a:rPr lang="zh-CN" altLang="en-US" sz="1800" u="none" strike="noStrike" dirty="0">
                          <a:effectLst/>
                          <a:latin typeface="+mj-ea"/>
                          <a:ea typeface="+mj-ea"/>
                        </a:rPr>
                        <a:t>→</a:t>
                      </a:r>
                      <a:r>
                        <a:rPr lang="en-US" altLang="zh-CN" sz="1800" u="none" strike="noStrike" dirty="0">
                          <a:effectLst/>
                          <a:latin typeface="+mj-ea"/>
                          <a:ea typeface="+mj-ea"/>
                        </a:rPr>
                        <a:t>55</a:t>
                      </a:r>
                      <a:endParaRPr lang="zh-CN" sz="1800" b="0" i="0" u="none" strike="noStrike" dirty="0">
                        <a:solidFill>
                          <a:srgbClr val="000000"/>
                        </a:solidFill>
                        <a:effectLst/>
                        <a:latin typeface="+mj-ea"/>
                        <a:ea typeface="+mj-ea"/>
                      </a:endParaRPr>
                    </a:p>
                  </a:txBody>
                  <a:tcPr marL="9525" marR="9525" marT="9525" marB="0" anchor="ctr"/>
                </a:tc>
              </a:tr>
              <a:tr h="589757">
                <a:tc>
                  <a:txBody>
                    <a:bodyPr/>
                    <a:lstStyle/>
                    <a:p>
                      <a:pPr marL="0" algn="ctr" defTabSz="1475105" rtl="0" eaLnBrk="1" fontAlgn="b" latinLnBrk="0" hangingPunct="1">
                        <a:buNone/>
                      </a:pPr>
                      <a:r>
                        <a:rPr lang="zh-CN" altLang="en-US" sz="1800" b="1" u="none" strike="noStrike" kern="1200" dirty="0">
                          <a:solidFill>
                            <a:schemeClr val="lt1"/>
                          </a:solidFill>
                          <a:effectLst/>
                          <a:latin typeface="+mj-ea"/>
                          <a:ea typeface="+mj-ea"/>
                          <a:cs typeface="+mn-cs"/>
                        </a:rPr>
                        <a:t>维持现状</a:t>
                      </a:r>
                      <a:endParaRPr lang="zh-CN" altLang="en-US" sz="1800" b="1" u="none" strike="noStrike" kern="1200" dirty="0">
                        <a:solidFill>
                          <a:schemeClr val="lt1"/>
                        </a:solidFill>
                        <a:effectLst/>
                        <a:latin typeface="+mj-ea"/>
                        <a:ea typeface="+mj-ea"/>
                        <a:cs typeface="+mn-cs"/>
                      </a:endParaRPr>
                    </a:p>
                  </a:txBody>
                  <a:tcPr marL="9525" marR="9525" marT="9525" marB="0" anchor="ctr"/>
                </a:tc>
                <a:tc>
                  <a:txBody>
                    <a:bodyPr/>
                    <a:lstStyle/>
                    <a:p>
                      <a:pPr algn="ctr" fontAlgn="b">
                        <a:buNone/>
                      </a:pPr>
                      <a:r>
                        <a:rPr lang="en-US" altLang="zh-CN" sz="1800" u="none" strike="noStrike" dirty="0">
                          <a:effectLst/>
                          <a:latin typeface="+mj-ea"/>
                          <a:ea typeface="+mj-ea"/>
                        </a:rPr>
                        <a:t>2436</a:t>
                      </a:r>
                      <a:endParaRPr lang="zh-CN" sz="1800" b="0" i="0" u="none" strike="noStrike" dirty="0">
                        <a:solidFill>
                          <a:srgbClr val="000000"/>
                        </a:solidFill>
                        <a:effectLst/>
                        <a:latin typeface="+mj-ea"/>
                        <a:ea typeface="+mj-ea"/>
                      </a:endParaRPr>
                    </a:p>
                  </a:txBody>
                  <a:tcPr marL="9525" marR="9525" marT="9525" marB="0" anchor="ctr"/>
                </a:tc>
              </a:tr>
              <a:tr h="589757">
                <a:tc>
                  <a:txBody>
                    <a:bodyPr/>
                    <a:lstStyle/>
                    <a:p>
                      <a:pPr algn="ctr" fontAlgn="b">
                        <a:buNone/>
                      </a:pPr>
                      <a:r>
                        <a:rPr lang="zh-CN" sz="1800" u="none" strike="noStrike">
                          <a:effectLst/>
                          <a:latin typeface="+mj-ea"/>
                          <a:ea typeface="+mj-ea"/>
                        </a:rPr>
                        <a:t>新增</a:t>
                      </a:r>
                      <a:endParaRPr lang="zh-CN" sz="1800" b="0" i="0" u="none" strike="noStrike">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55</a:t>
                      </a:r>
                      <a:endParaRPr lang="zh-CN" sz="1800" b="0" i="0" u="none" strike="noStrike" dirty="0">
                        <a:solidFill>
                          <a:srgbClr val="000000"/>
                        </a:solidFill>
                        <a:effectLst/>
                        <a:latin typeface="+mj-ea"/>
                        <a:ea typeface="+mj-ea"/>
                      </a:endParaRPr>
                    </a:p>
                  </a:txBody>
                  <a:tcPr marL="9525" marR="9525" marT="9525" marB="0" anchor="ctr"/>
                </a:tc>
              </a:tr>
              <a:tr h="589757">
                <a:tc>
                  <a:txBody>
                    <a:bodyPr/>
                    <a:lstStyle/>
                    <a:p>
                      <a:pPr algn="ctr" fontAlgn="b">
                        <a:buNone/>
                      </a:pPr>
                      <a:r>
                        <a:rPr lang="zh-CN" sz="1800" u="none" strike="noStrike" dirty="0">
                          <a:effectLst/>
                          <a:latin typeface="+mj-ea"/>
                          <a:ea typeface="+mj-ea"/>
                        </a:rPr>
                        <a:t>总计</a:t>
                      </a:r>
                      <a:endParaRPr lang="zh-CN" sz="1800" b="1"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2690</a:t>
                      </a:r>
                      <a:r>
                        <a:rPr lang="zh-CN" altLang="en-US" sz="1800" u="none" strike="noStrike" dirty="0">
                          <a:effectLst/>
                          <a:latin typeface="+mj-ea"/>
                          <a:ea typeface="+mj-ea"/>
                        </a:rPr>
                        <a:t>→</a:t>
                      </a:r>
                      <a:r>
                        <a:rPr lang="en-US" altLang="zh-CN" sz="1800" u="none" strike="noStrike" dirty="0">
                          <a:effectLst/>
                          <a:latin typeface="+mj-ea"/>
                          <a:ea typeface="+mj-ea"/>
                        </a:rPr>
                        <a:t>2546</a:t>
                      </a:r>
                      <a:endParaRPr lang="zh-CN" sz="1800" b="1" i="0" u="none" strike="noStrike" dirty="0">
                        <a:solidFill>
                          <a:srgbClr val="000000"/>
                        </a:solidFill>
                        <a:effectLst/>
                        <a:latin typeface="+mj-ea"/>
                        <a:ea typeface="+mj-ea"/>
                      </a:endParaRPr>
                    </a:p>
                  </a:txBody>
                  <a:tcPr marL="9525" marR="9525" marT="9525" marB="0" anchor="ctr"/>
                </a:tc>
              </a:tr>
            </a:tbl>
          </a:graphicData>
        </a:graphic>
      </p:graphicFrame>
      <p:pic>
        <p:nvPicPr>
          <p:cNvPr id="12" name="图片 11"/>
          <p:cNvPicPr>
            <a:picLocks noChangeAspect="1"/>
          </p:cNvPicPr>
          <p:nvPr/>
        </p:nvPicPr>
        <p:blipFill>
          <a:blip r:embed="rId3"/>
          <a:stretch>
            <a:fillRect/>
          </a:stretch>
        </p:blipFill>
        <p:spPr>
          <a:xfrm>
            <a:off x="11561181" y="2061204"/>
            <a:ext cx="3283531" cy="2782259"/>
          </a:xfrm>
          <a:prstGeom prst="rect">
            <a:avLst/>
          </a:prstGeom>
          <a:ln>
            <a:solidFill>
              <a:schemeClr val="bg1"/>
            </a:solidFill>
          </a:ln>
        </p:spPr>
      </p:pic>
      <p:sp>
        <p:nvSpPr>
          <p:cNvPr id="9" name="矩形 8"/>
          <p:cNvSpPr/>
          <p:nvPr/>
        </p:nvSpPr>
        <p:spPr>
          <a:xfrm>
            <a:off x="5143500" y="2061204"/>
            <a:ext cx="4832349"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rPr>
              <a:t>路内泊位（缘石</a:t>
            </a:r>
            <a:r>
              <a:rPr lang="en-US" altLang="zh-CN" sz="2000" dirty="0">
                <a:solidFill>
                  <a:schemeClr val="tx1"/>
                </a:solidFill>
              </a:rPr>
              <a:t>-</a:t>
            </a:r>
            <a:r>
              <a:rPr lang="zh-CN" altLang="en-US" sz="2000" dirty="0">
                <a:solidFill>
                  <a:schemeClr val="tx1"/>
                </a:solidFill>
              </a:rPr>
              <a:t>盲道）优化方案示意图</a:t>
            </a:r>
            <a:endParaRPr lang="zh-CN" altLang="en-US" sz="2000" dirty="0">
              <a:solidFill>
                <a:schemeClr val="tx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a:spLocks noChangeArrowheads="1"/>
          </p:cNvSpPr>
          <p:nvPr/>
        </p:nvSpPr>
        <p:spPr bwMode="auto">
          <a:xfrm>
            <a:off x="627229" y="1072040"/>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建筑退界停车管理优化</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Text Box 7"/>
          <p:cNvSpPr txBox="1">
            <a:spLocks noChangeArrowheads="1"/>
          </p:cNvSpPr>
          <p:nvPr/>
        </p:nvSpPr>
        <p:spPr bwMode="auto">
          <a:xfrm>
            <a:off x="627232" y="1758209"/>
            <a:ext cx="5456068" cy="3187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sz="2400" dirty="0"/>
              <a:t>建筑退界停车泊位优化</a:t>
            </a:r>
            <a:endParaRPr lang="en-US" altLang="zh-CN" sz="2400" dirty="0"/>
          </a:p>
          <a:p>
            <a:pPr marL="457200" lvl="1" indent="0">
              <a:lnSpc>
                <a:spcPct val="150000"/>
              </a:lnSpc>
              <a:spcBef>
                <a:spcPts val="0"/>
              </a:spcBef>
              <a:spcAft>
                <a:spcPts val="800"/>
              </a:spcAft>
            </a:pPr>
            <a:r>
              <a:rPr lang="zh-CN" altLang="en-US" sz="1800" b="1" dirty="0">
                <a:latin typeface="+mj-ea"/>
                <a:ea typeface="+mj-ea"/>
              </a:rPr>
              <a:t>泊位由</a:t>
            </a:r>
            <a:r>
              <a:rPr lang="en-US" altLang="zh-CN" sz="1800" b="1" dirty="0">
                <a:latin typeface="+mj-ea"/>
                <a:ea typeface="+mj-ea"/>
              </a:rPr>
              <a:t>14905</a:t>
            </a:r>
            <a:r>
              <a:rPr lang="zh-CN" altLang="en-US" sz="1800" b="1" dirty="0">
                <a:latin typeface="+mj-ea"/>
                <a:ea typeface="+mj-ea"/>
              </a:rPr>
              <a:t>个调整为</a:t>
            </a:r>
            <a:r>
              <a:rPr lang="en-US" altLang="zh-CN" sz="1800" b="1" dirty="0">
                <a:latin typeface="+mj-ea"/>
                <a:ea typeface="+mj-ea"/>
              </a:rPr>
              <a:t>17040</a:t>
            </a:r>
            <a:r>
              <a:rPr lang="zh-CN" altLang="en-US" sz="1800" b="1" dirty="0">
                <a:latin typeface="+mj-ea"/>
                <a:ea typeface="+mj-ea"/>
              </a:rPr>
              <a:t>个</a:t>
            </a:r>
            <a:endParaRPr lang="en-US" altLang="zh-CN" sz="1800" b="1"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1" dirty="0">
                <a:latin typeface="+mj-ea"/>
                <a:ea typeface="+mj-ea"/>
              </a:rPr>
              <a:t>取消</a:t>
            </a:r>
            <a:r>
              <a:rPr lang="en-US" altLang="zh-CN" sz="1800" b="1" dirty="0">
                <a:latin typeface="+mj-ea"/>
                <a:ea typeface="+mj-ea"/>
              </a:rPr>
              <a:t>138</a:t>
            </a:r>
            <a:r>
              <a:rPr lang="zh-CN" altLang="en-US" sz="1800" b="1" dirty="0">
                <a:latin typeface="+mj-ea"/>
                <a:ea typeface="+mj-ea"/>
              </a:rPr>
              <a:t>个建筑退界停车</a:t>
            </a:r>
            <a:endParaRPr lang="en-US" altLang="zh-CN" sz="1800" b="1"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1" dirty="0">
                <a:latin typeface="+mj-ea"/>
                <a:ea typeface="+mj-ea"/>
              </a:rPr>
              <a:t>调整</a:t>
            </a:r>
            <a:r>
              <a:rPr lang="en-US" altLang="zh-CN" sz="1800" b="1" dirty="0">
                <a:latin typeface="+mj-ea"/>
                <a:ea typeface="+mj-ea"/>
              </a:rPr>
              <a:t>222</a:t>
            </a:r>
            <a:r>
              <a:rPr lang="zh-CN" altLang="en-US" sz="1800" b="1" dirty="0">
                <a:latin typeface="+mj-ea"/>
                <a:ea typeface="+mj-ea"/>
              </a:rPr>
              <a:t>个退界泊位，调整后为</a:t>
            </a:r>
            <a:r>
              <a:rPr lang="en-US" altLang="zh-CN" sz="1800" b="1" dirty="0">
                <a:latin typeface="+mj-ea"/>
                <a:ea typeface="+mj-ea"/>
              </a:rPr>
              <a:t>128</a:t>
            </a:r>
            <a:r>
              <a:rPr lang="zh-CN" altLang="en-US" sz="1800" b="1" dirty="0">
                <a:latin typeface="+mj-ea"/>
                <a:ea typeface="+mj-ea"/>
              </a:rPr>
              <a:t>个</a:t>
            </a:r>
            <a:endParaRPr lang="en-US" altLang="zh-CN" sz="1800" b="1"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1" dirty="0">
                <a:latin typeface="+mj-ea"/>
                <a:ea typeface="+mj-ea"/>
              </a:rPr>
              <a:t>维持现状泊位</a:t>
            </a:r>
            <a:r>
              <a:rPr lang="en-US" altLang="zh-CN" sz="1800" b="1" dirty="0">
                <a:latin typeface="+mj-ea"/>
                <a:ea typeface="+mj-ea"/>
              </a:rPr>
              <a:t>14317</a:t>
            </a:r>
            <a:r>
              <a:rPr lang="zh-CN" altLang="en-US" sz="1800" b="1" dirty="0">
                <a:latin typeface="+mj-ea"/>
                <a:ea typeface="+mj-ea"/>
              </a:rPr>
              <a:t>个</a:t>
            </a:r>
            <a:endParaRPr lang="en-US" altLang="zh-CN" sz="1800" b="1"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1800" b="1" dirty="0">
                <a:latin typeface="+mj-ea"/>
                <a:ea typeface="+mj-ea"/>
              </a:rPr>
              <a:t>新增</a:t>
            </a:r>
            <a:r>
              <a:rPr lang="en-US" altLang="zh-CN" sz="1800" b="1" dirty="0">
                <a:latin typeface="+mj-ea"/>
                <a:ea typeface="+mj-ea"/>
              </a:rPr>
              <a:t>2297</a:t>
            </a:r>
            <a:r>
              <a:rPr lang="zh-CN" altLang="en-US" sz="1800" b="1" dirty="0">
                <a:latin typeface="+mj-ea"/>
                <a:ea typeface="+mj-ea"/>
              </a:rPr>
              <a:t>个退界泊位</a:t>
            </a:r>
            <a:endParaRPr lang="en-US" altLang="zh-CN" sz="1800" b="1" dirty="0">
              <a:latin typeface="+mj-ea"/>
              <a:ea typeface="+mj-ea"/>
            </a:endParaRPr>
          </a:p>
        </p:txBody>
      </p:sp>
      <p:sp>
        <p:nvSpPr>
          <p:cNvPr id="4" name="矩形 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graphicFrame>
        <p:nvGraphicFramePr>
          <p:cNvPr id="6" name="表格 5"/>
          <p:cNvGraphicFramePr>
            <a:graphicFrameLocks noGrp="1"/>
          </p:cNvGraphicFramePr>
          <p:nvPr/>
        </p:nvGraphicFramePr>
        <p:xfrm>
          <a:off x="491158" y="6707187"/>
          <a:ext cx="5173041" cy="3839508"/>
        </p:xfrm>
        <a:graphic>
          <a:graphicData uri="http://schemas.openxmlformats.org/drawingml/2006/table">
            <a:tbl>
              <a:tblPr firstRow="1" firstCol="1">
                <a:tableStyleId>{93296810-A885-4BE3-A3E7-6D5BEEA58F35}</a:tableStyleId>
              </a:tblPr>
              <a:tblGrid>
                <a:gridCol w="2142845"/>
                <a:gridCol w="3030196"/>
              </a:tblGrid>
              <a:tr h="639918">
                <a:tc>
                  <a:txBody>
                    <a:bodyPr/>
                    <a:lstStyle/>
                    <a:p>
                      <a:pPr algn="ctr" fontAlgn="b">
                        <a:buNone/>
                      </a:pPr>
                      <a:r>
                        <a:rPr lang="zh-CN" altLang="en-US" sz="1800" b="1" u="none" strike="noStrike" kern="1200" dirty="0">
                          <a:solidFill>
                            <a:schemeClr val="lt1"/>
                          </a:solidFill>
                          <a:effectLst/>
                          <a:latin typeface="+mj-ea"/>
                          <a:ea typeface="+mj-ea"/>
                          <a:cs typeface="+mn-cs"/>
                        </a:rPr>
                        <a:t>改善建议</a:t>
                      </a:r>
                      <a:endParaRPr lang="zh-CN" altLang="en-US" sz="1800" b="1" u="none" strike="noStrike" kern="1200" dirty="0">
                        <a:solidFill>
                          <a:schemeClr val="lt1"/>
                        </a:solidFill>
                        <a:effectLst/>
                        <a:latin typeface="+mj-ea"/>
                        <a:ea typeface="+mj-ea"/>
                        <a:cs typeface="+mn-cs"/>
                      </a:endParaRPr>
                    </a:p>
                  </a:txBody>
                  <a:tcPr marL="9525" marR="9525" marT="9525" marB="0" anchor="ctr"/>
                </a:tc>
                <a:tc>
                  <a:txBody>
                    <a:bodyPr/>
                    <a:lstStyle/>
                    <a:p>
                      <a:pPr algn="ctr" fontAlgn="b">
                        <a:buNone/>
                      </a:pPr>
                      <a:r>
                        <a:rPr lang="zh-CN" altLang="en-US" sz="1800" u="none" strike="noStrike" dirty="0">
                          <a:effectLst/>
                          <a:latin typeface="+mj-ea"/>
                          <a:ea typeface="+mj-ea"/>
                        </a:rPr>
                        <a:t>人行道板停车（建筑退界）</a:t>
                      </a:r>
                      <a:endParaRPr lang="zh-CN" altLang="en-US" sz="1800" u="none" strike="noStrike" dirty="0">
                        <a:effectLst/>
                        <a:latin typeface="+mj-ea"/>
                        <a:ea typeface="+mj-ea"/>
                      </a:endParaRPr>
                    </a:p>
                  </a:txBody>
                  <a:tcPr marL="9525" marR="9525" marT="9525" marB="0" anchor="ctr"/>
                </a:tc>
              </a:tr>
              <a:tr h="639918">
                <a:tc>
                  <a:txBody>
                    <a:bodyPr/>
                    <a:lstStyle/>
                    <a:p>
                      <a:pPr algn="ctr" fontAlgn="b">
                        <a:buNone/>
                      </a:pPr>
                      <a:r>
                        <a:rPr lang="zh-CN" sz="1800" u="none" strike="noStrike" dirty="0">
                          <a:effectLst/>
                          <a:latin typeface="+mj-ea"/>
                          <a:ea typeface="+mj-ea"/>
                        </a:rPr>
                        <a:t>取消</a:t>
                      </a:r>
                      <a:endParaRPr lang="zh-CN" sz="18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138</a:t>
                      </a:r>
                      <a:r>
                        <a:rPr lang="zh-CN" altLang="en-US" sz="1800" u="none" strike="noStrike" dirty="0">
                          <a:effectLst/>
                          <a:latin typeface="+mj-ea"/>
                          <a:ea typeface="+mj-ea"/>
                        </a:rPr>
                        <a:t>（</a:t>
                      </a:r>
                      <a:r>
                        <a:rPr lang="en-US" altLang="zh-CN" sz="1800" u="none" strike="noStrike" dirty="0">
                          <a:effectLst/>
                          <a:latin typeface="+mj-ea"/>
                          <a:ea typeface="+mj-ea"/>
                        </a:rPr>
                        <a:t>149</a:t>
                      </a:r>
                      <a:r>
                        <a:rPr lang="zh-CN" altLang="en-US" sz="1800" u="none" strike="noStrike" dirty="0">
                          <a:effectLst/>
                          <a:latin typeface="+mj-ea"/>
                          <a:ea typeface="+mj-ea"/>
                        </a:rPr>
                        <a:t>→</a:t>
                      </a:r>
                      <a:r>
                        <a:rPr lang="en-US" altLang="zh-CN" sz="1800" u="none" strike="noStrike" dirty="0">
                          <a:effectLst/>
                          <a:latin typeface="+mj-ea"/>
                          <a:ea typeface="+mj-ea"/>
                        </a:rPr>
                        <a:t>11</a:t>
                      </a:r>
                      <a:r>
                        <a:rPr lang="zh-CN" altLang="en-US" sz="1800" u="none" strike="noStrike" dirty="0">
                          <a:effectLst/>
                          <a:latin typeface="+mj-ea"/>
                          <a:ea typeface="+mj-ea"/>
                        </a:rPr>
                        <a:t>）</a:t>
                      </a:r>
                      <a:endParaRPr lang="zh-CN" sz="1800" b="0" i="0" u="none" strike="noStrike" dirty="0">
                        <a:solidFill>
                          <a:srgbClr val="000000"/>
                        </a:solidFill>
                        <a:effectLst/>
                        <a:latin typeface="+mj-ea"/>
                        <a:ea typeface="+mj-ea"/>
                      </a:endParaRPr>
                    </a:p>
                  </a:txBody>
                  <a:tcPr marL="9525" marR="9525" marT="9525" marB="0" anchor="ctr"/>
                </a:tc>
              </a:tr>
              <a:tr h="639918">
                <a:tc>
                  <a:txBody>
                    <a:bodyPr/>
                    <a:lstStyle/>
                    <a:p>
                      <a:pPr algn="ctr" fontAlgn="b">
                        <a:buNone/>
                      </a:pPr>
                      <a:r>
                        <a:rPr lang="zh-CN" sz="1800" u="none" strike="noStrike" dirty="0">
                          <a:effectLst/>
                          <a:latin typeface="+mj-ea"/>
                          <a:ea typeface="+mj-ea"/>
                        </a:rPr>
                        <a:t>调整</a:t>
                      </a:r>
                      <a:endParaRPr lang="zh-CN" sz="1800" b="0"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222 </a:t>
                      </a:r>
                      <a:r>
                        <a:rPr lang="zh-CN" altLang="en-US" sz="1800" u="none" strike="noStrike" dirty="0">
                          <a:effectLst/>
                          <a:latin typeface="+mj-ea"/>
                          <a:ea typeface="+mj-ea"/>
                        </a:rPr>
                        <a:t>→</a:t>
                      </a:r>
                      <a:r>
                        <a:rPr lang="en-US" altLang="zh-CN" sz="1800" u="none" strike="noStrike" dirty="0">
                          <a:effectLst/>
                          <a:latin typeface="+mj-ea"/>
                          <a:ea typeface="+mj-ea"/>
                        </a:rPr>
                        <a:t>128</a:t>
                      </a:r>
                      <a:endParaRPr lang="zh-CN" sz="1800" b="0" i="0" u="none" strike="noStrike" dirty="0">
                        <a:solidFill>
                          <a:srgbClr val="000000"/>
                        </a:solidFill>
                        <a:effectLst/>
                        <a:latin typeface="+mj-ea"/>
                        <a:ea typeface="+mj-ea"/>
                      </a:endParaRPr>
                    </a:p>
                  </a:txBody>
                  <a:tcPr marL="9525" marR="9525" marT="9525" marB="0" anchor="ctr"/>
                </a:tc>
              </a:tr>
              <a:tr h="639918">
                <a:tc>
                  <a:txBody>
                    <a:bodyPr/>
                    <a:lstStyle/>
                    <a:p>
                      <a:pPr algn="ctr" fontAlgn="b">
                        <a:buNone/>
                      </a:pPr>
                      <a:r>
                        <a:rPr lang="zh-CN" sz="1800" u="none" strike="noStrike">
                          <a:effectLst/>
                          <a:latin typeface="+mj-ea"/>
                          <a:ea typeface="+mj-ea"/>
                        </a:rPr>
                        <a:t>维持现状</a:t>
                      </a:r>
                      <a:endParaRPr lang="zh-CN" sz="1800" b="0" i="0" u="none" strike="noStrike">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14317</a:t>
                      </a:r>
                      <a:endParaRPr lang="zh-CN" sz="1800" b="0" i="0" u="none" strike="noStrike" dirty="0">
                        <a:solidFill>
                          <a:srgbClr val="000000"/>
                        </a:solidFill>
                        <a:effectLst/>
                        <a:latin typeface="+mj-ea"/>
                        <a:ea typeface="+mj-ea"/>
                      </a:endParaRPr>
                    </a:p>
                  </a:txBody>
                  <a:tcPr marL="9525" marR="9525" marT="9525" marB="0" anchor="ctr"/>
                </a:tc>
              </a:tr>
              <a:tr h="639918">
                <a:tc>
                  <a:txBody>
                    <a:bodyPr/>
                    <a:lstStyle/>
                    <a:p>
                      <a:pPr algn="ctr" fontAlgn="b">
                        <a:buNone/>
                      </a:pPr>
                      <a:r>
                        <a:rPr lang="zh-CN" sz="1800" u="none" strike="noStrike">
                          <a:effectLst/>
                          <a:latin typeface="+mj-ea"/>
                          <a:ea typeface="+mj-ea"/>
                        </a:rPr>
                        <a:t>新增</a:t>
                      </a:r>
                      <a:endParaRPr lang="zh-CN" sz="1800" b="0" i="0" u="none" strike="noStrike">
                        <a:solidFill>
                          <a:srgbClr val="000000"/>
                        </a:solidFill>
                        <a:effectLst/>
                        <a:latin typeface="+mj-ea"/>
                        <a:ea typeface="+mj-ea"/>
                      </a:endParaRPr>
                    </a:p>
                  </a:txBody>
                  <a:tcPr marL="9525" marR="9525" marT="9525" marB="0" anchor="ctr"/>
                </a:tc>
                <a:tc>
                  <a:txBody>
                    <a:bodyPr/>
                    <a:lstStyle/>
                    <a:p>
                      <a:pPr algn="ctr" fontAlgn="b">
                        <a:buNone/>
                      </a:pPr>
                      <a:r>
                        <a:rPr lang="en-US" altLang="zh-CN" sz="1800" u="none" strike="noStrike" dirty="0">
                          <a:effectLst/>
                          <a:latin typeface="+mj-ea"/>
                          <a:ea typeface="+mj-ea"/>
                        </a:rPr>
                        <a:t>2367</a:t>
                      </a:r>
                      <a:r>
                        <a:rPr lang="zh-CN" altLang="en-US" sz="1800" u="none" strike="noStrike" dirty="0">
                          <a:effectLst/>
                          <a:latin typeface="+mj-ea"/>
                          <a:ea typeface="+mj-ea"/>
                        </a:rPr>
                        <a:t>（</a:t>
                      </a:r>
                      <a:r>
                        <a:rPr lang="en-US" altLang="zh-CN" sz="1800" u="none" strike="noStrike" dirty="0">
                          <a:effectLst/>
                          <a:latin typeface="+mj-ea"/>
                          <a:ea typeface="+mj-ea"/>
                        </a:rPr>
                        <a:t>217</a:t>
                      </a:r>
                      <a:r>
                        <a:rPr lang="zh-CN" altLang="en-US" sz="1800" u="none" strike="noStrike" dirty="0">
                          <a:effectLst/>
                          <a:latin typeface="+mj-ea"/>
                          <a:ea typeface="+mj-ea"/>
                        </a:rPr>
                        <a:t>→</a:t>
                      </a:r>
                      <a:r>
                        <a:rPr lang="en-US" altLang="zh-CN" sz="1800" u="none" strike="noStrike" dirty="0">
                          <a:effectLst/>
                          <a:latin typeface="+mj-ea"/>
                          <a:ea typeface="+mj-ea"/>
                        </a:rPr>
                        <a:t>2584</a:t>
                      </a:r>
                      <a:r>
                        <a:rPr lang="zh-CN" altLang="en-US" sz="1800" u="none" strike="noStrike" dirty="0">
                          <a:effectLst/>
                          <a:latin typeface="+mj-ea"/>
                          <a:ea typeface="+mj-ea"/>
                        </a:rPr>
                        <a:t>）</a:t>
                      </a:r>
                      <a:endParaRPr lang="zh-CN" sz="1800" b="0" i="0" u="none" strike="noStrike" dirty="0">
                        <a:solidFill>
                          <a:srgbClr val="000000"/>
                        </a:solidFill>
                        <a:effectLst/>
                        <a:latin typeface="+mj-ea"/>
                        <a:ea typeface="+mj-ea"/>
                      </a:endParaRPr>
                    </a:p>
                  </a:txBody>
                  <a:tcPr marL="9525" marR="9525" marT="9525" marB="0" anchor="ctr"/>
                </a:tc>
              </a:tr>
              <a:tr h="639918">
                <a:tc>
                  <a:txBody>
                    <a:bodyPr/>
                    <a:lstStyle/>
                    <a:p>
                      <a:pPr algn="ctr" fontAlgn="b">
                        <a:buNone/>
                      </a:pPr>
                      <a:r>
                        <a:rPr lang="zh-CN" sz="1800" u="none" strike="noStrike" dirty="0">
                          <a:effectLst/>
                          <a:latin typeface="+mj-ea"/>
                          <a:ea typeface="+mj-ea"/>
                        </a:rPr>
                        <a:t>总计</a:t>
                      </a:r>
                      <a:endParaRPr lang="zh-CN" sz="1800" b="1" i="0" u="none" strike="noStrike" dirty="0">
                        <a:solidFill>
                          <a:srgbClr val="000000"/>
                        </a:solidFill>
                        <a:effectLst/>
                        <a:latin typeface="+mj-ea"/>
                        <a:ea typeface="+mj-ea"/>
                      </a:endParaRPr>
                    </a:p>
                  </a:txBody>
                  <a:tcPr marL="9525" marR="9525" marT="9525" marB="0" anchor="ctr"/>
                </a:tc>
                <a:tc>
                  <a:txBody>
                    <a:bodyPr/>
                    <a:lstStyle/>
                    <a:p>
                      <a:pPr algn="ctr" fontAlgn="b">
                        <a:buNone/>
                      </a:pPr>
                      <a:r>
                        <a:rPr lang="en-US" altLang="zh-CN" sz="1800" b="1" i="0" u="none" strike="noStrike" dirty="0">
                          <a:solidFill>
                            <a:srgbClr val="000000"/>
                          </a:solidFill>
                          <a:effectLst/>
                          <a:latin typeface="+mj-ea"/>
                          <a:ea typeface="+mj-ea"/>
                        </a:rPr>
                        <a:t>14905</a:t>
                      </a:r>
                      <a:r>
                        <a:rPr lang="zh-CN" altLang="en-US" sz="1800" b="1" i="0" u="none" strike="noStrike" dirty="0">
                          <a:solidFill>
                            <a:srgbClr val="000000"/>
                          </a:solidFill>
                          <a:effectLst/>
                          <a:latin typeface="+mj-ea"/>
                          <a:ea typeface="+mj-ea"/>
                        </a:rPr>
                        <a:t>→</a:t>
                      </a:r>
                      <a:r>
                        <a:rPr lang="en-US" altLang="zh-CN" sz="1800" b="1" i="0" u="none" strike="noStrike" dirty="0">
                          <a:solidFill>
                            <a:srgbClr val="000000"/>
                          </a:solidFill>
                          <a:effectLst/>
                          <a:latin typeface="+mj-ea"/>
                          <a:ea typeface="+mj-ea"/>
                        </a:rPr>
                        <a:t>17040</a:t>
                      </a:r>
                      <a:endParaRPr lang="zh-CN" sz="1800" b="1" i="0" u="none" strike="noStrike" dirty="0">
                        <a:solidFill>
                          <a:srgbClr val="000000"/>
                        </a:solidFill>
                        <a:effectLst/>
                        <a:latin typeface="+mj-ea"/>
                        <a:ea typeface="+mj-ea"/>
                      </a:endParaRPr>
                    </a:p>
                  </a:txBody>
                  <a:tcPr marL="9525" marR="9525" marT="9525" marB="0" anchor="ctr"/>
                </a:tc>
              </a:tr>
            </a:tbl>
          </a:graphicData>
        </a:graphic>
      </p:graphicFrame>
      <p:pic>
        <p:nvPicPr>
          <p:cNvPr id="9" name="图片 8"/>
          <p:cNvPicPr>
            <a:picLocks noChangeAspect="1"/>
          </p:cNvPicPr>
          <p:nvPr/>
        </p:nvPicPr>
        <p:blipFill>
          <a:blip r:embed="rId1"/>
          <a:stretch>
            <a:fillRect/>
          </a:stretch>
        </p:blipFill>
        <p:spPr>
          <a:xfrm>
            <a:off x="5956300" y="2050918"/>
            <a:ext cx="9086509" cy="8495778"/>
          </a:xfrm>
          <a:prstGeom prst="rect">
            <a:avLst/>
          </a:prstGeom>
        </p:spPr>
      </p:pic>
      <p:pic>
        <p:nvPicPr>
          <p:cNvPr id="10" name="图片 9"/>
          <p:cNvPicPr>
            <a:picLocks noChangeAspect="1"/>
          </p:cNvPicPr>
          <p:nvPr/>
        </p:nvPicPr>
        <p:blipFill>
          <a:blip r:embed="rId2"/>
          <a:stretch>
            <a:fillRect/>
          </a:stretch>
        </p:blipFill>
        <p:spPr>
          <a:xfrm>
            <a:off x="5956300" y="9619774"/>
            <a:ext cx="1633699" cy="926922"/>
          </a:xfrm>
          <a:prstGeom prst="rect">
            <a:avLst/>
          </a:prstGeom>
        </p:spPr>
      </p:pic>
      <p:pic>
        <p:nvPicPr>
          <p:cNvPr id="11" name="图片 10"/>
          <p:cNvPicPr>
            <a:picLocks noChangeAspect="1"/>
          </p:cNvPicPr>
          <p:nvPr/>
        </p:nvPicPr>
        <p:blipFill>
          <a:blip r:embed="rId3"/>
          <a:stretch>
            <a:fillRect/>
          </a:stretch>
        </p:blipFill>
        <p:spPr>
          <a:xfrm>
            <a:off x="11465823" y="2050917"/>
            <a:ext cx="3576986" cy="2902083"/>
          </a:xfrm>
          <a:prstGeom prst="rect">
            <a:avLst/>
          </a:prstGeom>
          <a:ln w="19050">
            <a:solidFill>
              <a:schemeClr val="bg1"/>
            </a:solidFill>
          </a:ln>
        </p:spPr>
      </p:pic>
      <p:sp>
        <p:nvSpPr>
          <p:cNvPr id="7" name="矩形 6"/>
          <p:cNvSpPr/>
          <p:nvPr/>
        </p:nvSpPr>
        <p:spPr>
          <a:xfrm>
            <a:off x="5956300" y="2050917"/>
            <a:ext cx="4832349"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建筑退界停车泊位优化方案示意图</a:t>
            </a:r>
            <a:endParaRPr lang="zh-CN" altLang="en-US" sz="2000" dirty="0">
              <a:solidFill>
                <a:schemeClr val="tx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marR="0" lvl="0" indent="-342900" algn="l" defTabSz="123825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道路停车管理优化建议</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a:off x="8412682" y="4644201"/>
            <a:ext cx="6532012" cy="598644"/>
            <a:chOff x="8412682" y="4654414"/>
            <a:chExt cx="6532012" cy="598644"/>
          </a:xfrm>
        </p:grpSpPr>
        <p:grpSp>
          <p:nvGrpSpPr>
            <p:cNvPr id="5" name="组合 4"/>
            <p:cNvGrpSpPr/>
            <p:nvPr/>
          </p:nvGrpSpPr>
          <p:grpSpPr>
            <a:xfrm>
              <a:off x="8414683" y="4803531"/>
              <a:ext cx="6483151" cy="449527"/>
              <a:chOff x="8414683" y="4548581"/>
              <a:chExt cx="6483151" cy="704479"/>
            </a:xfrm>
          </p:grpSpPr>
          <p:cxnSp>
            <p:nvCxnSpPr>
              <p:cNvPr id="20" name="直接连接符 19"/>
              <p:cNvCxnSpPr/>
              <p:nvPr/>
            </p:nvCxnSpPr>
            <p:spPr>
              <a:xfrm>
                <a:off x="8414683"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04238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0665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2072927" y="4548581"/>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298160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4101644"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4897834"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3714230" y="4585596"/>
                <a:ext cx="0" cy="667464"/>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grpSp>
        <p:cxnSp>
          <p:nvCxnSpPr>
            <p:cNvPr id="6" name="直接箭头连接符 5"/>
            <p:cNvCxnSpPr/>
            <p:nvPr/>
          </p:nvCxnSpPr>
          <p:spPr>
            <a:xfrm>
              <a:off x="8412682" y="5103040"/>
              <a:ext cx="2031998"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8911024" y="4728605"/>
              <a:ext cx="800219" cy="338554"/>
            </a:xfrm>
            <a:prstGeom prst="rect">
              <a:avLst/>
            </a:prstGeom>
            <a:noFill/>
          </p:spPr>
          <p:txBody>
            <a:bodyPr vert="horz" wrap="none" rtlCol="0">
              <a:spAutoFit/>
            </a:bodyPr>
            <a:lstStyle/>
            <a:p>
              <a:pPr algn="l"/>
              <a:r>
                <a:rPr lang="zh-CN" altLang="en-US" sz="1600" dirty="0">
                  <a:latin typeface="微软雅黑" panose="020B0503020204020204" pitchFamily="34" charset="-122"/>
                  <a:ea typeface="微软雅黑" panose="020B0503020204020204" pitchFamily="34" charset="-122"/>
                </a:rPr>
                <a:t>车行道</a:t>
              </a:r>
              <a:endParaRPr lang="zh-CN" altLang="en-US" sz="1600" dirty="0">
                <a:latin typeface="微软雅黑" panose="020B0503020204020204" pitchFamily="34" charset="-122"/>
                <a:ea typeface="微软雅黑" panose="020B0503020204020204" pitchFamily="34" charset="-122"/>
              </a:endParaRPr>
            </a:p>
          </p:txBody>
        </p:sp>
        <p:sp>
          <p:nvSpPr>
            <p:cNvPr id="8" name="文本框 7"/>
            <p:cNvSpPr txBox="1"/>
            <p:nvPr/>
          </p:nvSpPr>
          <p:spPr>
            <a:xfrm>
              <a:off x="10444320" y="4728605"/>
              <a:ext cx="492443"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树池</a:t>
              </a:r>
              <a:endParaRPr lang="zh-CN" altLang="en-US" sz="1200" dirty="0">
                <a:latin typeface="微软雅黑" panose="020B0503020204020204" pitchFamily="34" charset="-122"/>
                <a:ea typeface="微软雅黑" panose="020B0503020204020204" pitchFamily="34" charset="-122"/>
              </a:endParaRPr>
            </a:p>
          </p:txBody>
        </p:sp>
        <p:cxnSp>
          <p:nvCxnSpPr>
            <p:cNvPr id="9" name="直接箭头连接符 8"/>
            <p:cNvCxnSpPr/>
            <p:nvPr/>
          </p:nvCxnSpPr>
          <p:spPr>
            <a:xfrm>
              <a:off x="10423800" y="5103040"/>
              <a:ext cx="656665"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11080465" y="5103040"/>
              <a:ext cx="992462"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12072927" y="5103040"/>
              <a:ext cx="90867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12981600" y="5103040"/>
              <a:ext cx="732630"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a:off x="14101644" y="5103040"/>
              <a:ext cx="781092"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1172815" y="4742607"/>
              <a:ext cx="646331"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停车带</a:t>
              </a:r>
              <a:endParaRPr lang="zh-CN" altLang="en-US" sz="12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12095726" y="4742607"/>
              <a:ext cx="646331"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通车道</a:t>
              </a:r>
              <a:endParaRPr lang="zh-CN" altLang="en-US" sz="1200"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13027172" y="4668852"/>
              <a:ext cx="646331" cy="461665"/>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步行</a:t>
              </a:r>
              <a:endParaRPr lang="en-US" altLang="zh-CN" sz="1200" dirty="0">
                <a:latin typeface="微软雅黑" panose="020B0503020204020204" pitchFamily="34" charset="-122"/>
                <a:ea typeface="微软雅黑" panose="020B0503020204020204" pitchFamily="34" charset="-122"/>
              </a:endParaRPr>
            </a:p>
            <a:p>
              <a:pPr algn="l"/>
              <a:r>
                <a:rPr lang="zh-CN" altLang="en-US" sz="1200" dirty="0">
                  <a:latin typeface="微软雅黑" panose="020B0503020204020204" pitchFamily="34" charset="-122"/>
                  <a:ea typeface="微软雅黑" panose="020B0503020204020204" pitchFamily="34" charset="-122"/>
                </a:rPr>
                <a:t>通行区</a:t>
              </a:r>
              <a:endParaRPr lang="zh-CN" altLang="en-US" sz="12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14144475" y="4736322"/>
              <a:ext cx="800219" cy="276999"/>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建筑本体</a:t>
              </a:r>
              <a:endParaRPr lang="zh-CN" altLang="en-US" sz="1200" dirty="0">
                <a:latin typeface="微软雅黑" panose="020B0503020204020204" pitchFamily="34" charset="-122"/>
                <a:ea typeface="微软雅黑" panose="020B0503020204020204" pitchFamily="34" charset="-122"/>
              </a:endParaRPr>
            </a:p>
          </p:txBody>
        </p:sp>
        <p:cxnSp>
          <p:nvCxnSpPr>
            <p:cNvPr id="18" name="直接箭头连接符 17"/>
            <p:cNvCxnSpPr/>
            <p:nvPr/>
          </p:nvCxnSpPr>
          <p:spPr>
            <a:xfrm>
              <a:off x="13714230" y="5103040"/>
              <a:ext cx="387414"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666418" y="4654414"/>
              <a:ext cx="492443" cy="461665"/>
            </a:xfrm>
            <a:prstGeom prst="rect">
              <a:avLst/>
            </a:prstGeom>
            <a:noFill/>
          </p:spPr>
          <p:txBody>
            <a:bodyPr vert="horz" wrap="none" rtlCol="0">
              <a:spAutoFit/>
            </a:bodyPr>
            <a:lstStyle/>
            <a:p>
              <a:pPr algn="l"/>
              <a:r>
                <a:rPr lang="zh-CN" altLang="en-US" sz="1200" dirty="0">
                  <a:latin typeface="微软雅黑" panose="020B0503020204020204" pitchFamily="34" charset="-122"/>
                  <a:ea typeface="微软雅黑" panose="020B0503020204020204" pitchFamily="34" charset="-122"/>
                </a:rPr>
                <a:t>建筑</a:t>
              </a:r>
              <a:endParaRPr lang="en-US" altLang="zh-CN" sz="1200" dirty="0">
                <a:latin typeface="微软雅黑" panose="020B0503020204020204" pitchFamily="34" charset="-122"/>
                <a:ea typeface="微软雅黑" panose="020B0503020204020204" pitchFamily="34" charset="-122"/>
              </a:endParaRPr>
            </a:p>
            <a:p>
              <a:pPr algn="l"/>
              <a:r>
                <a:rPr lang="zh-CN" altLang="en-US" sz="1200" dirty="0">
                  <a:latin typeface="微软雅黑" panose="020B0503020204020204" pitchFamily="34" charset="-122"/>
                  <a:ea typeface="微软雅黑" panose="020B0503020204020204" pitchFamily="34" charset="-122"/>
                </a:rPr>
                <a:t>前区</a:t>
              </a:r>
              <a:endParaRPr lang="zh-CN" altLang="en-US" sz="1200" dirty="0">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8507573" y="1944057"/>
            <a:ext cx="6437118" cy="2678953"/>
            <a:chOff x="8507573" y="1769839"/>
            <a:chExt cx="6437118" cy="2678953"/>
          </a:xfrm>
        </p:grpSpPr>
        <p:pic>
          <p:nvPicPr>
            <p:cNvPr id="28" name="图片 27"/>
            <p:cNvPicPr>
              <a:picLocks noChangeAspect="1"/>
            </p:cNvPicPr>
            <p:nvPr/>
          </p:nvPicPr>
          <p:blipFill rotWithShape="1">
            <a:blip r:embed="rId1"/>
            <a:srcRect t="15937" r="4580"/>
            <a:stretch>
              <a:fillRect/>
            </a:stretch>
          </p:blipFill>
          <p:spPr>
            <a:xfrm>
              <a:off x="8507573" y="1783761"/>
              <a:ext cx="6437118" cy="2665031"/>
            </a:xfrm>
            <a:prstGeom prst="rect">
              <a:avLst/>
            </a:prstGeom>
          </p:spPr>
        </p:pic>
        <p:sp>
          <p:nvSpPr>
            <p:cNvPr id="29" name="矩形 28"/>
            <p:cNvSpPr/>
            <p:nvPr/>
          </p:nvSpPr>
          <p:spPr>
            <a:xfrm>
              <a:off x="10414541" y="1769839"/>
              <a:ext cx="640774" cy="2590710"/>
            </a:xfrm>
            <a:prstGeom prst="rect">
              <a:avLst/>
            </a:prstGeom>
            <a:solidFill>
              <a:schemeClr val="tx1">
                <a:lumMod val="50000"/>
                <a:lumOff val="5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1084337" y="1769839"/>
              <a:ext cx="983102" cy="2590710"/>
            </a:xfrm>
            <a:prstGeom prst="rect">
              <a:avLst/>
            </a:prstGeom>
            <a:solidFill>
              <a:schemeClr val="accent6">
                <a:lumMod val="40000"/>
                <a:lumOff val="6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2097954" y="1769839"/>
              <a:ext cx="859085" cy="2590710"/>
            </a:xfrm>
            <a:prstGeom prst="rect">
              <a:avLst/>
            </a:prstGeom>
            <a:solidFill>
              <a:schemeClr val="accent4">
                <a:lumMod val="40000"/>
                <a:lumOff val="6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2965342" y="1783762"/>
              <a:ext cx="748888" cy="2590710"/>
            </a:xfrm>
            <a:prstGeom prst="rect">
              <a:avLst/>
            </a:prstGeom>
            <a:solidFill>
              <a:schemeClr val="accent2">
                <a:lumMod val="40000"/>
                <a:lumOff val="6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3765334" y="1783762"/>
              <a:ext cx="328037" cy="2590710"/>
            </a:xfrm>
            <a:prstGeom prst="rect">
              <a:avLst/>
            </a:prstGeom>
            <a:solidFill>
              <a:schemeClr val="accent5">
                <a:lumMod val="60000"/>
                <a:lumOff val="40000"/>
                <a:alpha val="54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6" name="直接连接符 35"/>
          <p:cNvCxnSpPr/>
          <p:nvPr/>
        </p:nvCxnSpPr>
        <p:spPr>
          <a:xfrm>
            <a:off x="11844550" y="1277164"/>
            <a:ext cx="0" cy="3257603"/>
          </a:xfrm>
          <a:prstGeom prst="line">
            <a:avLst/>
          </a:prstGeom>
          <a:ln w="25400">
            <a:solidFill>
              <a:schemeClr val="accent1">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8507573" y="1334474"/>
            <a:ext cx="5641207" cy="533786"/>
            <a:chOff x="8507573" y="689509"/>
            <a:chExt cx="5641207" cy="533786"/>
          </a:xfrm>
        </p:grpSpPr>
        <p:cxnSp>
          <p:nvCxnSpPr>
            <p:cNvPr id="41" name="直接连接符 40"/>
            <p:cNvCxnSpPr/>
            <p:nvPr/>
          </p:nvCxnSpPr>
          <p:spPr>
            <a:xfrm>
              <a:off x="8509574" y="773768"/>
              <a:ext cx="0" cy="425908"/>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4144475" y="797387"/>
              <a:ext cx="0" cy="425908"/>
            </a:xfrm>
            <a:prstGeom prst="line">
              <a:avLst/>
            </a:prstGeom>
            <a:ln w="254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a:off x="8507573" y="1073277"/>
              <a:ext cx="331157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p:nvPr/>
          </p:nvCxnSpPr>
          <p:spPr>
            <a:xfrm>
              <a:off x="11859557" y="1073277"/>
              <a:ext cx="2289223" cy="0"/>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7" name="文本框 46"/>
            <p:cNvSpPr txBox="1"/>
            <p:nvPr/>
          </p:nvSpPr>
          <p:spPr>
            <a:xfrm>
              <a:off x="9806374" y="689509"/>
              <a:ext cx="1005403" cy="338554"/>
            </a:xfrm>
            <a:prstGeom prst="rect">
              <a:avLst/>
            </a:prstGeom>
            <a:noFill/>
          </p:spPr>
          <p:txBody>
            <a:bodyPr vert="horz" wrap="none" rtlCol="0">
              <a:spAutoFit/>
            </a:bodyPr>
            <a:lstStyle/>
            <a:p>
              <a:pPr algn="l"/>
              <a:r>
                <a:rPr lang="zh-CN" altLang="en-US" sz="1600" dirty="0">
                  <a:latin typeface="微软雅黑" panose="020B0503020204020204" pitchFamily="34" charset="-122"/>
                  <a:ea typeface="微软雅黑" panose="020B0503020204020204" pitchFamily="34" charset="-122"/>
                </a:rPr>
                <a:t>道路红线</a:t>
              </a:r>
              <a:endParaRPr lang="zh-CN" altLang="en-US" sz="1600" dirty="0">
                <a:latin typeface="微软雅黑" panose="020B0503020204020204" pitchFamily="34" charset="-122"/>
                <a:ea typeface="微软雅黑" panose="020B0503020204020204" pitchFamily="34" charset="-122"/>
              </a:endParaRPr>
            </a:p>
          </p:txBody>
        </p:sp>
        <p:sp>
          <p:nvSpPr>
            <p:cNvPr id="48" name="文本框 47"/>
            <p:cNvSpPr txBox="1"/>
            <p:nvPr/>
          </p:nvSpPr>
          <p:spPr>
            <a:xfrm>
              <a:off x="11838784" y="689509"/>
              <a:ext cx="2236510" cy="338554"/>
            </a:xfrm>
            <a:prstGeom prst="rect">
              <a:avLst/>
            </a:prstGeom>
            <a:noFill/>
          </p:spPr>
          <p:txBody>
            <a:bodyPr vert="horz" wrap="none" rtlCol="0">
              <a:spAutoFit/>
            </a:bodyPr>
            <a:lstStyle/>
            <a:p>
              <a:pPr algn="l"/>
              <a:r>
                <a:rPr lang="zh-CN" altLang="en-US" sz="1600" dirty="0">
                  <a:latin typeface="微软雅黑" panose="020B0503020204020204" pitchFamily="34" charset="-122"/>
                  <a:ea typeface="微软雅黑" panose="020B0503020204020204" pitchFamily="34" charset="-122"/>
                </a:rPr>
                <a:t>建筑退界（用地范围）</a:t>
              </a:r>
              <a:endParaRPr lang="zh-CN" altLang="en-US" sz="1600" dirty="0">
                <a:latin typeface="微软雅黑" panose="020B0503020204020204" pitchFamily="34" charset="-122"/>
                <a:ea typeface="微软雅黑" panose="020B0503020204020204" pitchFamily="34" charset="-122"/>
              </a:endParaRPr>
            </a:p>
          </p:txBody>
        </p:sp>
      </p:grpSp>
      <p:sp>
        <p:nvSpPr>
          <p:cNvPr id="51" name="矩形 50"/>
          <p:cNvSpPr/>
          <p:nvPr/>
        </p:nvSpPr>
        <p:spPr>
          <a:xfrm>
            <a:off x="8412682" y="5219235"/>
            <a:ext cx="1061885" cy="5293778"/>
          </a:xfrm>
          <a:prstGeom prst="rect">
            <a:avLst/>
          </a:prstGeom>
          <a:solidFill>
            <a:schemeClr val="tx1">
              <a:lumMod val="50000"/>
              <a:lumOff val="5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1" idx="0"/>
            <a:endCxn id="51" idx="2"/>
          </p:cNvCxnSpPr>
          <p:nvPr/>
        </p:nvCxnSpPr>
        <p:spPr>
          <a:xfrm>
            <a:off x="8943625" y="5219235"/>
            <a:ext cx="0" cy="5293778"/>
          </a:xfrm>
          <a:prstGeom prst="line">
            <a:avLst/>
          </a:prstGeom>
          <a:ln w="25400">
            <a:solidFill>
              <a:schemeClr val="bg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9488501" y="5229441"/>
            <a:ext cx="255353" cy="5293778"/>
          </a:xfrm>
          <a:prstGeom prst="rect">
            <a:avLst/>
          </a:prstGeom>
          <a:solidFill>
            <a:schemeClr val="accent2"/>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9753861" y="5219235"/>
            <a:ext cx="644789" cy="5293778"/>
          </a:xfrm>
          <a:prstGeom prst="rect">
            <a:avLst/>
          </a:prstGeom>
          <a:solidFill>
            <a:schemeClr val="tx1">
              <a:lumMod val="50000"/>
              <a:lumOff val="5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10423800" y="5219235"/>
            <a:ext cx="625075" cy="5293778"/>
            <a:chOff x="10423800" y="5219235"/>
            <a:chExt cx="625075" cy="5293778"/>
          </a:xfrm>
        </p:grpSpPr>
        <p:sp>
          <p:nvSpPr>
            <p:cNvPr id="81" name="矩形 80"/>
            <p:cNvSpPr/>
            <p:nvPr/>
          </p:nvSpPr>
          <p:spPr>
            <a:xfrm>
              <a:off x="10423800" y="5219235"/>
              <a:ext cx="625075" cy="5293778"/>
            </a:xfrm>
            <a:prstGeom prst="rect">
              <a:avLst/>
            </a:prstGeom>
            <a:pattFill prst="openDmnd">
              <a:fgClr>
                <a:schemeClr val="tx1"/>
              </a:fgClr>
              <a:bgClr>
                <a:schemeClr val="bg1">
                  <a:lumMod val="6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10444680" y="5374956"/>
              <a:ext cx="496057" cy="4925241"/>
              <a:chOff x="10444680" y="5374956"/>
              <a:chExt cx="496057" cy="4925241"/>
            </a:xfrm>
          </p:grpSpPr>
          <p:grpSp>
            <p:nvGrpSpPr>
              <p:cNvPr id="83" name="组合 82"/>
              <p:cNvGrpSpPr/>
              <p:nvPr/>
            </p:nvGrpSpPr>
            <p:grpSpPr>
              <a:xfrm rot="5400000">
                <a:off x="10425228" y="5394408"/>
                <a:ext cx="534961" cy="496057"/>
                <a:chOff x="6692448" y="1311627"/>
                <a:chExt cx="786401" cy="786401"/>
              </a:xfrm>
            </p:grpSpPr>
            <p:sp>
              <p:nvSpPr>
                <p:cNvPr id="100" name="矩形 99"/>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1" name="椭圆 100"/>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2" name="云形 101"/>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84" name="组合 83"/>
              <p:cNvGrpSpPr/>
              <p:nvPr/>
            </p:nvGrpSpPr>
            <p:grpSpPr>
              <a:xfrm rot="5400000">
                <a:off x="10425228" y="6491978"/>
                <a:ext cx="534961" cy="496057"/>
                <a:chOff x="6692448" y="1311627"/>
                <a:chExt cx="786401" cy="786401"/>
              </a:xfrm>
            </p:grpSpPr>
            <p:sp>
              <p:nvSpPr>
                <p:cNvPr id="97" name="矩形 96"/>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8" name="椭圆 97"/>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9" name="云形 98"/>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85" name="组合 84"/>
              <p:cNvGrpSpPr/>
              <p:nvPr/>
            </p:nvGrpSpPr>
            <p:grpSpPr>
              <a:xfrm rot="5400000">
                <a:off x="10425228" y="7589548"/>
                <a:ext cx="534961" cy="496057"/>
                <a:chOff x="6692448" y="1311627"/>
                <a:chExt cx="786401" cy="786401"/>
              </a:xfrm>
            </p:grpSpPr>
            <p:sp>
              <p:nvSpPr>
                <p:cNvPr id="94" name="矩形 93"/>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5" name="椭圆 94"/>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6" name="云形 95"/>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86" name="组合 85"/>
              <p:cNvGrpSpPr/>
              <p:nvPr/>
            </p:nvGrpSpPr>
            <p:grpSpPr>
              <a:xfrm rot="5400000">
                <a:off x="10425228" y="8687118"/>
                <a:ext cx="534961" cy="496057"/>
                <a:chOff x="6692448" y="1311627"/>
                <a:chExt cx="786401" cy="786401"/>
              </a:xfrm>
            </p:grpSpPr>
            <p:sp>
              <p:nvSpPr>
                <p:cNvPr id="91" name="矩形 90"/>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2" name="椭圆 91"/>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3" name="云形 92"/>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nvGrpSpPr>
              <p:cNvPr id="87" name="组合 86"/>
              <p:cNvGrpSpPr/>
              <p:nvPr/>
            </p:nvGrpSpPr>
            <p:grpSpPr>
              <a:xfrm rot="5400000">
                <a:off x="10425228" y="9784688"/>
                <a:ext cx="534961" cy="496057"/>
                <a:chOff x="6692448" y="1311627"/>
                <a:chExt cx="786401" cy="786401"/>
              </a:xfrm>
            </p:grpSpPr>
            <p:sp>
              <p:nvSpPr>
                <p:cNvPr id="88" name="矩形 87"/>
                <p:cNvSpPr/>
                <p:nvPr/>
              </p:nvSpPr>
              <p:spPr>
                <a:xfrm>
                  <a:off x="6931158" y="1539809"/>
                  <a:ext cx="330039" cy="33003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9" name="椭圆 88"/>
                <p:cNvSpPr/>
                <p:nvPr/>
              </p:nvSpPr>
              <p:spPr>
                <a:xfrm>
                  <a:off x="7034674" y="1626943"/>
                  <a:ext cx="135946" cy="13594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0" name="云形 89"/>
                <p:cNvSpPr/>
                <p:nvPr/>
              </p:nvSpPr>
              <p:spPr>
                <a:xfrm>
                  <a:off x="6692448" y="1311627"/>
                  <a:ext cx="786401" cy="786401"/>
                </a:xfrm>
                <a:prstGeom prst="cloud">
                  <a:avLst/>
                </a:prstGeom>
                <a:solidFill>
                  <a:schemeClr val="accent2">
                    <a:lumMod val="75000"/>
                    <a:alpha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grpSp>
      <p:grpSp>
        <p:nvGrpSpPr>
          <p:cNvPr id="56" name="组合 55"/>
          <p:cNvGrpSpPr/>
          <p:nvPr/>
        </p:nvGrpSpPr>
        <p:grpSpPr>
          <a:xfrm>
            <a:off x="11080465" y="5219235"/>
            <a:ext cx="3802271" cy="5293778"/>
            <a:chOff x="11080465" y="5219235"/>
            <a:chExt cx="3802271" cy="5293778"/>
          </a:xfrm>
        </p:grpSpPr>
        <p:sp>
          <p:nvSpPr>
            <p:cNvPr id="77" name="矩形 76"/>
            <p:cNvSpPr/>
            <p:nvPr/>
          </p:nvSpPr>
          <p:spPr>
            <a:xfrm>
              <a:off x="11080465" y="5219235"/>
              <a:ext cx="3802271" cy="5293778"/>
            </a:xfrm>
            <a:prstGeom prst="rect">
              <a:avLst/>
            </a:prstGeom>
            <a:pattFill prst="diagBrick">
              <a:fgClr>
                <a:schemeClr val="tx1">
                  <a:lumMod val="65000"/>
                  <a:lumOff val="35000"/>
                </a:schemeClr>
              </a:fgClr>
              <a:bgClr>
                <a:schemeClr val="bg1">
                  <a:lumMod val="8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13601448" y="7488212"/>
              <a:ext cx="1279588" cy="1664193"/>
            </a:xfrm>
            <a:prstGeom prst="rect">
              <a:avLst/>
            </a:prstGeom>
            <a:solidFill>
              <a:srgbClr val="FFC000"/>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a:off x="14065796" y="5381851"/>
              <a:ext cx="815240" cy="1788252"/>
            </a:xfrm>
            <a:prstGeom prst="rect">
              <a:avLst/>
            </a:prstGeom>
            <a:solidFill>
              <a:schemeClr val="accent1">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a:off x="13189850" y="9405257"/>
              <a:ext cx="1691186" cy="1107756"/>
            </a:xfrm>
            <a:prstGeom prst="rect">
              <a:avLst/>
            </a:prstGeom>
            <a:solidFill>
              <a:schemeClr val="accent1">
                <a:lumMod val="40000"/>
                <a:lumOff val="6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rot="2010847">
            <a:off x="11175674" y="7979462"/>
            <a:ext cx="943201" cy="995286"/>
            <a:chOff x="4455963" y="7201485"/>
            <a:chExt cx="925129" cy="976216"/>
          </a:xfrm>
        </p:grpSpPr>
        <p:pic>
          <p:nvPicPr>
            <p:cNvPr id="75" name="图片 74"/>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76" name="矩形 75"/>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11124238" y="5186272"/>
            <a:ext cx="954177" cy="2143189"/>
            <a:chOff x="11124238" y="5249442"/>
            <a:chExt cx="954177" cy="2143189"/>
          </a:xfrm>
        </p:grpSpPr>
        <p:grpSp>
          <p:nvGrpSpPr>
            <p:cNvPr id="66" name="组合 65"/>
            <p:cNvGrpSpPr/>
            <p:nvPr/>
          </p:nvGrpSpPr>
          <p:grpSpPr>
            <a:xfrm rot="10800000">
              <a:off x="11124238" y="6397345"/>
              <a:ext cx="943201" cy="995286"/>
              <a:chOff x="4817955" y="7201485"/>
              <a:chExt cx="925129" cy="976216"/>
            </a:xfrm>
          </p:grpSpPr>
          <p:pic>
            <p:nvPicPr>
              <p:cNvPr id="73" name="图片 72"/>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74" name="矩形 73"/>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7" name="组合 66"/>
            <p:cNvGrpSpPr/>
            <p:nvPr/>
          </p:nvGrpSpPr>
          <p:grpSpPr>
            <a:xfrm rot="10800000">
              <a:off x="11135214" y="5820302"/>
              <a:ext cx="943201" cy="995286"/>
              <a:chOff x="4817955" y="7201485"/>
              <a:chExt cx="925129" cy="976216"/>
            </a:xfrm>
          </p:grpSpPr>
          <p:pic>
            <p:nvPicPr>
              <p:cNvPr id="71" name="图片 70"/>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72" name="矩形 71"/>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8" name="组合 67"/>
            <p:cNvGrpSpPr/>
            <p:nvPr/>
          </p:nvGrpSpPr>
          <p:grpSpPr>
            <a:xfrm rot="10800000">
              <a:off x="11130766" y="5249442"/>
              <a:ext cx="943201" cy="995286"/>
              <a:chOff x="4455963" y="7201485"/>
              <a:chExt cx="925129" cy="976216"/>
            </a:xfrm>
          </p:grpSpPr>
          <p:pic>
            <p:nvPicPr>
              <p:cNvPr id="69" name="图片 68"/>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70" name="矩形 69"/>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9" name="组合 58"/>
          <p:cNvGrpSpPr/>
          <p:nvPr/>
        </p:nvGrpSpPr>
        <p:grpSpPr>
          <a:xfrm rot="5400000">
            <a:off x="10890313" y="9497168"/>
            <a:ext cx="943201" cy="995286"/>
            <a:chOff x="4455963" y="7201485"/>
            <a:chExt cx="925129" cy="976216"/>
          </a:xfrm>
        </p:grpSpPr>
        <p:pic>
          <p:nvPicPr>
            <p:cNvPr id="64" name="图片 63"/>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65" name="矩形 64"/>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矩形 59"/>
          <p:cNvSpPr/>
          <p:nvPr/>
        </p:nvSpPr>
        <p:spPr>
          <a:xfrm rot="2010847">
            <a:off x="11131227" y="7534996"/>
            <a:ext cx="943201" cy="513845"/>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 name="图片 60"/>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a:off x="8705079" y="6326729"/>
            <a:ext cx="995286" cy="942161"/>
          </a:xfrm>
          <a:prstGeom prst="rect">
            <a:avLst/>
          </a:prstGeom>
        </p:spPr>
      </p:pic>
      <p:pic>
        <p:nvPicPr>
          <p:cNvPr id="62" name="图片 61"/>
          <p:cNvPicPr>
            <a:picLocks noChangeAspect="1"/>
          </p:cNvPicPr>
          <p:nvPr/>
        </p:nvPicPr>
        <p:blipFill>
          <a:blip r:embed="rId2">
            <a:duotone>
              <a:schemeClr val="accent4">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8201749">
            <a:off x="11093909" y="7340341"/>
            <a:ext cx="995286" cy="942161"/>
          </a:xfrm>
          <a:prstGeom prst="rect">
            <a:avLst/>
          </a:prstGeom>
        </p:spPr>
      </p:pic>
      <p:pic>
        <p:nvPicPr>
          <p:cNvPr id="63" name="图片 62"/>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a:off x="8209120" y="8306427"/>
            <a:ext cx="995286" cy="942161"/>
          </a:xfrm>
          <a:prstGeom prst="rect">
            <a:avLst/>
          </a:prstGeom>
        </p:spPr>
      </p:pic>
      <p:cxnSp>
        <p:nvCxnSpPr>
          <p:cNvPr id="107" name="直接连接符 106"/>
          <p:cNvCxnSpPr/>
          <p:nvPr/>
        </p:nvCxnSpPr>
        <p:spPr>
          <a:xfrm>
            <a:off x="11838784" y="5170680"/>
            <a:ext cx="0" cy="5263395"/>
          </a:xfrm>
          <a:prstGeom prst="line">
            <a:avLst/>
          </a:prstGeom>
          <a:ln w="25400">
            <a:solidFill>
              <a:schemeClr val="accent1">
                <a:lumMod val="7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11" name="Text Box 7"/>
          <p:cNvSpPr txBox="1">
            <a:spLocks noChangeArrowheads="1"/>
          </p:cNvSpPr>
          <p:nvPr/>
        </p:nvSpPr>
        <p:spPr bwMode="auto">
          <a:xfrm>
            <a:off x="937143" y="1844641"/>
            <a:ext cx="7489745" cy="2654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1200"/>
              </a:spcAft>
              <a:buFont typeface="Wingdings" panose="05000000000000000000" pitchFamily="2" charset="2"/>
              <a:buChar char="Ø"/>
            </a:pPr>
            <a:r>
              <a:rPr lang="zh-CN" altLang="en-US" dirty="0"/>
              <a:t>道路停车空间权属</a:t>
            </a:r>
            <a:endParaRPr lang="en-US" altLang="zh-CN" dirty="0"/>
          </a:p>
          <a:p>
            <a:pPr lvl="1">
              <a:lnSpc>
                <a:spcPct val="150000"/>
              </a:lnSpc>
              <a:spcBef>
                <a:spcPts val="0"/>
              </a:spcBef>
              <a:spcAft>
                <a:spcPts val="1200"/>
              </a:spcAft>
              <a:buFont typeface="Arial" panose="020B0604020202020204" pitchFamily="34" charset="0"/>
              <a:buChar char="•"/>
            </a:pPr>
            <a:r>
              <a:rPr lang="zh-CN" altLang="en-US" sz="2000" b="0" dirty="0">
                <a:latin typeface="+mj-ea"/>
                <a:ea typeface="+mj-ea"/>
              </a:rPr>
              <a:t>以道路红线为界，一侧归道路（市政权属），一侧归开发地块（地块权属）</a:t>
            </a:r>
            <a:endParaRPr lang="en-US" altLang="zh-CN" sz="2000" b="0" dirty="0">
              <a:latin typeface="+mj-ea"/>
              <a:ea typeface="+mj-ea"/>
            </a:endParaRPr>
          </a:p>
          <a:p>
            <a:pPr lvl="1">
              <a:lnSpc>
                <a:spcPct val="150000"/>
              </a:lnSpc>
              <a:spcBef>
                <a:spcPts val="0"/>
              </a:spcBef>
              <a:spcAft>
                <a:spcPts val="1200"/>
              </a:spcAft>
              <a:buFont typeface="Arial" panose="020B0604020202020204" pitchFamily="34" charset="0"/>
              <a:buChar char="•"/>
            </a:pPr>
            <a:r>
              <a:rPr lang="zh-CN" altLang="en-US" sz="2000" b="0" dirty="0">
                <a:latin typeface="+mj-ea"/>
                <a:ea typeface="+mj-ea"/>
              </a:rPr>
              <a:t>根据车位所处用地权属，提出停车泊位管理建议，</a:t>
            </a:r>
            <a:r>
              <a:rPr lang="zh-CN" altLang="en-US" sz="2000" b="1" dirty="0">
                <a:latin typeface="+mj-ea"/>
                <a:ea typeface="+mj-ea"/>
              </a:rPr>
              <a:t>“谁运营，谁维护”明确车位管理权责</a:t>
            </a:r>
            <a:endParaRPr lang="en-US" altLang="zh-CN" sz="2000" b="1" dirty="0">
              <a:latin typeface="+mj-ea"/>
              <a:ea typeface="+mj-ea"/>
            </a:endParaRPr>
          </a:p>
        </p:txBody>
      </p:sp>
      <p:grpSp>
        <p:nvGrpSpPr>
          <p:cNvPr id="113" name="组合 112"/>
          <p:cNvGrpSpPr/>
          <p:nvPr/>
        </p:nvGrpSpPr>
        <p:grpSpPr>
          <a:xfrm rot="10800000">
            <a:off x="13068474" y="5186272"/>
            <a:ext cx="954177" cy="2143189"/>
            <a:chOff x="11124238" y="5249442"/>
            <a:chExt cx="954177" cy="2143189"/>
          </a:xfrm>
        </p:grpSpPr>
        <p:grpSp>
          <p:nvGrpSpPr>
            <p:cNvPr id="114" name="组合 113"/>
            <p:cNvGrpSpPr/>
            <p:nvPr/>
          </p:nvGrpSpPr>
          <p:grpSpPr>
            <a:xfrm rot="10800000">
              <a:off x="11124238" y="6397345"/>
              <a:ext cx="943201" cy="995286"/>
              <a:chOff x="4817955" y="7201485"/>
              <a:chExt cx="925129" cy="976216"/>
            </a:xfrm>
          </p:grpSpPr>
          <p:pic>
            <p:nvPicPr>
              <p:cNvPr id="121" name="图片 120"/>
              <p:cNvPicPr>
                <a:picLocks noChangeAspect="1"/>
              </p:cNvPicPr>
              <p:nvPr/>
            </p:nvPicPr>
            <p:blipFill>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122" name="矩形 121"/>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15" name="组合 114"/>
            <p:cNvGrpSpPr/>
            <p:nvPr/>
          </p:nvGrpSpPr>
          <p:grpSpPr>
            <a:xfrm rot="10800000">
              <a:off x="11135214" y="5820302"/>
              <a:ext cx="943201" cy="995286"/>
              <a:chOff x="4817955" y="7201485"/>
              <a:chExt cx="925129" cy="976216"/>
            </a:xfrm>
          </p:grpSpPr>
          <p:pic>
            <p:nvPicPr>
              <p:cNvPr id="119" name="图片 118"/>
              <p:cNvPicPr>
                <a:picLocks noChangeAspect="1"/>
              </p:cNvPicPr>
              <p:nvPr/>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792921" y="7227538"/>
                <a:ext cx="976216" cy="924109"/>
              </a:xfrm>
              <a:prstGeom prst="rect">
                <a:avLst/>
              </a:prstGeom>
            </p:spPr>
          </p:pic>
          <p:sp>
            <p:nvSpPr>
              <p:cNvPr id="120" name="矩形 119"/>
              <p:cNvSpPr/>
              <p:nvPr/>
            </p:nvSpPr>
            <p:spPr>
              <a:xfrm>
                <a:off x="4817955"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16" name="组合 115"/>
            <p:cNvGrpSpPr/>
            <p:nvPr/>
          </p:nvGrpSpPr>
          <p:grpSpPr>
            <a:xfrm rot="10800000">
              <a:off x="11130766" y="5249442"/>
              <a:ext cx="943201" cy="995286"/>
              <a:chOff x="4455963" y="7201485"/>
              <a:chExt cx="925129" cy="976216"/>
            </a:xfrm>
          </p:grpSpPr>
          <p:pic>
            <p:nvPicPr>
              <p:cNvPr id="117" name="图片 116"/>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0000" b="90000" l="10000" r="90000">
                            <a14:foregroundMark x1="54000" y1="39000" x2="54000" y2="39000"/>
                            <a14:foregroundMark x1="50500" y1="42500" x2="50500" y2="42500"/>
                            <a14:foregroundMark x1="45000" y1="40000" x2="40500" y2="43000"/>
                            <a14:foregroundMark x1="45000" y1="44000" x2="54500" y2="37000"/>
                            <a14:foregroundMark x1="38000" y1="54000" x2="38000" y2="54000"/>
                            <a14:foregroundMark x1="38000" y1="54000" x2="38000" y2="54000"/>
                            <a14:foregroundMark x1="63000" y1="52000" x2="63000" y2="52000"/>
                            <a14:foregroundMark x1="62500" y1="55000" x2="62500" y2="55000"/>
                            <a14:foregroundMark x1="56000" y1="72000" x2="56000" y2="72000"/>
                            <a14:foregroundMark x1="50500" y1="71500" x2="47000" y2="71500"/>
                            <a14:foregroundMark x1="47000" y1="71500" x2="58000" y2="69000"/>
                            <a14:foregroundMark x1="62000" y1="72500" x2="62000" y2="72500"/>
                            <a14:foregroundMark x1="62000" y1="72500" x2="62000" y2="72500"/>
                            <a14:foregroundMark x1="38000" y1="71000" x2="38000" y2="71000"/>
                            <a14:foregroundMark x1="38000" y1="71000" x2="38000" y2="71000"/>
                          </a14:backgroundRemoval>
                        </a14:imgEffect>
                      </a14:imgLayer>
                    </a14:imgProps>
                  </a:ext>
                </a:extLst>
              </a:blip>
              <a:stretch>
                <a:fillRect/>
              </a:stretch>
            </p:blipFill>
            <p:spPr>
              <a:xfrm rot="16200000">
                <a:off x="4430930" y="7227538"/>
                <a:ext cx="976216" cy="924109"/>
              </a:xfrm>
              <a:prstGeom prst="rect">
                <a:avLst/>
              </a:prstGeom>
            </p:spPr>
          </p:pic>
          <p:sp>
            <p:nvSpPr>
              <p:cNvPr id="118" name="矩形 117"/>
              <p:cNvSpPr/>
              <p:nvPr/>
            </p:nvSpPr>
            <p:spPr>
              <a:xfrm>
                <a:off x="4455963" y="7435850"/>
                <a:ext cx="925129" cy="504000"/>
              </a:xfrm>
              <a:prstGeom prst="rect">
                <a:avLst/>
              </a:prstGeom>
              <a:no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61" name="组合 160"/>
          <p:cNvGrpSpPr/>
          <p:nvPr/>
        </p:nvGrpSpPr>
        <p:grpSpPr>
          <a:xfrm>
            <a:off x="549151" y="5143387"/>
            <a:ext cx="7721597" cy="768849"/>
            <a:chOff x="549151" y="5143387"/>
            <a:chExt cx="7721597" cy="768849"/>
          </a:xfrm>
        </p:grpSpPr>
        <p:sp>
          <p:nvSpPr>
            <p:cNvPr id="35" name="矩形: 圆角 34"/>
            <p:cNvSpPr/>
            <p:nvPr/>
          </p:nvSpPr>
          <p:spPr>
            <a:xfrm>
              <a:off x="549151" y="5143387"/>
              <a:ext cx="2390472" cy="768849"/>
            </a:xfrm>
            <a:prstGeom prst="roundRect">
              <a:avLst/>
            </a:prstGeom>
            <a:solidFill>
              <a:schemeClr val="accent2">
                <a:lumMod val="20000"/>
                <a:lumOff val="80000"/>
              </a:schemeClr>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mj-ea"/>
                  <a:ea typeface="+mj-ea"/>
                </a:rPr>
                <a:t>仅在道路红线内</a:t>
              </a:r>
              <a:endParaRPr lang="zh-CN" altLang="en-US" sz="2000" dirty="0">
                <a:solidFill>
                  <a:schemeClr val="tx1"/>
                </a:solidFill>
                <a:latin typeface="+mj-ea"/>
                <a:ea typeface="+mj-ea"/>
              </a:endParaRPr>
            </a:p>
          </p:txBody>
        </p:sp>
        <p:sp>
          <p:nvSpPr>
            <p:cNvPr id="37" name="矩形: 圆角 36"/>
            <p:cNvSpPr/>
            <p:nvPr/>
          </p:nvSpPr>
          <p:spPr>
            <a:xfrm>
              <a:off x="5122010" y="5143387"/>
              <a:ext cx="3148738" cy="768849"/>
            </a:xfrm>
            <a:prstGeom prst="roundRect">
              <a:avLst/>
            </a:prstGeom>
            <a:solidFill>
              <a:schemeClr val="accent2">
                <a:lumMod val="20000"/>
                <a:lumOff val="80000"/>
              </a:schemeClr>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800" dirty="0">
                  <a:solidFill>
                    <a:schemeClr val="tx1"/>
                  </a:solidFill>
                  <a:latin typeface="+mj-ea"/>
                  <a:ea typeface="+mj-ea"/>
                </a:rPr>
                <a:t>由第三方运营与维护；</a:t>
              </a:r>
              <a:endParaRPr lang="en-US" altLang="zh-CN" sz="1800" dirty="0">
                <a:solidFill>
                  <a:schemeClr val="tx1"/>
                </a:solidFill>
                <a:latin typeface="+mj-ea"/>
                <a:ea typeface="+mj-ea"/>
              </a:endParaRPr>
            </a:p>
            <a:p>
              <a:pPr algn="l"/>
              <a:r>
                <a:rPr lang="zh-CN" altLang="en-US" sz="1800" dirty="0">
                  <a:solidFill>
                    <a:schemeClr val="tx1"/>
                  </a:solidFill>
                  <a:latin typeface="+mj-ea"/>
                  <a:ea typeface="+mj-ea"/>
                </a:rPr>
                <a:t>城管局负责秩序监督</a:t>
              </a:r>
              <a:endParaRPr lang="zh-CN" altLang="en-US" sz="1800" dirty="0">
                <a:solidFill>
                  <a:schemeClr val="tx1"/>
                </a:solidFill>
                <a:latin typeface="+mj-ea"/>
                <a:ea typeface="+mj-ea"/>
              </a:endParaRPr>
            </a:p>
          </p:txBody>
        </p:sp>
      </p:grpSp>
      <p:cxnSp>
        <p:nvCxnSpPr>
          <p:cNvPr id="46" name="连接符: 肘形 45"/>
          <p:cNvCxnSpPr>
            <a:stCxn id="38" idx="3"/>
            <a:endCxn id="40" idx="1"/>
          </p:cNvCxnSpPr>
          <p:nvPr/>
        </p:nvCxnSpPr>
        <p:spPr>
          <a:xfrm flipV="1">
            <a:off x="2939623" y="8871783"/>
            <a:ext cx="2254191" cy="726841"/>
          </a:xfrm>
          <a:prstGeom prst="bentConnector3">
            <a:avLst>
              <a:gd name="adj1" fmla="val 24013"/>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连接符: 肘形 122"/>
          <p:cNvCxnSpPr>
            <a:stCxn id="38" idx="3"/>
            <a:endCxn id="108" idx="1"/>
          </p:cNvCxnSpPr>
          <p:nvPr/>
        </p:nvCxnSpPr>
        <p:spPr>
          <a:xfrm>
            <a:off x="2939623" y="9598624"/>
            <a:ext cx="2254191" cy="471805"/>
          </a:xfrm>
          <a:prstGeom prst="bentConnector3">
            <a:avLst>
              <a:gd name="adj1" fmla="val 2360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9" name="连接符: 肘形 138"/>
          <p:cNvCxnSpPr>
            <a:stCxn id="136" idx="3"/>
            <a:endCxn id="137" idx="1"/>
          </p:cNvCxnSpPr>
          <p:nvPr/>
        </p:nvCxnSpPr>
        <p:spPr>
          <a:xfrm flipV="1">
            <a:off x="2939623" y="6467180"/>
            <a:ext cx="2254191" cy="542369"/>
          </a:xfrm>
          <a:prstGeom prst="bentConnector3">
            <a:avLst>
              <a:gd name="adj1" fmla="val 50000"/>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2" name="连接符: 肘形 141"/>
          <p:cNvCxnSpPr>
            <a:stCxn id="136" idx="3"/>
            <a:endCxn id="138" idx="1"/>
          </p:cNvCxnSpPr>
          <p:nvPr/>
        </p:nvCxnSpPr>
        <p:spPr>
          <a:xfrm>
            <a:off x="2939623" y="7009549"/>
            <a:ext cx="2254191" cy="445489"/>
          </a:xfrm>
          <a:prstGeom prst="bentConnector3">
            <a:avLst>
              <a:gd name="adj1" fmla="val 50000"/>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8" name="直接箭头连接符 147"/>
          <p:cNvCxnSpPr>
            <a:stCxn id="35" idx="3"/>
            <a:endCxn id="37" idx="1"/>
          </p:cNvCxnSpPr>
          <p:nvPr/>
        </p:nvCxnSpPr>
        <p:spPr>
          <a:xfrm>
            <a:off x="2939623" y="5527812"/>
            <a:ext cx="218238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62" name="组合 161"/>
          <p:cNvGrpSpPr/>
          <p:nvPr/>
        </p:nvGrpSpPr>
        <p:grpSpPr>
          <a:xfrm>
            <a:off x="549151" y="6042926"/>
            <a:ext cx="7724311" cy="1925035"/>
            <a:chOff x="549151" y="6461415"/>
            <a:chExt cx="7724311" cy="1925035"/>
          </a:xfrm>
        </p:grpSpPr>
        <p:sp>
          <p:nvSpPr>
            <p:cNvPr id="136" name="矩形: 圆角 135"/>
            <p:cNvSpPr/>
            <p:nvPr/>
          </p:nvSpPr>
          <p:spPr>
            <a:xfrm>
              <a:off x="549151" y="7043613"/>
              <a:ext cx="2390472" cy="768849"/>
            </a:xfrm>
            <a:prstGeom prst="roundRect">
              <a:avLst/>
            </a:prstGeom>
            <a:solidFill>
              <a:schemeClr val="accent4">
                <a:lumMod val="20000"/>
                <a:lumOff val="80000"/>
              </a:schemeClr>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mj-ea"/>
                  <a:ea typeface="+mj-ea"/>
                </a:rPr>
                <a:t>混合设置</a:t>
              </a:r>
              <a:endParaRPr lang="zh-CN" altLang="en-US" sz="2000" dirty="0">
                <a:solidFill>
                  <a:schemeClr val="tx1"/>
                </a:solidFill>
                <a:latin typeface="+mj-ea"/>
                <a:ea typeface="+mj-ea"/>
              </a:endParaRPr>
            </a:p>
          </p:txBody>
        </p:sp>
        <p:sp>
          <p:nvSpPr>
            <p:cNvPr id="137" name="矩形: 圆角 136"/>
            <p:cNvSpPr/>
            <p:nvPr/>
          </p:nvSpPr>
          <p:spPr>
            <a:xfrm>
              <a:off x="5193814" y="6461415"/>
              <a:ext cx="3079648" cy="848508"/>
            </a:xfrm>
            <a:prstGeom prst="roundRect">
              <a:avLst/>
            </a:prstGeom>
            <a:solidFill>
              <a:schemeClr val="accent4">
                <a:lumMod val="20000"/>
                <a:lumOff val="80000"/>
              </a:schemeClr>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800" dirty="0">
                  <a:solidFill>
                    <a:schemeClr val="tx1"/>
                  </a:solidFill>
                  <a:latin typeface="+mj-ea"/>
                  <a:ea typeface="+mj-ea"/>
                </a:rPr>
                <a:t>委托第三方运营与维护；</a:t>
              </a:r>
              <a:endParaRPr lang="zh-CN" altLang="en-US" sz="1800" dirty="0">
                <a:solidFill>
                  <a:schemeClr val="tx1"/>
                </a:solidFill>
                <a:latin typeface="+mj-ea"/>
                <a:ea typeface="+mj-ea"/>
              </a:endParaRPr>
            </a:p>
            <a:p>
              <a:pPr algn="l"/>
              <a:r>
                <a:rPr lang="zh-CN" altLang="en-US" sz="1800" dirty="0">
                  <a:solidFill>
                    <a:schemeClr val="tx1"/>
                  </a:solidFill>
                  <a:latin typeface="+mj-ea"/>
                  <a:ea typeface="+mj-ea"/>
                </a:rPr>
                <a:t>城管局负责秩序监督</a:t>
              </a:r>
              <a:endParaRPr lang="zh-CN" altLang="en-US" sz="1800" dirty="0">
                <a:solidFill>
                  <a:schemeClr val="tx1"/>
                </a:solidFill>
                <a:latin typeface="+mj-ea"/>
                <a:ea typeface="+mj-ea"/>
              </a:endParaRPr>
            </a:p>
          </p:txBody>
        </p:sp>
        <p:sp>
          <p:nvSpPr>
            <p:cNvPr id="138" name="矩形: 圆角 137"/>
            <p:cNvSpPr/>
            <p:nvPr/>
          </p:nvSpPr>
          <p:spPr>
            <a:xfrm>
              <a:off x="5193814" y="7360603"/>
              <a:ext cx="3079648" cy="1025847"/>
            </a:xfrm>
            <a:prstGeom prst="roundRect">
              <a:avLst/>
            </a:prstGeom>
            <a:solidFill>
              <a:schemeClr val="accent4">
                <a:lumMod val="20000"/>
                <a:lumOff val="80000"/>
              </a:schemeClr>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800" dirty="0">
                  <a:solidFill>
                    <a:schemeClr val="tx1"/>
                  </a:solidFill>
                  <a:latin typeface="+mj-ea"/>
                  <a:ea typeface="+mj-ea"/>
                </a:rPr>
                <a:t>建议采用合作协议方式，</a:t>
              </a:r>
              <a:endParaRPr lang="en-US" altLang="zh-CN" sz="1800" dirty="0">
                <a:solidFill>
                  <a:schemeClr val="tx1"/>
                </a:solidFill>
                <a:latin typeface="+mj-ea"/>
                <a:ea typeface="+mj-ea"/>
              </a:endParaRPr>
            </a:p>
            <a:p>
              <a:pPr algn="l"/>
              <a:r>
                <a:rPr lang="zh-CN" altLang="en-US" sz="1800" dirty="0">
                  <a:solidFill>
                    <a:schemeClr val="tx1"/>
                  </a:solidFill>
                  <a:latin typeface="+mj-ea"/>
                  <a:ea typeface="+mj-ea"/>
                </a:rPr>
                <a:t>委托第三方运营单位运营与维护，</a:t>
              </a:r>
              <a:endParaRPr lang="zh-CN" altLang="en-US" sz="1800" dirty="0">
                <a:solidFill>
                  <a:schemeClr val="tx1"/>
                </a:solidFill>
                <a:latin typeface="+mj-ea"/>
                <a:ea typeface="+mj-ea"/>
              </a:endParaRPr>
            </a:p>
            <a:p>
              <a:pPr algn="l"/>
              <a:r>
                <a:rPr lang="zh-CN" altLang="en-US" sz="1800" dirty="0">
                  <a:solidFill>
                    <a:schemeClr val="tx1"/>
                  </a:solidFill>
                  <a:latin typeface="+mj-ea"/>
                  <a:ea typeface="+mj-ea"/>
                </a:rPr>
                <a:t>城管局负责秩序监督</a:t>
              </a:r>
              <a:endParaRPr lang="zh-CN" altLang="en-US" sz="1800" dirty="0">
                <a:solidFill>
                  <a:schemeClr val="tx1"/>
                </a:solidFill>
                <a:latin typeface="+mj-ea"/>
                <a:ea typeface="+mj-ea"/>
              </a:endParaRPr>
            </a:p>
          </p:txBody>
        </p:sp>
        <p:sp>
          <p:nvSpPr>
            <p:cNvPr id="155" name="文本框 154"/>
            <p:cNvSpPr txBox="1"/>
            <p:nvPr/>
          </p:nvSpPr>
          <p:spPr>
            <a:xfrm>
              <a:off x="3951636" y="6506130"/>
              <a:ext cx="1210588" cy="338554"/>
            </a:xfrm>
            <a:prstGeom prst="rect">
              <a:avLst/>
            </a:prstGeom>
            <a:noFill/>
          </p:spPr>
          <p:txBody>
            <a:bodyPr vert="horz" wrap="none" rtlCol="0">
              <a:spAutoFit/>
            </a:bodyPr>
            <a:lstStyle/>
            <a:p>
              <a:pPr algn="l"/>
              <a:r>
                <a:rPr lang="zh-CN" altLang="en-US" sz="1600" dirty="0">
                  <a:latin typeface="微软雅黑" panose="020B0503020204020204" pitchFamily="34" charset="-122"/>
                  <a:ea typeface="微软雅黑" panose="020B0503020204020204" pitchFamily="34" charset="-122"/>
                </a:rPr>
                <a:t>划拨类用地</a:t>
              </a:r>
              <a:endParaRPr lang="zh-CN" altLang="en-US" sz="1600" dirty="0">
                <a:latin typeface="微软雅黑" panose="020B0503020204020204" pitchFamily="34" charset="-122"/>
                <a:ea typeface="微软雅黑" panose="020B0503020204020204" pitchFamily="34" charset="-122"/>
              </a:endParaRPr>
            </a:p>
          </p:txBody>
        </p:sp>
        <p:sp>
          <p:nvSpPr>
            <p:cNvPr id="158" name="文本框 157"/>
            <p:cNvSpPr txBox="1"/>
            <p:nvPr/>
          </p:nvSpPr>
          <p:spPr>
            <a:xfrm>
              <a:off x="4112062" y="7487495"/>
              <a:ext cx="1210588" cy="338554"/>
            </a:xfrm>
            <a:prstGeom prst="rect">
              <a:avLst/>
            </a:prstGeom>
            <a:noFill/>
          </p:spPr>
          <p:txBody>
            <a:bodyPr vert="horz" wrap="none" rtlCol="0">
              <a:spAutoFit/>
            </a:bodyPr>
            <a:lstStyle/>
            <a:p>
              <a:pPr algn="l"/>
              <a:r>
                <a:rPr lang="zh-CN" altLang="en-US" sz="1600" dirty="0">
                  <a:latin typeface="微软雅黑" panose="020B0503020204020204" pitchFamily="34" charset="-122"/>
                  <a:ea typeface="微软雅黑" panose="020B0503020204020204" pitchFamily="34" charset="-122"/>
                </a:rPr>
                <a:t>出让类用地</a:t>
              </a:r>
              <a:endParaRPr lang="zh-CN" altLang="en-US" sz="1600" dirty="0">
                <a:latin typeface="微软雅黑" panose="020B0503020204020204" pitchFamily="34" charset="-122"/>
                <a:ea typeface="微软雅黑" panose="020B0503020204020204" pitchFamily="34" charset="-122"/>
              </a:endParaRPr>
            </a:p>
          </p:txBody>
        </p:sp>
      </p:grpSp>
      <p:grpSp>
        <p:nvGrpSpPr>
          <p:cNvPr id="163" name="组合 162"/>
          <p:cNvGrpSpPr/>
          <p:nvPr/>
        </p:nvGrpSpPr>
        <p:grpSpPr>
          <a:xfrm>
            <a:off x="549151" y="8195950"/>
            <a:ext cx="7724311" cy="2179671"/>
            <a:chOff x="549151" y="8195950"/>
            <a:chExt cx="7724311" cy="2179671"/>
          </a:xfrm>
        </p:grpSpPr>
        <p:sp>
          <p:nvSpPr>
            <p:cNvPr id="38" name="矩形: 圆角 37"/>
            <p:cNvSpPr/>
            <p:nvPr/>
          </p:nvSpPr>
          <p:spPr>
            <a:xfrm>
              <a:off x="549151" y="9214199"/>
              <a:ext cx="2390472" cy="768849"/>
            </a:xfrm>
            <a:prstGeom prst="roundRect">
              <a:avLst/>
            </a:prstGeom>
            <a:solidFill>
              <a:schemeClr val="accent6">
                <a:lumMod val="20000"/>
                <a:lumOff val="80000"/>
              </a:schemeClr>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tx1"/>
                  </a:solidFill>
                  <a:latin typeface="+mj-ea"/>
                  <a:ea typeface="+mj-ea"/>
                </a:rPr>
                <a:t>仅在地块红线内</a:t>
              </a:r>
              <a:endParaRPr lang="zh-CN" altLang="en-US" sz="2000" dirty="0">
                <a:solidFill>
                  <a:schemeClr val="tx1"/>
                </a:solidFill>
                <a:latin typeface="+mj-ea"/>
                <a:ea typeface="+mj-ea"/>
              </a:endParaRPr>
            </a:p>
          </p:txBody>
        </p:sp>
        <p:sp>
          <p:nvSpPr>
            <p:cNvPr id="40" name="矩形: 圆角 39"/>
            <p:cNvSpPr/>
            <p:nvPr/>
          </p:nvSpPr>
          <p:spPr>
            <a:xfrm>
              <a:off x="5193814" y="8195950"/>
              <a:ext cx="3079648" cy="1351665"/>
            </a:xfrm>
            <a:prstGeom prst="roundRect">
              <a:avLst/>
            </a:prstGeom>
            <a:solidFill>
              <a:schemeClr val="accent6">
                <a:lumMod val="20000"/>
                <a:lumOff val="80000"/>
              </a:schemeClr>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800" dirty="0">
                  <a:solidFill>
                    <a:schemeClr val="tx1"/>
                  </a:solidFill>
                  <a:latin typeface="+mj-ea"/>
                  <a:ea typeface="+mj-ea"/>
                </a:rPr>
                <a:t>土地权属人负责运营与维护</a:t>
              </a:r>
              <a:r>
                <a:rPr lang="en-US" altLang="zh-CN" sz="1800" dirty="0">
                  <a:solidFill>
                    <a:schemeClr val="tx1"/>
                  </a:solidFill>
                  <a:latin typeface="+mj-ea"/>
                  <a:ea typeface="+mj-ea"/>
                </a:rPr>
                <a:t>,</a:t>
              </a:r>
              <a:r>
                <a:rPr lang="zh-CN" altLang="en-US" sz="1800" dirty="0">
                  <a:solidFill>
                    <a:schemeClr val="tx1"/>
                  </a:solidFill>
                  <a:latin typeface="+mj-ea"/>
                  <a:ea typeface="+mj-ea"/>
                </a:rPr>
                <a:t>也可委托第三方运营单位运营维护；</a:t>
              </a:r>
              <a:endParaRPr lang="en-US" altLang="zh-CN" sz="1800" dirty="0">
                <a:solidFill>
                  <a:schemeClr val="tx1"/>
                </a:solidFill>
                <a:latin typeface="+mj-ea"/>
                <a:ea typeface="+mj-ea"/>
              </a:endParaRPr>
            </a:p>
            <a:p>
              <a:pPr algn="l"/>
              <a:r>
                <a:rPr lang="zh-CN" altLang="en-US" sz="1800" dirty="0">
                  <a:solidFill>
                    <a:schemeClr val="tx1"/>
                  </a:solidFill>
                  <a:latin typeface="+mj-ea"/>
                  <a:ea typeface="+mj-ea"/>
                </a:rPr>
                <a:t>住建局负责秩序监督</a:t>
              </a:r>
              <a:endParaRPr lang="zh-CN" altLang="en-US" sz="1800" dirty="0">
                <a:solidFill>
                  <a:schemeClr val="tx1"/>
                </a:solidFill>
                <a:latin typeface="+mj-ea"/>
                <a:ea typeface="+mj-ea"/>
              </a:endParaRPr>
            </a:p>
          </p:txBody>
        </p:sp>
        <p:sp>
          <p:nvSpPr>
            <p:cNvPr id="108" name="矩形: 圆角 107"/>
            <p:cNvSpPr/>
            <p:nvPr/>
          </p:nvSpPr>
          <p:spPr>
            <a:xfrm>
              <a:off x="5193814" y="9765236"/>
              <a:ext cx="3079648" cy="610385"/>
            </a:xfrm>
            <a:prstGeom prst="roundRect">
              <a:avLst/>
            </a:prstGeom>
            <a:solidFill>
              <a:schemeClr val="accent6">
                <a:lumMod val="20000"/>
                <a:lumOff val="80000"/>
              </a:schemeClr>
            </a:solidFill>
            <a:ln w="15875">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800" dirty="0">
                  <a:solidFill>
                    <a:schemeClr val="tx1"/>
                  </a:solidFill>
                  <a:latin typeface="+mj-ea"/>
                  <a:ea typeface="+mj-ea"/>
                </a:rPr>
                <a:t>第三方运营单位运营维护；</a:t>
              </a:r>
              <a:endParaRPr lang="en-US" altLang="zh-CN" sz="1800" dirty="0">
                <a:solidFill>
                  <a:schemeClr val="tx1"/>
                </a:solidFill>
                <a:latin typeface="+mj-ea"/>
                <a:ea typeface="+mj-ea"/>
              </a:endParaRPr>
            </a:p>
            <a:p>
              <a:pPr algn="l"/>
              <a:r>
                <a:rPr lang="zh-CN" altLang="en-US" sz="1800" dirty="0">
                  <a:solidFill>
                    <a:schemeClr val="tx1"/>
                  </a:solidFill>
                  <a:latin typeface="+mj-ea"/>
                  <a:ea typeface="+mj-ea"/>
                </a:rPr>
                <a:t>城管局负责秩序监督</a:t>
              </a:r>
              <a:endParaRPr lang="zh-CN" altLang="en-US" sz="1800" dirty="0">
                <a:solidFill>
                  <a:schemeClr val="tx1"/>
                </a:solidFill>
                <a:latin typeface="+mj-ea"/>
                <a:ea typeface="+mj-ea"/>
              </a:endParaRPr>
            </a:p>
          </p:txBody>
        </p:sp>
        <p:sp>
          <p:nvSpPr>
            <p:cNvPr id="159" name="文本框 158"/>
            <p:cNvSpPr txBox="1"/>
            <p:nvPr/>
          </p:nvSpPr>
          <p:spPr>
            <a:xfrm>
              <a:off x="3453584" y="9778040"/>
              <a:ext cx="1620957"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退界空间管理权</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回收</a:t>
              </a:r>
              <a:endParaRPr lang="zh-CN" altLang="en-US" sz="1600" dirty="0">
                <a:latin typeface="微软雅黑" panose="020B0503020204020204" pitchFamily="34" charset="-122"/>
                <a:ea typeface="微软雅黑" panose="020B0503020204020204" pitchFamily="34" charset="-122"/>
              </a:endParaRPr>
            </a:p>
          </p:txBody>
        </p:sp>
        <p:sp>
          <p:nvSpPr>
            <p:cNvPr id="160" name="文本框 159"/>
            <p:cNvSpPr txBox="1"/>
            <p:nvPr/>
          </p:nvSpPr>
          <p:spPr>
            <a:xfrm>
              <a:off x="3431151" y="8262397"/>
              <a:ext cx="1620957" cy="584775"/>
            </a:xfrm>
            <a:prstGeom prst="rect">
              <a:avLst/>
            </a:prstGeom>
            <a:noFill/>
          </p:spPr>
          <p:txBody>
            <a:bodyPr vert="horz" wrap="none" rtlCol="0">
              <a:spAutoFit/>
            </a:bodyPr>
            <a:lstStyle/>
            <a:p>
              <a:pPr algn="ctr"/>
              <a:r>
                <a:rPr lang="zh-CN" altLang="en-US" sz="1600" dirty="0">
                  <a:latin typeface="微软雅黑" panose="020B0503020204020204" pitchFamily="34" charset="-122"/>
                  <a:ea typeface="微软雅黑" panose="020B0503020204020204" pitchFamily="34" charset="-122"/>
                </a:rPr>
                <a:t>退界空间管理权</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无法回收</a:t>
              </a:r>
              <a:endParaRPr lang="zh-CN" altLang="en-US" sz="1600" dirty="0">
                <a:latin typeface="微软雅黑" panose="020B0503020204020204" pitchFamily="34" charset="-122"/>
                <a:ea typeface="微软雅黑" panose="020B0503020204020204" pitchFamily="34" charset="-122"/>
              </a:endParaRPr>
            </a:p>
          </p:txBody>
        </p:sp>
      </p:grpSp>
      <p:sp>
        <p:nvSpPr>
          <p:cNvPr id="34" name="矩形 3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道板停车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3.3</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落实控规停车场</a:t>
            </a:r>
            <a:r>
              <a:rPr lang="en-US" altLang="zh-CN"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中心城区</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公共停车场</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3.4</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5" name="Text Box 7"/>
          <p:cNvSpPr txBox="1">
            <a:spLocks noChangeArrowheads="1"/>
          </p:cNvSpPr>
          <p:nvPr/>
        </p:nvSpPr>
        <p:spPr bwMode="auto">
          <a:xfrm>
            <a:off x="719136" y="1617998"/>
            <a:ext cx="10725151" cy="96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落实控规停车场用地</a:t>
            </a:r>
            <a:r>
              <a:rPr lang="en-US" altLang="zh-CN" dirty="0"/>
              <a:t>24</a:t>
            </a:r>
            <a:r>
              <a:rPr lang="zh-CN" altLang="en-US" dirty="0"/>
              <a:t>处</a:t>
            </a:r>
            <a:endParaRPr lang="en-US" altLang="zh-CN" dirty="0"/>
          </a:p>
          <a:p>
            <a:pPr marL="0" indent="0">
              <a:spcBef>
                <a:spcPts val="0"/>
              </a:spcBef>
              <a:buNone/>
            </a:pPr>
            <a:r>
              <a:rPr lang="zh-CN" altLang="en-US" b="0" dirty="0"/>
              <a:t>保障中心城区控规停车场用地</a:t>
            </a:r>
            <a:r>
              <a:rPr lang="en-US" altLang="zh-CN" b="0" dirty="0"/>
              <a:t>24</a:t>
            </a:r>
            <a:r>
              <a:rPr lang="zh-CN" altLang="en-US" b="0" dirty="0"/>
              <a:t>处，面积约</a:t>
            </a:r>
            <a:r>
              <a:rPr lang="en-US" altLang="zh-CN" b="0" dirty="0"/>
              <a:t>17.88ha</a:t>
            </a:r>
            <a:r>
              <a:rPr lang="zh-CN" altLang="en-US" b="0" dirty="0"/>
              <a:t>，约可以提供</a:t>
            </a:r>
            <a:r>
              <a:rPr lang="en-US" altLang="zh-CN" b="0" dirty="0"/>
              <a:t>5096</a:t>
            </a:r>
            <a:r>
              <a:rPr lang="zh-CN" altLang="en-US" b="0" dirty="0"/>
              <a:t>个公共停车泊位</a:t>
            </a:r>
            <a:endParaRPr lang="zh-CN" altLang="en-US" b="0" dirty="0"/>
          </a:p>
        </p:txBody>
      </p:sp>
      <p:pic>
        <p:nvPicPr>
          <p:cNvPr id="7" name="图片 6"/>
          <p:cNvPicPr>
            <a:picLocks noChangeAspect="1"/>
          </p:cNvPicPr>
          <p:nvPr/>
        </p:nvPicPr>
        <p:blipFill>
          <a:blip r:embed="rId1"/>
          <a:stretch>
            <a:fillRect/>
          </a:stretch>
        </p:blipFill>
        <p:spPr>
          <a:xfrm>
            <a:off x="5724394" y="2599080"/>
            <a:ext cx="9262405" cy="7947615"/>
          </a:xfrm>
          <a:prstGeom prst="rect">
            <a:avLst/>
          </a:prstGeom>
        </p:spPr>
      </p:pic>
      <p:graphicFrame>
        <p:nvGraphicFramePr>
          <p:cNvPr id="9" name="表格 8"/>
          <p:cNvGraphicFramePr>
            <a:graphicFrameLocks noGrp="1"/>
          </p:cNvGraphicFramePr>
          <p:nvPr/>
        </p:nvGraphicFramePr>
        <p:xfrm>
          <a:off x="205980" y="2704784"/>
          <a:ext cx="5425436" cy="7736205"/>
        </p:xfrm>
        <a:graphic>
          <a:graphicData uri="http://schemas.openxmlformats.org/drawingml/2006/table">
            <a:tbl>
              <a:tblPr firstRow="1" bandRow="1">
                <a:tableStyleId>{93296810-A885-4BE3-A3E7-6D5BEEA58F35}</a:tableStyleId>
              </a:tblPr>
              <a:tblGrid>
                <a:gridCol w="587032"/>
                <a:gridCol w="2664000"/>
                <a:gridCol w="1165609"/>
                <a:gridCol w="1008795"/>
              </a:tblGrid>
              <a:tr h="503095">
                <a:tc>
                  <a:txBody>
                    <a:bodyPr/>
                    <a:lstStyle/>
                    <a:p>
                      <a:pPr algn="ctr" fontAlgn="b"/>
                      <a:r>
                        <a:rPr lang="zh-CN" altLang="en-US" sz="1800" b="1" kern="1200" dirty="0">
                          <a:solidFill>
                            <a:schemeClr val="bg1"/>
                          </a:solidFill>
                          <a:latin typeface="+mn-lt"/>
                          <a:ea typeface="+mn-ea"/>
                          <a:cs typeface="+mn-cs"/>
                        </a:rPr>
                        <a:t>序号</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r>
                        <a:rPr lang="zh-CN" altLang="en-US" sz="1800" b="1" kern="1200" dirty="0">
                          <a:solidFill>
                            <a:schemeClr val="bg1"/>
                          </a:solidFill>
                          <a:latin typeface="+mn-lt"/>
                          <a:ea typeface="+mn-ea"/>
                          <a:cs typeface="+mn-cs"/>
                        </a:rPr>
                        <a:t>位置</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r>
                        <a:rPr lang="zh-CN" altLang="en-US" sz="1800" b="1" kern="1200" dirty="0">
                          <a:solidFill>
                            <a:schemeClr val="bg1"/>
                          </a:solidFill>
                          <a:latin typeface="+mn-lt"/>
                          <a:ea typeface="+mn-ea"/>
                          <a:cs typeface="+mn-cs"/>
                        </a:rPr>
                        <a:t>面积</a:t>
                      </a:r>
                      <a:endParaRPr lang="en-US" altLang="zh-CN" sz="1800" b="1" kern="1200" dirty="0">
                        <a:solidFill>
                          <a:schemeClr val="bg1"/>
                        </a:solidFill>
                        <a:latin typeface="+mn-lt"/>
                        <a:ea typeface="+mn-ea"/>
                        <a:cs typeface="+mn-cs"/>
                      </a:endParaRPr>
                    </a:p>
                    <a:p>
                      <a:pPr algn="ctr" fontAlgn="b"/>
                      <a:r>
                        <a:rPr lang="zh-CN" altLang="en-US" sz="1800" b="1" kern="1200" dirty="0">
                          <a:solidFill>
                            <a:schemeClr val="bg1"/>
                          </a:solidFill>
                          <a:latin typeface="+mn-lt"/>
                          <a:ea typeface="+mn-ea"/>
                          <a:cs typeface="+mn-cs"/>
                        </a:rPr>
                        <a:t>（平方米）</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r>
                        <a:rPr lang="zh-CN" altLang="en-US" sz="1800" b="1" kern="1200" dirty="0">
                          <a:solidFill>
                            <a:schemeClr val="bg1"/>
                          </a:solidFill>
                          <a:latin typeface="+mn-lt"/>
                          <a:ea typeface="+mn-ea"/>
                          <a:cs typeface="+mn-cs"/>
                        </a:rPr>
                        <a:t>泊位数</a:t>
                      </a:r>
                      <a:endParaRPr lang="zh-CN" altLang="en-US" sz="1800" b="1" kern="1200" dirty="0">
                        <a:solidFill>
                          <a:schemeClr val="bg1"/>
                        </a:solidFill>
                        <a:latin typeface="+mn-lt"/>
                        <a:ea typeface="+mn-ea"/>
                        <a:cs typeface="+mn-cs"/>
                      </a:endParaRPr>
                    </a:p>
                  </a:txBody>
                  <a:tcPr marL="9525" marR="9525" marT="9525" marB="0" anchor="ctr"/>
                </a:tc>
              </a:tr>
              <a:tr h="263346">
                <a:tc>
                  <a:txBody>
                    <a:bodyPr/>
                    <a:lstStyle/>
                    <a:p>
                      <a:pPr algn="ctr" fontAlgn="b"/>
                      <a:r>
                        <a:rPr lang="en-US" altLang="zh-CN" sz="1800" b="0" kern="1200" dirty="0">
                          <a:solidFill>
                            <a:schemeClr val="tx1"/>
                          </a:solidFill>
                          <a:latin typeface="+mn-lt"/>
                          <a:ea typeface="+mn-ea"/>
                          <a:cs typeface="+mn-cs"/>
                        </a:rPr>
                        <a:t>1</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句容站南侧</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33034</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943</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2</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句容站东侧</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20351</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581</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dirty="0">
                          <a:solidFill>
                            <a:schemeClr val="tx1"/>
                          </a:solidFill>
                          <a:latin typeface="+mn-lt"/>
                          <a:ea typeface="+mn-ea"/>
                          <a:cs typeface="+mn-cs"/>
                        </a:rPr>
                        <a:t>3</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句容汽车客运站</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5709</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163</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4</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陵园西路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河滨南路西南角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5479</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156</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5</a:t>
                      </a:r>
                      <a:endParaRPr lang="en-US" altLang="zh-CN" sz="1800" b="0" kern="1200">
                        <a:solidFill>
                          <a:schemeClr val="tx1"/>
                        </a:solidFill>
                        <a:latin typeface="+mn-lt"/>
                        <a:ea typeface="+mn-ea"/>
                        <a:cs typeface="+mn-cs"/>
                      </a:endParaRPr>
                    </a:p>
                  </a:txBody>
                  <a:tcPr marL="9525" marR="9525" marT="9525"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800" b="0" kern="1200" dirty="0">
                          <a:solidFill>
                            <a:schemeClr val="tx1"/>
                          </a:solidFill>
                          <a:latin typeface="+mn-lt"/>
                          <a:ea typeface="+mn-ea"/>
                          <a:cs typeface="+mn-cs"/>
                        </a:rPr>
                        <a:t>勤奋路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河滨南路东南角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1349</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38</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6</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贾纪山路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春城路东南角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5067</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144</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7</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春城路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万家河西南角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4323</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123</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8</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南大街</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经六路之间</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2243</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64</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9</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纬五路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通湖路西北角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5091</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145</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10</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高骊山路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纬十三路西北角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5493</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156</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11</a:t>
                      </a:r>
                      <a:endParaRPr lang="en-US" altLang="zh-CN" sz="1800" b="0" kern="1200">
                        <a:solidFill>
                          <a:schemeClr val="tx1"/>
                        </a:solidFill>
                        <a:latin typeface="+mn-lt"/>
                        <a:ea typeface="+mn-ea"/>
                        <a:cs typeface="+mn-cs"/>
                      </a:endParaRPr>
                    </a:p>
                  </a:txBody>
                  <a:tcPr marL="9525" marR="9525" marT="9525"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800" b="0" kern="1200" dirty="0">
                          <a:solidFill>
                            <a:schemeClr val="tx1"/>
                          </a:solidFill>
                          <a:latin typeface="+mn-lt"/>
                          <a:ea typeface="+mn-ea"/>
                          <a:cs typeface="+mn-cs"/>
                        </a:rPr>
                        <a:t>崇明西路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镇东路东南角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15005</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428</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12</a:t>
                      </a:r>
                      <a:endParaRPr lang="en-US" altLang="zh-CN" sz="1800" b="0" kern="1200">
                        <a:solidFill>
                          <a:schemeClr val="tx1"/>
                        </a:solidFill>
                        <a:latin typeface="+mn-lt"/>
                        <a:ea typeface="+mn-ea"/>
                        <a:cs typeface="+mn-cs"/>
                      </a:endParaRPr>
                    </a:p>
                  </a:txBody>
                  <a:tcPr marL="9525" marR="9525" marT="9525"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800" b="0" kern="1200" dirty="0">
                          <a:solidFill>
                            <a:schemeClr val="tx1"/>
                          </a:solidFill>
                          <a:latin typeface="+mn-lt"/>
                          <a:ea typeface="+mn-ea"/>
                          <a:cs typeface="+mn-cs"/>
                        </a:rPr>
                        <a:t>前唐南路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梅河路东北角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4001</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114</a:t>
                      </a:r>
                      <a:endParaRPr lang="en-US" altLang="zh-CN" sz="1800" b="0" kern="120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13</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葛洪路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纬二路东北角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3889</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111</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14</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弘景路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文矩路西北角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4161</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118</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15</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长江路加油站南侧</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6638</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189</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16</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赤山湖路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福地西路东北角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18527</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529</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17</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广电局宿舍楼北侧</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7840</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224</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18</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杨塘岗路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安康路西南角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3750</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107</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19</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黄梅路西侧</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3478</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99</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20</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阳山路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葛洪路东南角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2444</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69</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21</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荣成大道</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规划一路西南角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6385</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182</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22</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宝华山路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句韵路西南角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7999</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228</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23</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正安路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容通路东北角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3092</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88</a:t>
                      </a:r>
                      <a:endParaRPr lang="en-US" altLang="zh-CN" sz="1800" b="0" kern="1200" dirty="0">
                        <a:solidFill>
                          <a:schemeClr val="tx1"/>
                        </a:solidFill>
                        <a:latin typeface="+mn-lt"/>
                        <a:ea typeface="+mn-ea"/>
                        <a:cs typeface="+mn-cs"/>
                      </a:endParaRPr>
                    </a:p>
                  </a:txBody>
                  <a:tcPr marL="9525" marR="9525" marT="9525" marB="0" anchor="ctr"/>
                </a:tc>
              </a:tr>
              <a:tr h="263346">
                <a:tc>
                  <a:txBody>
                    <a:bodyPr/>
                    <a:lstStyle/>
                    <a:p>
                      <a:pPr algn="ctr" fontAlgn="b"/>
                      <a:r>
                        <a:rPr lang="en-US" altLang="zh-CN" sz="1800" b="0" kern="1200">
                          <a:solidFill>
                            <a:schemeClr val="tx1"/>
                          </a:solidFill>
                          <a:latin typeface="+mn-lt"/>
                          <a:ea typeface="+mn-ea"/>
                          <a:cs typeface="+mn-cs"/>
                        </a:rPr>
                        <a:t>24</a:t>
                      </a:r>
                      <a:endParaRPr lang="en-US" altLang="zh-CN" sz="1800" b="0" kern="1200">
                        <a:solidFill>
                          <a:schemeClr val="tx1"/>
                        </a:solidFill>
                        <a:latin typeface="+mn-lt"/>
                        <a:ea typeface="+mn-ea"/>
                        <a:cs typeface="+mn-cs"/>
                      </a:endParaRPr>
                    </a:p>
                  </a:txBody>
                  <a:tcPr marL="9525" marR="9525" marT="9525" marB="0" anchor="ctr"/>
                </a:tc>
                <a:tc>
                  <a:txBody>
                    <a:bodyPr/>
                    <a:lstStyle/>
                    <a:p>
                      <a:pPr algn="ctr" fontAlgn="b"/>
                      <a:r>
                        <a:rPr lang="zh-CN" altLang="en-US" sz="1800" b="0" kern="1200" dirty="0">
                          <a:solidFill>
                            <a:schemeClr val="tx1"/>
                          </a:solidFill>
                          <a:latin typeface="+mn-lt"/>
                          <a:ea typeface="+mn-ea"/>
                          <a:cs typeface="+mn-cs"/>
                        </a:rPr>
                        <a:t>桂苑路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宁容快速路西北角</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3422</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97</a:t>
                      </a:r>
                      <a:endParaRPr lang="en-US" altLang="zh-CN" sz="1800" b="0" kern="1200" dirty="0">
                        <a:solidFill>
                          <a:schemeClr val="tx1"/>
                        </a:solidFill>
                        <a:latin typeface="+mn-lt"/>
                        <a:ea typeface="+mn-ea"/>
                        <a:cs typeface="+mn-cs"/>
                      </a:endParaRPr>
                    </a:p>
                  </a:txBody>
                  <a:tcPr marL="9525" marR="9525" marT="9525" marB="0" anchor="ctr"/>
                </a:tc>
              </a:tr>
              <a:tr h="339345">
                <a:tc gridSpan="3">
                  <a:txBody>
                    <a:bodyPr/>
                    <a:lstStyle/>
                    <a:p>
                      <a:pPr algn="ctr"/>
                      <a:r>
                        <a:rPr lang="zh-CN" altLang="en-US" sz="1800" b="0" kern="1200" dirty="0">
                          <a:solidFill>
                            <a:schemeClr val="tx1"/>
                          </a:solidFill>
                          <a:latin typeface="+mn-lt"/>
                          <a:ea typeface="+mn-ea"/>
                          <a:cs typeface="+mn-cs"/>
                        </a:rPr>
                        <a:t>合计</a:t>
                      </a:r>
                      <a:endParaRPr lang="zh-CN" altLang="en-US" sz="1800" b="0" kern="1200" dirty="0">
                        <a:solidFill>
                          <a:schemeClr val="tx1"/>
                        </a:solidFill>
                        <a:latin typeface="+mn-lt"/>
                        <a:ea typeface="+mn-ea"/>
                        <a:cs typeface="+mn-cs"/>
                      </a:endParaRPr>
                    </a:p>
                  </a:txBody>
                  <a:tcPr anchor="ctr"/>
                </a:tc>
                <a:tc hMerge="1">
                  <a:tcPr/>
                </a:tc>
                <a:tc hMerge="1">
                  <a:tcPr/>
                </a:tc>
                <a:tc>
                  <a:txBody>
                    <a:bodyPr/>
                    <a:lstStyle/>
                    <a:p>
                      <a:pPr algn="ctr"/>
                      <a:r>
                        <a:rPr lang="en-US" altLang="zh-CN" sz="1800" b="0" kern="1200" dirty="0">
                          <a:solidFill>
                            <a:schemeClr val="tx1"/>
                          </a:solidFill>
                          <a:latin typeface="+mn-lt"/>
                          <a:ea typeface="+mn-ea"/>
                          <a:cs typeface="+mn-cs"/>
                        </a:rPr>
                        <a:t>5096</a:t>
                      </a:r>
                      <a:endParaRPr lang="zh-CN" altLang="en-US" sz="1800" b="0" kern="1200" dirty="0">
                        <a:solidFill>
                          <a:schemeClr val="tx1"/>
                        </a:solidFill>
                        <a:latin typeface="+mn-lt"/>
                        <a:ea typeface="+mn-ea"/>
                        <a:cs typeface="+mn-cs"/>
                      </a:endParaRPr>
                    </a:p>
                  </a:txBody>
                  <a:tcPr anchor="ctr"/>
                </a:tc>
              </a:tr>
            </a:tbl>
          </a:graphicData>
        </a:graphic>
      </p:graphicFrame>
      <p:sp>
        <p:nvSpPr>
          <p:cNvPr id="8" name="文本框 7"/>
          <p:cNvSpPr txBox="1"/>
          <p:nvPr/>
        </p:nvSpPr>
        <p:spPr>
          <a:xfrm>
            <a:off x="5724394" y="10208141"/>
            <a:ext cx="8936373" cy="338554"/>
          </a:xfrm>
          <a:prstGeom prst="rect">
            <a:avLst/>
          </a:prstGeom>
          <a:solidFill>
            <a:schemeClr val="bg1">
              <a:lumMod val="85000"/>
            </a:schemeClr>
          </a:solidFill>
        </p:spPr>
        <p:txBody>
          <a:bodyPr wrap="square">
            <a:spAutoFit/>
          </a:bodyPr>
          <a:lstStyle/>
          <a:p>
            <a:r>
              <a:rPr lang="zh-CN" altLang="en-US" sz="1600" b="0" dirty="0">
                <a:latin typeface="+mj-ea"/>
                <a:ea typeface="+mj-ea"/>
              </a:rPr>
              <a:t>注：停车规模测算已折合为小汽车，结合产业发展，可将部分</a:t>
            </a:r>
            <a:r>
              <a:rPr lang="zh-CN" altLang="en-US" sz="1600" dirty="0">
                <a:latin typeface="+mj-ea"/>
                <a:ea typeface="+mj-ea"/>
              </a:rPr>
              <a:t>工业区</a:t>
            </a:r>
            <a:r>
              <a:rPr lang="zh-CN" altLang="en-US" sz="1600" b="0" dirty="0">
                <a:latin typeface="+mj-ea"/>
                <a:ea typeface="+mj-ea"/>
              </a:rPr>
              <a:t>停车场用地</a:t>
            </a:r>
            <a:r>
              <a:rPr lang="zh-CN" altLang="en-US" sz="1600" dirty="0">
                <a:latin typeface="+mj-ea"/>
                <a:ea typeface="+mj-ea"/>
              </a:rPr>
              <a:t>设置</a:t>
            </a:r>
            <a:r>
              <a:rPr lang="zh-CN" altLang="en-US" sz="1600" b="0" dirty="0">
                <a:latin typeface="+mj-ea"/>
                <a:ea typeface="+mj-ea"/>
              </a:rPr>
              <a:t>为大车停车场</a:t>
            </a:r>
            <a:endParaRPr lang="zh-CN" altLang="en-US" sz="1600" dirty="0">
              <a:latin typeface="+mj-ea"/>
              <a:ea typeface="+mj-e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a:srcRect l="3052"/>
          <a:stretch>
            <a:fillRect/>
          </a:stretch>
        </p:blipFill>
        <p:spPr>
          <a:xfrm>
            <a:off x="4700588" y="2544808"/>
            <a:ext cx="10064100" cy="8019048"/>
          </a:xfrm>
          <a:prstGeom prst="rect">
            <a:avLst/>
          </a:prstGeom>
        </p:spPr>
      </p:pic>
      <p:sp>
        <p:nvSpPr>
          <p:cNvPr id="3" name="矩形 2"/>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复合挖潜停车场</a:t>
            </a:r>
            <a:r>
              <a:rPr lang="en-US" altLang="zh-CN"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中心城区</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公共停车场</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3.4</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9" name="Text Box 7"/>
          <p:cNvSpPr txBox="1">
            <a:spLocks noChangeArrowheads="1"/>
          </p:cNvSpPr>
          <p:nvPr/>
        </p:nvSpPr>
        <p:spPr bwMode="auto">
          <a:xfrm>
            <a:off x="719136" y="1617998"/>
            <a:ext cx="13854114" cy="96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结合城市绿地、闲置用地设置生态停车场</a:t>
            </a:r>
            <a:endParaRPr lang="en-US" altLang="zh-CN" dirty="0"/>
          </a:p>
          <a:p>
            <a:pPr marL="0" indent="0">
              <a:spcBef>
                <a:spcPts val="0"/>
              </a:spcBef>
              <a:buNone/>
            </a:pPr>
            <a:r>
              <a:rPr lang="zh-CN" altLang="en-US" b="0" dirty="0"/>
              <a:t>重点面向停车泊位紧张的一二类区，结合周边用地停车泊位供需情况，利用街角绿地、闲置用地设置公共停车场</a:t>
            </a:r>
            <a:endParaRPr lang="zh-CN" altLang="en-US" b="0" dirty="0"/>
          </a:p>
        </p:txBody>
      </p:sp>
      <p:sp>
        <p:nvSpPr>
          <p:cNvPr id="13" name="椭圆 12"/>
          <p:cNvSpPr/>
          <p:nvPr/>
        </p:nvSpPr>
        <p:spPr>
          <a:xfrm>
            <a:off x="12284074" y="8478520"/>
            <a:ext cx="259080" cy="259080"/>
          </a:xfrm>
          <a:prstGeom prst="ellipse">
            <a:avLst/>
          </a:prstGeom>
          <a:solidFill>
            <a:srgbClr val="0000FF"/>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mj-ea"/>
                <a:ea typeface="+mj-ea"/>
              </a:rPr>
              <a:t>1</a:t>
            </a:r>
            <a:endParaRPr lang="zh-CN" altLang="en-US" sz="1600" dirty="0">
              <a:latin typeface="+mj-ea"/>
              <a:ea typeface="+mj-ea"/>
            </a:endParaRPr>
          </a:p>
        </p:txBody>
      </p:sp>
      <p:sp>
        <p:nvSpPr>
          <p:cNvPr id="14" name="椭圆 13"/>
          <p:cNvSpPr/>
          <p:nvPr/>
        </p:nvSpPr>
        <p:spPr>
          <a:xfrm>
            <a:off x="5936227" y="6668632"/>
            <a:ext cx="290968" cy="290968"/>
          </a:xfrm>
          <a:prstGeom prst="ellipse">
            <a:avLst/>
          </a:prstGeom>
          <a:solidFill>
            <a:srgbClr val="0000FF"/>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mj-ea"/>
                <a:ea typeface="+mj-ea"/>
              </a:rPr>
              <a:t>2</a:t>
            </a:r>
            <a:endParaRPr lang="zh-CN" altLang="en-US" sz="1600" dirty="0">
              <a:latin typeface="+mj-ea"/>
              <a:ea typeface="+mj-ea"/>
            </a:endParaRPr>
          </a:p>
        </p:txBody>
      </p:sp>
      <p:sp>
        <p:nvSpPr>
          <p:cNvPr id="18" name="Text Box 7"/>
          <p:cNvSpPr txBox="1">
            <a:spLocks noChangeArrowheads="1"/>
          </p:cNvSpPr>
          <p:nvPr/>
        </p:nvSpPr>
        <p:spPr bwMode="auto">
          <a:xfrm>
            <a:off x="743919" y="2717769"/>
            <a:ext cx="3767139" cy="18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marL="457200" indent="-457200">
              <a:spcBef>
                <a:spcPts val="0"/>
              </a:spcBef>
              <a:buFont typeface="+mj-ea"/>
              <a:buAutoNum type="circleNumDbPlain"/>
            </a:pPr>
            <a:r>
              <a:rPr lang="zh-CN" altLang="en-US" b="0" dirty="0"/>
              <a:t>东昌南路</a:t>
            </a:r>
            <a:r>
              <a:rPr lang="en-US" altLang="zh-CN" b="0" dirty="0"/>
              <a:t>-</a:t>
            </a:r>
            <a:r>
              <a:rPr lang="zh-CN" altLang="en-US" b="0" dirty="0"/>
              <a:t>河滨南路交叉口西北绿地</a:t>
            </a:r>
            <a:endParaRPr lang="en-US" altLang="zh-CN" b="0" dirty="0"/>
          </a:p>
          <a:p>
            <a:pPr marL="457200" indent="-457200">
              <a:spcBef>
                <a:spcPts val="0"/>
              </a:spcBef>
              <a:buFont typeface="+mj-ea"/>
              <a:buAutoNum type="circleNumDbPlain"/>
            </a:pPr>
            <a:r>
              <a:rPr lang="zh-CN" altLang="en-US" b="0" dirty="0"/>
              <a:t>华阳西路</a:t>
            </a:r>
            <a:r>
              <a:rPr lang="en-US" altLang="zh-CN" b="0" dirty="0"/>
              <a:t>-</a:t>
            </a:r>
            <a:r>
              <a:rPr lang="zh-CN" altLang="en-US" b="0" dirty="0"/>
              <a:t>和聚路交叉口东南角绿地</a:t>
            </a:r>
            <a:endParaRPr lang="zh-CN" altLang="en-US" b="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srcRect t="5476"/>
          <a:stretch>
            <a:fillRect/>
          </a:stretch>
        </p:blipFill>
        <p:spPr>
          <a:xfrm>
            <a:off x="4963189" y="4044134"/>
            <a:ext cx="9956136" cy="6597825"/>
          </a:xfrm>
          <a:prstGeom prst="rect">
            <a:avLst/>
          </a:prstGeom>
        </p:spPr>
      </p:pic>
      <p:sp>
        <p:nvSpPr>
          <p:cNvPr id="28" name="矩形 27"/>
          <p:cNvSpPr/>
          <p:nvPr/>
        </p:nvSpPr>
        <p:spPr>
          <a:xfrm>
            <a:off x="4955692" y="4032228"/>
            <a:ext cx="9963632" cy="6591300"/>
          </a:xfrm>
          <a:prstGeom prst="rect">
            <a:avLst/>
          </a:prstGeom>
          <a:solidFill>
            <a:schemeClr val="bg1">
              <a:alpha val="3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复合挖潜停车场</a:t>
            </a:r>
            <a:r>
              <a:rPr lang="en-US" altLang="zh-CN"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中心城区</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公共停车场</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3.4</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9" name="图片 8"/>
          <p:cNvPicPr>
            <a:picLocks noChangeAspect="1"/>
          </p:cNvPicPr>
          <p:nvPr/>
        </p:nvPicPr>
        <p:blipFill>
          <a:blip r:embed="rId2"/>
          <a:srcRect l="3052"/>
          <a:stretch>
            <a:fillRect/>
          </a:stretch>
        </p:blipFill>
        <p:spPr>
          <a:xfrm>
            <a:off x="9988255" y="0"/>
            <a:ext cx="4931069" cy="3929063"/>
          </a:xfrm>
          <a:prstGeom prst="rect">
            <a:avLst/>
          </a:prstGeom>
        </p:spPr>
      </p:pic>
      <p:pic>
        <p:nvPicPr>
          <p:cNvPr id="17" name="图片 16"/>
          <p:cNvPicPr>
            <a:picLocks noChangeAspect="1"/>
          </p:cNvPicPr>
          <p:nvPr/>
        </p:nvPicPr>
        <p:blipFill>
          <a:blip r:embed="rId3"/>
          <a:stretch>
            <a:fillRect/>
          </a:stretch>
        </p:blipFill>
        <p:spPr>
          <a:xfrm>
            <a:off x="16153423" y="2146247"/>
            <a:ext cx="15119350" cy="6769152"/>
          </a:xfrm>
          <a:prstGeom prst="rect">
            <a:avLst/>
          </a:prstGeom>
        </p:spPr>
      </p:pic>
      <p:sp>
        <p:nvSpPr>
          <p:cNvPr id="20" name="Text Box 7"/>
          <p:cNvSpPr txBox="1">
            <a:spLocks noChangeArrowheads="1"/>
          </p:cNvSpPr>
          <p:nvPr/>
        </p:nvSpPr>
        <p:spPr bwMode="auto">
          <a:xfrm>
            <a:off x="719136" y="1617998"/>
            <a:ext cx="9210675" cy="18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东昌南路</a:t>
            </a:r>
            <a:r>
              <a:rPr lang="en-US" altLang="zh-CN" dirty="0"/>
              <a:t>-</a:t>
            </a:r>
            <a:r>
              <a:rPr lang="zh-CN" altLang="en-US" dirty="0"/>
              <a:t>河滨南路交叉口西北</a:t>
            </a:r>
            <a:endParaRPr lang="en-US" altLang="zh-CN" dirty="0"/>
          </a:p>
          <a:p>
            <a:pPr marL="0" indent="0">
              <a:spcBef>
                <a:spcPts val="0"/>
              </a:spcBef>
              <a:buNone/>
            </a:pPr>
            <a:r>
              <a:rPr lang="zh-CN" altLang="en-US" b="0" dirty="0"/>
              <a:t>规划为城市绿地，位于交叉口西北象限</a:t>
            </a:r>
            <a:endParaRPr lang="en-US" altLang="zh-CN" b="0" dirty="0"/>
          </a:p>
          <a:p>
            <a:pPr marL="0" indent="0">
              <a:spcBef>
                <a:spcPts val="0"/>
              </a:spcBef>
              <a:buNone/>
            </a:pPr>
            <a:r>
              <a:rPr lang="zh-CN" altLang="en-US" b="0" dirty="0"/>
              <a:t>周边为金水湾、朝阳嘉园及御东国际</a:t>
            </a:r>
            <a:r>
              <a:rPr lang="en-US" altLang="zh-CN" b="0" dirty="0"/>
              <a:t>1</a:t>
            </a:r>
            <a:r>
              <a:rPr lang="zh-CN" altLang="en-US" b="0" dirty="0"/>
              <a:t>、</a:t>
            </a:r>
            <a:r>
              <a:rPr lang="en-US" altLang="zh-CN" b="0" dirty="0"/>
              <a:t>2</a:t>
            </a:r>
            <a:r>
              <a:rPr lang="zh-CN" altLang="en-US" b="0" dirty="0"/>
              <a:t>、</a:t>
            </a:r>
            <a:r>
              <a:rPr lang="en-US" altLang="zh-CN" b="0" dirty="0"/>
              <a:t>3</a:t>
            </a:r>
            <a:r>
              <a:rPr lang="zh-CN" altLang="en-US" b="0" dirty="0"/>
              <a:t>期区等小区</a:t>
            </a:r>
            <a:endParaRPr lang="en-US" altLang="zh-CN" b="0" dirty="0"/>
          </a:p>
          <a:p>
            <a:pPr marL="0" indent="0">
              <a:spcBef>
                <a:spcPts val="0"/>
              </a:spcBef>
              <a:buNone/>
            </a:pPr>
            <a:r>
              <a:rPr lang="zh-CN" altLang="en-US" b="0" dirty="0"/>
              <a:t>周边小区户均泊位约</a:t>
            </a:r>
            <a:r>
              <a:rPr lang="en-US" altLang="zh-CN" b="0" dirty="0"/>
              <a:t>0.4</a:t>
            </a:r>
            <a:r>
              <a:rPr lang="zh-CN" altLang="en-US" b="0" dirty="0"/>
              <a:t>，主要为小区住户停车外溢至周边道路</a:t>
            </a:r>
            <a:endParaRPr lang="zh-CN" altLang="en-US" b="0" dirty="0"/>
          </a:p>
        </p:txBody>
      </p:sp>
      <p:graphicFrame>
        <p:nvGraphicFramePr>
          <p:cNvPr id="45" name="表格 44"/>
          <p:cNvGraphicFramePr>
            <a:graphicFrameLocks noGrp="1"/>
          </p:cNvGraphicFramePr>
          <p:nvPr/>
        </p:nvGraphicFramePr>
        <p:xfrm>
          <a:off x="72814" y="4014789"/>
          <a:ext cx="4600786" cy="2560184"/>
        </p:xfrm>
        <a:graphic>
          <a:graphicData uri="http://schemas.openxmlformats.org/drawingml/2006/table">
            <a:tbl>
              <a:tblPr bandRow="1">
                <a:tableStyleId>{93296810-A885-4BE3-A3E7-6D5BEEA58F35}</a:tableStyleId>
              </a:tblPr>
              <a:tblGrid>
                <a:gridCol w="1065054"/>
                <a:gridCol w="3535732"/>
              </a:tblGrid>
              <a:tr h="640046">
                <a:tc>
                  <a:txBody>
                    <a:bodyPr/>
                    <a:lstStyle/>
                    <a:p>
                      <a:pPr algn="ctr" fontAlgn="b"/>
                      <a:r>
                        <a:rPr lang="zh-CN" altLang="en-US" sz="1800" b="1" kern="1200" dirty="0">
                          <a:solidFill>
                            <a:schemeClr val="tx1"/>
                          </a:solidFill>
                          <a:latin typeface="+mn-lt"/>
                          <a:ea typeface="+mn-ea"/>
                          <a:cs typeface="+mn-cs"/>
                        </a:rPr>
                        <a:t>位置</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1" kern="1200" dirty="0">
                          <a:solidFill>
                            <a:schemeClr val="tx1"/>
                          </a:solidFill>
                          <a:latin typeface="+mn-lt"/>
                          <a:ea typeface="+mn-ea"/>
                          <a:cs typeface="+mn-cs"/>
                        </a:rPr>
                        <a:t>东昌南路</a:t>
                      </a:r>
                      <a:r>
                        <a:rPr lang="en-US" altLang="zh-CN" sz="1800" b="1" kern="1200" dirty="0">
                          <a:solidFill>
                            <a:schemeClr val="tx1"/>
                          </a:solidFill>
                          <a:latin typeface="+mn-lt"/>
                          <a:ea typeface="+mn-ea"/>
                          <a:cs typeface="+mn-cs"/>
                        </a:rPr>
                        <a:t>-</a:t>
                      </a:r>
                      <a:r>
                        <a:rPr lang="zh-CN" altLang="en-US" sz="1800" b="1" kern="1200" dirty="0">
                          <a:solidFill>
                            <a:schemeClr val="tx1"/>
                          </a:solidFill>
                          <a:latin typeface="+mn-lt"/>
                          <a:ea typeface="+mn-ea"/>
                          <a:cs typeface="+mn-cs"/>
                        </a:rPr>
                        <a:t>河滨南路交叉口西北绿地</a:t>
                      </a:r>
                      <a:endParaRPr lang="zh-CN" altLang="en-US" sz="1800" b="1" kern="1200" dirty="0">
                        <a:solidFill>
                          <a:schemeClr val="tx1"/>
                        </a:solidFill>
                        <a:latin typeface="+mn-lt"/>
                        <a:ea typeface="+mn-ea"/>
                        <a:cs typeface="+mn-cs"/>
                      </a:endParaRPr>
                    </a:p>
                  </a:txBody>
                  <a:tcPr marL="9525" marR="9525" marT="9525" marB="0" anchor="ctr"/>
                </a:tc>
              </a:tr>
              <a:tr h="640046">
                <a:tc>
                  <a:txBody>
                    <a:bodyPr/>
                    <a:lstStyle/>
                    <a:p>
                      <a:pPr algn="ctr" fontAlgn="b"/>
                      <a:r>
                        <a:rPr lang="zh-CN" altLang="en-US" sz="1800" b="1" kern="1200" dirty="0">
                          <a:solidFill>
                            <a:schemeClr val="tx1"/>
                          </a:solidFill>
                          <a:latin typeface="+mn-lt"/>
                          <a:ea typeface="+mn-ea"/>
                          <a:cs typeface="+mn-cs"/>
                        </a:rPr>
                        <a:t>面积</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en-US" altLang="zh-CN" sz="1800" b="1" kern="1200" dirty="0">
                          <a:solidFill>
                            <a:schemeClr val="tx1"/>
                          </a:solidFill>
                          <a:latin typeface="+mn-lt"/>
                          <a:ea typeface="+mn-ea"/>
                          <a:cs typeface="+mn-cs"/>
                        </a:rPr>
                        <a:t>3000</a:t>
                      </a:r>
                      <a:r>
                        <a:rPr lang="zh-CN" altLang="en-US" sz="1800" b="1" kern="1200" dirty="0">
                          <a:solidFill>
                            <a:schemeClr val="tx1"/>
                          </a:solidFill>
                          <a:latin typeface="+mn-lt"/>
                          <a:ea typeface="+mn-ea"/>
                          <a:cs typeface="+mn-cs"/>
                        </a:rPr>
                        <a:t>㎡</a:t>
                      </a:r>
                      <a:endParaRPr lang="zh-CN" altLang="en-US" sz="1800" b="1" kern="1200" dirty="0">
                        <a:solidFill>
                          <a:schemeClr val="tx1"/>
                        </a:solidFill>
                        <a:latin typeface="+mn-lt"/>
                        <a:ea typeface="+mn-ea"/>
                        <a:cs typeface="+mn-cs"/>
                      </a:endParaRPr>
                    </a:p>
                  </a:txBody>
                  <a:tcPr marL="9525" marR="9525" marT="9525" marB="0" anchor="ctr"/>
                </a:tc>
              </a:tr>
              <a:tr h="640046">
                <a:tc>
                  <a:txBody>
                    <a:bodyPr/>
                    <a:lstStyle/>
                    <a:p>
                      <a:pPr algn="ctr" fontAlgn="b"/>
                      <a:r>
                        <a:rPr lang="zh-CN" altLang="en-US" sz="1800" b="1" kern="1200" dirty="0">
                          <a:solidFill>
                            <a:schemeClr val="tx1"/>
                          </a:solidFill>
                          <a:latin typeface="+mn-lt"/>
                          <a:ea typeface="+mn-ea"/>
                          <a:cs typeface="+mn-cs"/>
                        </a:rPr>
                        <a:t>泊位数</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en-US" altLang="zh-CN" sz="1800" b="1" kern="1200" dirty="0">
                          <a:solidFill>
                            <a:schemeClr val="tx1"/>
                          </a:solidFill>
                          <a:latin typeface="+mn-lt"/>
                          <a:ea typeface="+mn-ea"/>
                          <a:cs typeface="+mn-cs"/>
                        </a:rPr>
                        <a:t>80-90</a:t>
                      </a:r>
                      <a:endParaRPr lang="en-US" altLang="zh-CN" sz="1800" b="1" kern="1200" dirty="0">
                        <a:solidFill>
                          <a:schemeClr val="tx1"/>
                        </a:solidFill>
                        <a:latin typeface="+mn-lt"/>
                        <a:ea typeface="+mn-ea"/>
                        <a:cs typeface="+mn-cs"/>
                      </a:endParaRPr>
                    </a:p>
                  </a:txBody>
                  <a:tcPr marL="9525" marR="9525" marT="9525" marB="0" anchor="ctr"/>
                </a:tc>
              </a:tr>
              <a:tr h="640046">
                <a:tc>
                  <a:txBody>
                    <a:bodyPr/>
                    <a:lstStyle/>
                    <a:p>
                      <a:pPr algn="ctr" fontAlgn="b"/>
                      <a:r>
                        <a:rPr lang="zh-CN" altLang="en-US" sz="1800" b="1" kern="1200" dirty="0">
                          <a:solidFill>
                            <a:schemeClr val="tx1"/>
                          </a:solidFill>
                          <a:latin typeface="+mn-lt"/>
                          <a:ea typeface="+mn-ea"/>
                          <a:cs typeface="+mn-cs"/>
                        </a:rPr>
                        <a:t>主要服务对象</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1" kern="1200" dirty="0">
                          <a:solidFill>
                            <a:schemeClr val="tx1"/>
                          </a:solidFill>
                          <a:latin typeface="+mn-lt"/>
                          <a:ea typeface="+mn-ea"/>
                          <a:cs typeface="+mn-cs"/>
                        </a:rPr>
                        <a:t>主要服务御东国际、金水湾、朝阳嘉园等小区服务缺口</a:t>
                      </a:r>
                      <a:endParaRPr lang="zh-CN" altLang="en-US" sz="1800" b="1" kern="1200" dirty="0">
                        <a:solidFill>
                          <a:schemeClr val="tx1"/>
                        </a:solidFill>
                        <a:latin typeface="+mn-lt"/>
                        <a:ea typeface="+mn-ea"/>
                        <a:cs typeface="+mn-cs"/>
                      </a:endParaRPr>
                    </a:p>
                  </a:txBody>
                  <a:tcPr marL="9525" marR="9525" marT="9525" marB="0" anchor="ctr"/>
                </a:tc>
              </a:tr>
            </a:tbl>
          </a:graphicData>
        </a:graphic>
      </p:graphicFrame>
      <p:sp>
        <p:nvSpPr>
          <p:cNvPr id="4" name="椭圆 3"/>
          <p:cNvSpPr/>
          <p:nvPr/>
        </p:nvSpPr>
        <p:spPr>
          <a:xfrm>
            <a:off x="13553000" y="2821974"/>
            <a:ext cx="259080" cy="259080"/>
          </a:xfrm>
          <a:prstGeom prst="ellipse">
            <a:avLst/>
          </a:prstGeom>
          <a:solidFill>
            <a:srgbClr val="0000FF"/>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mj-ea"/>
                <a:ea typeface="+mj-ea"/>
              </a:rPr>
              <a:t>2</a:t>
            </a:r>
            <a:endParaRPr lang="zh-CN" altLang="en-US" sz="1600" dirty="0">
              <a:latin typeface="+mj-ea"/>
              <a:ea typeface="+mj-ea"/>
            </a:endParaRPr>
          </a:p>
        </p:txBody>
      </p:sp>
      <p:sp>
        <p:nvSpPr>
          <p:cNvPr id="10" name="任意多边形: 形状 9"/>
          <p:cNvSpPr/>
          <p:nvPr/>
        </p:nvSpPr>
        <p:spPr>
          <a:xfrm>
            <a:off x="11518900" y="4038600"/>
            <a:ext cx="292100" cy="6591300"/>
          </a:xfrm>
          <a:custGeom>
            <a:avLst/>
            <a:gdLst>
              <a:gd name="csX0" fmla="*/ 0 w 292100"/>
              <a:gd name="csY0" fmla="*/ 0 h 6591300"/>
              <a:gd name="csX1" fmla="*/ 292100 w 292100"/>
              <a:gd name="csY1" fmla="*/ 6591300 h 6591300"/>
            </a:gdLst>
            <a:ahLst/>
            <a:cxnLst>
              <a:cxn ang="0">
                <a:pos x="csX0" y="csY0"/>
              </a:cxn>
              <a:cxn ang="0">
                <a:pos x="csX1" y="csY1"/>
              </a:cxn>
            </a:cxnLst>
            <a:rect l="l" t="t" r="r" b="b"/>
            <a:pathLst>
              <a:path w="292100" h="6591300">
                <a:moveTo>
                  <a:pt x="0" y="0"/>
                </a:moveTo>
                <a:lnTo>
                  <a:pt x="292100" y="6591300"/>
                </a:lnTo>
              </a:path>
            </a:pathLst>
          </a:custGeom>
          <a:noFill/>
          <a:ln w="63500">
            <a:solidFill>
              <a:srgbClr val="FF0000"/>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a:off x="5003800" y="7467600"/>
            <a:ext cx="9880600" cy="25400"/>
          </a:xfrm>
          <a:custGeom>
            <a:avLst/>
            <a:gdLst>
              <a:gd name="csX0" fmla="*/ 0 w 9880600"/>
              <a:gd name="csY0" fmla="*/ 0 h 25400"/>
              <a:gd name="csX1" fmla="*/ 9880600 w 9880600"/>
              <a:gd name="csY1" fmla="*/ 25400 h 25400"/>
            </a:gdLst>
            <a:ahLst/>
            <a:cxnLst>
              <a:cxn ang="0">
                <a:pos x="csX0" y="csY0"/>
              </a:cxn>
              <a:cxn ang="0">
                <a:pos x="csX1" y="csY1"/>
              </a:cxn>
            </a:cxnLst>
            <a:rect l="l" t="t" r="r" b="b"/>
            <a:pathLst>
              <a:path w="9880600" h="25400">
                <a:moveTo>
                  <a:pt x="0" y="0"/>
                </a:moveTo>
                <a:lnTo>
                  <a:pt x="9880600" y="25400"/>
                </a:lnTo>
              </a:path>
            </a:pathLst>
          </a:custGeom>
          <a:noFill/>
          <a:ln w="63500">
            <a:solidFill>
              <a:srgbClr val="0000FF"/>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p:nvSpPr>
        <p:spPr>
          <a:xfrm>
            <a:off x="6743700" y="9804400"/>
            <a:ext cx="8039100" cy="50800"/>
          </a:xfrm>
          <a:custGeom>
            <a:avLst/>
            <a:gdLst>
              <a:gd name="csX0" fmla="*/ 0 w 8039100"/>
              <a:gd name="csY0" fmla="*/ 0 h 50800"/>
              <a:gd name="csX1" fmla="*/ 8039100 w 8039100"/>
              <a:gd name="csY1" fmla="*/ 50800 h 50800"/>
            </a:gdLst>
            <a:ahLst/>
            <a:cxnLst>
              <a:cxn ang="0">
                <a:pos x="csX0" y="csY0"/>
              </a:cxn>
              <a:cxn ang="0">
                <a:pos x="csX1" y="csY1"/>
              </a:cxn>
            </a:cxnLst>
            <a:rect l="l" t="t" r="r" b="b"/>
            <a:pathLst>
              <a:path w="8039100" h="50800">
                <a:moveTo>
                  <a:pt x="0" y="0"/>
                </a:moveTo>
                <a:lnTo>
                  <a:pt x="8039100" y="50800"/>
                </a:lnTo>
              </a:path>
            </a:pathLst>
          </a:custGeom>
          <a:noFill/>
          <a:ln w="63500">
            <a:solidFill>
              <a:schemeClr val="accent2">
                <a:lumMod val="75000"/>
              </a:schemeClr>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p:nvSpPr>
        <p:spPr>
          <a:xfrm>
            <a:off x="7886700" y="7493000"/>
            <a:ext cx="0" cy="3111500"/>
          </a:xfrm>
          <a:custGeom>
            <a:avLst/>
            <a:gdLst>
              <a:gd name="csX0" fmla="*/ 0 w 0"/>
              <a:gd name="csY0" fmla="*/ 0 h 3111500"/>
              <a:gd name="csX1" fmla="*/ 0 w 0"/>
              <a:gd name="csY1" fmla="*/ 3111500 h 3111500"/>
            </a:gdLst>
            <a:ahLst/>
            <a:cxnLst>
              <a:cxn ang="0">
                <a:pos x="csX0" y="csY0"/>
              </a:cxn>
              <a:cxn ang="0">
                <a:pos x="csX1" y="csY1"/>
              </a:cxn>
            </a:cxnLst>
            <a:rect l="l" t="t" r="r" b="b"/>
            <a:pathLst>
              <a:path h="3111500">
                <a:moveTo>
                  <a:pt x="0" y="0"/>
                </a:moveTo>
                <a:lnTo>
                  <a:pt x="0" y="3111500"/>
                </a:lnTo>
              </a:path>
            </a:pathLst>
          </a:custGeom>
          <a:noFill/>
          <a:ln w="63500">
            <a:solidFill>
              <a:srgbClr val="0000FF"/>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rot="21128035">
            <a:off x="11052141" y="5476619"/>
            <a:ext cx="369332" cy="798093"/>
          </a:xfrm>
          <a:prstGeom prst="rect">
            <a:avLst/>
          </a:prstGeom>
          <a:noFill/>
        </p:spPr>
        <p:txBody>
          <a:bodyPr vert="eaVert"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东昌南路</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55" name="任意多边形: 形状 54"/>
          <p:cNvSpPr/>
          <p:nvPr/>
        </p:nvSpPr>
        <p:spPr>
          <a:xfrm>
            <a:off x="6618514" y="7649029"/>
            <a:ext cx="1161143" cy="2206171"/>
          </a:xfrm>
          <a:custGeom>
            <a:avLst/>
            <a:gdLst>
              <a:gd name="csX0" fmla="*/ 0 w 1364343"/>
              <a:gd name="csY0" fmla="*/ 29028 h 2206171"/>
              <a:gd name="csX1" fmla="*/ 246743 w 1364343"/>
              <a:gd name="csY1" fmla="*/ 1161142 h 2206171"/>
              <a:gd name="csX2" fmla="*/ 203200 w 1364343"/>
              <a:gd name="csY2" fmla="*/ 2206171 h 2206171"/>
              <a:gd name="csX3" fmla="*/ 1248229 w 1364343"/>
              <a:gd name="csY3" fmla="*/ 2162628 h 2206171"/>
              <a:gd name="csX4" fmla="*/ 1364343 w 1364343"/>
              <a:gd name="csY4" fmla="*/ 0 h 2206171"/>
              <a:gd name="csX5" fmla="*/ 290286 w 1364343"/>
              <a:gd name="csY5" fmla="*/ 29028 h 2206171"/>
              <a:gd name="csX6" fmla="*/ 566057 w 1364343"/>
              <a:gd name="csY6" fmla="*/ 972457 h 2206171"/>
              <a:gd name="csX7" fmla="*/ 275772 w 1364343"/>
              <a:gd name="csY7" fmla="*/ 1204685 h 2206171"/>
              <a:gd name="csX0-1" fmla="*/ 43543 w 1161143"/>
              <a:gd name="csY0-2" fmla="*/ 1161142 h 2206171"/>
              <a:gd name="csX1-3" fmla="*/ 0 w 1161143"/>
              <a:gd name="csY1-4" fmla="*/ 2206171 h 2206171"/>
              <a:gd name="csX2-5" fmla="*/ 1045029 w 1161143"/>
              <a:gd name="csY2-6" fmla="*/ 2162628 h 2206171"/>
              <a:gd name="csX3-7" fmla="*/ 1161143 w 1161143"/>
              <a:gd name="csY3-8" fmla="*/ 0 h 2206171"/>
              <a:gd name="csX4-9" fmla="*/ 87086 w 1161143"/>
              <a:gd name="csY4-10" fmla="*/ 29028 h 2206171"/>
              <a:gd name="csX5-11" fmla="*/ 362857 w 1161143"/>
              <a:gd name="csY5-12" fmla="*/ 972457 h 2206171"/>
              <a:gd name="csX6-13" fmla="*/ 72572 w 1161143"/>
              <a:gd name="csY6-14" fmla="*/ 1204685 h 2206171"/>
            </a:gdLst>
            <a:ahLst/>
            <a:cxnLst>
              <a:cxn ang="0">
                <a:pos x="csX0-1" y="csY0-2"/>
              </a:cxn>
              <a:cxn ang="0">
                <a:pos x="csX1-3" y="csY1-4"/>
              </a:cxn>
              <a:cxn ang="0">
                <a:pos x="csX2-5" y="csY2-6"/>
              </a:cxn>
              <a:cxn ang="0">
                <a:pos x="csX3-7" y="csY3-8"/>
              </a:cxn>
              <a:cxn ang="0">
                <a:pos x="csX4-9" y="csY4-10"/>
              </a:cxn>
              <a:cxn ang="0">
                <a:pos x="csX5-11" y="csY5-12"/>
              </a:cxn>
              <a:cxn ang="0">
                <a:pos x="csX6-13" y="csY6-14"/>
              </a:cxn>
            </a:cxnLst>
            <a:rect l="l" t="t" r="r" b="b"/>
            <a:pathLst>
              <a:path w="1161143" h="2206171">
                <a:moveTo>
                  <a:pt x="43543" y="1161142"/>
                </a:moveTo>
                <a:lnTo>
                  <a:pt x="0" y="2206171"/>
                </a:lnTo>
                <a:lnTo>
                  <a:pt x="1045029" y="2162628"/>
                </a:lnTo>
                <a:lnTo>
                  <a:pt x="1161143" y="0"/>
                </a:lnTo>
                <a:lnTo>
                  <a:pt x="87086" y="29028"/>
                </a:lnTo>
                <a:lnTo>
                  <a:pt x="362857" y="972457"/>
                </a:lnTo>
                <a:lnTo>
                  <a:pt x="72572" y="1204685"/>
                </a:lnTo>
              </a:path>
            </a:pathLst>
          </a:custGeom>
          <a:solidFill>
            <a:srgbClr val="FFFF00">
              <a:alpha val="40000"/>
            </a:srgbClr>
          </a:solidFill>
          <a:ln w="285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形状 57"/>
          <p:cNvSpPr/>
          <p:nvPr/>
        </p:nvSpPr>
        <p:spPr>
          <a:xfrm>
            <a:off x="8795657" y="5341257"/>
            <a:ext cx="2394857" cy="1233714"/>
          </a:xfrm>
          <a:custGeom>
            <a:avLst/>
            <a:gdLst>
              <a:gd name="csX0" fmla="*/ 304800 w 2394857"/>
              <a:gd name="csY0" fmla="*/ 261257 h 1233714"/>
              <a:gd name="csX1" fmla="*/ 0 w 2394857"/>
              <a:gd name="csY1" fmla="*/ 1117600 h 1233714"/>
              <a:gd name="csX2" fmla="*/ 2394857 w 2394857"/>
              <a:gd name="csY2" fmla="*/ 1233714 h 1233714"/>
              <a:gd name="csX3" fmla="*/ 2336800 w 2394857"/>
              <a:gd name="csY3" fmla="*/ 914400 h 1233714"/>
              <a:gd name="csX4" fmla="*/ 1944914 w 2394857"/>
              <a:gd name="csY4" fmla="*/ 420914 h 1233714"/>
              <a:gd name="csX5" fmla="*/ 1494972 w 2394857"/>
              <a:gd name="csY5" fmla="*/ 0 h 1233714"/>
              <a:gd name="csX6" fmla="*/ 899886 w 2394857"/>
              <a:gd name="csY6" fmla="*/ 58057 h 1233714"/>
              <a:gd name="csX7" fmla="*/ 304800 w 2394857"/>
              <a:gd name="csY7" fmla="*/ 261257 h 12337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394857" h="1233714">
                <a:moveTo>
                  <a:pt x="304800" y="261257"/>
                </a:moveTo>
                <a:lnTo>
                  <a:pt x="0" y="1117600"/>
                </a:lnTo>
                <a:lnTo>
                  <a:pt x="2394857" y="1233714"/>
                </a:lnTo>
                <a:lnTo>
                  <a:pt x="2336800" y="914400"/>
                </a:lnTo>
                <a:lnTo>
                  <a:pt x="1944914" y="420914"/>
                </a:lnTo>
                <a:lnTo>
                  <a:pt x="1494972" y="0"/>
                </a:lnTo>
                <a:lnTo>
                  <a:pt x="899886" y="58057"/>
                </a:lnTo>
                <a:lnTo>
                  <a:pt x="304800" y="261257"/>
                </a:lnTo>
                <a:close/>
              </a:path>
            </a:pathLst>
          </a:custGeom>
          <a:solidFill>
            <a:srgbClr val="FFFF00">
              <a:alpha val="40000"/>
            </a:srgbClr>
          </a:solidFill>
          <a:ln w="285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9782028" y="7119643"/>
            <a:ext cx="1635918" cy="276999"/>
          </a:xfrm>
          <a:prstGeom prst="rect">
            <a:avLst/>
          </a:prstGeom>
          <a:noFill/>
        </p:spPr>
        <p:txBody>
          <a:bodyPr wrap="square">
            <a:spAutoFit/>
          </a:bodyPr>
          <a:lstStyle/>
          <a:p>
            <a:r>
              <a:rPr lang="zh-CN" altLang="en-US" sz="1200" b="1" dirty="0">
                <a:effectLst>
                  <a:glow rad="101600">
                    <a:schemeClr val="bg1"/>
                  </a:glow>
                </a:effectLst>
                <a:latin typeface="微软雅黑" panose="020B0503020204020204" pitchFamily="34" charset="-122"/>
                <a:ea typeface="微软雅黑" panose="020B0503020204020204" pitchFamily="34" charset="-122"/>
              </a:rPr>
              <a:t>河滨南路</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62" name="文本框 61"/>
          <p:cNvSpPr txBox="1"/>
          <p:nvPr/>
        </p:nvSpPr>
        <p:spPr>
          <a:xfrm>
            <a:off x="9061275" y="5825444"/>
            <a:ext cx="1635918"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金水湾小区</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68" name="文本框 67"/>
          <p:cNvSpPr txBox="1"/>
          <p:nvPr/>
        </p:nvSpPr>
        <p:spPr>
          <a:xfrm>
            <a:off x="6531429" y="8962298"/>
            <a:ext cx="1304793"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朝阳嘉园</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70" name="任意多边形: 形状 69"/>
          <p:cNvSpPr/>
          <p:nvPr/>
        </p:nvSpPr>
        <p:spPr>
          <a:xfrm>
            <a:off x="7997371" y="7663543"/>
            <a:ext cx="3556000" cy="2075543"/>
          </a:xfrm>
          <a:custGeom>
            <a:avLst/>
            <a:gdLst>
              <a:gd name="csX0" fmla="*/ 0 w 3556000"/>
              <a:gd name="csY0" fmla="*/ 58057 h 2075543"/>
              <a:gd name="csX1" fmla="*/ 43543 w 3556000"/>
              <a:gd name="csY1" fmla="*/ 1973943 h 2075543"/>
              <a:gd name="csX2" fmla="*/ 3556000 w 3556000"/>
              <a:gd name="csY2" fmla="*/ 2075543 h 2075543"/>
              <a:gd name="csX3" fmla="*/ 3541486 w 3556000"/>
              <a:gd name="csY3" fmla="*/ 1146628 h 2075543"/>
              <a:gd name="csX4" fmla="*/ 2902858 w 3556000"/>
              <a:gd name="csY4" fmla="*/ 1175657 h 2075543"/>
              <a:gd name="csX5" fmla="*/ 2917372 w 3556000"/>
              <a:gd name="csY5" fmla="*/ 0 h 2075543"/>
              <a:gd name="csX6" fmla="*/ 0 w 3556000"/>
              <a:gd name="csY6" fmla="*/ 58057 h 2075543"/>
              <a:gd name="csX0-1" fmla="*/ 0 w 3556000"/>
              <a:gd name="csY0-2" fmla="*/ 58057 h 2075543"/>
              <a:gd name="csX1-3" fmla="*/ 29029 w 3556000"/>
              <a:gd name="csY1-4" fmla="*/ 2032000 h 2075543"/>
              <a:gd name="csX2-5" fmla="*/ 3556000 w 3556000"/>
              <a:gd name="csY2-6" fmla="*/ 2075543 h 2075543"/>
              <a:gd name="csX3-7" fmla="*/ 3541486 w 3556000"/>
              <a:gd name="csY3-8" fmla="*/ 1146628 h 2075543"/>
              <a:gd name="csX4-9" fmla="*/ 2902858 w 3556000"/>
              <a:gd name="csY4-10" fmla="*/ 1175657 h 2075543"/>
              <a:gd name="csX5-11" fmla="*/ 2917372 w 3556000"/>
              <a:gd name="csY5-12" fmla="*/ 0 h 2075543"/>
              <a:gd name="csX6-13" fmla="*/ 0 w 3556000"/>
              <a:gd name="csY6-14" fmla="*/ 58057 h 2075543"/>
            </a:gdLst>
            <a:ahLst/>
            <a:cxnLst>
              <a:cxn ang="0">
                <a:pos x="csX0-1" y="csY0-2"/>
              </a:cxn>
              <a:cxn ang="0">
                <a:pos x="csX1-3" y="csY1-4"/>
              </a:cxn>
              <a:cxn ang="0">
                <a:pos x="csX2-5" y="csY2-6"/>
              </a:cxn>
              <a:cxn ang="0">
                <a:pos x="csX3-7" y="csY3-8"/>
              </a:cxn>
              <a:cxn ang="0">
                <a:pos x="csX4-9" y="csY4-10"/>
              </a:cxn>
              <a:cxn ang="0">
                <a:pos x="csX5-11" y="csY5-12"/>
              </a:cxn>
              <a:cxn ang="0">
                <a:pos x="csX6-13" y="csY6-14"/>
              </a:cxn>
            </a:cxnLst>
            <a:rect l="l" t="t" r="r" b="b"/>
            <a:pathLst>
              <a:path w="3556000" h="2075543">
                <a:moveTo>
                  <a:pt x="0" y="58057"/>
                </a:moveTo>
                <a:lnTo>
                  <a:pt x="29029" y="2032000"/>
                </a:lnTo>
                <a:lnTo>
                  <a:pt x="3556000" y="2075543"/>
                </a:lnTo>
                <a:lnTo>
                  <a:pt x="3541486" y="1146628"/>
                </a:lnTo>
                <a:lnTo>
                  <a:pt x="2902858" y="1175657"/>
                </a:lnTo>
                <a:lnTo>
                  <a:pt x="2917372" y="0"/>
                </a:lnTo>
                <a:lnTo>
                  <a:pt x="0" y="58057"/>
                </a:lnTo>
                <a:close/>
              </a:path>
            </a:pathLst>
          </a:custGeom>
          <a:solidFill>
            <a:srgbClr val="FFFF00">
              <a:alpha val="40000"/>
            </a:srgbClr>
          </a:solidFill>
          <a:ln w="285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形状 71"/>
          <p:cNvSpPr/>
          <p:nvPr/>
        </p:nvSpPr>
        <p:spPr>
          <a:xfrm>
            <a:off x="12046857" y="7794171"/>
            <a:ext cx="2409372" cy="1959429"/>
          </a:xfrm>
          <a:custGeom>
            <a:avLst/>
            <a:gdLst>
              <a:gd name="csX0" fmla="*/ 0 w 2409372"/>
              <a:gd name="csY0" fmla="*/ 58058 h 1959429"/>
              <a:gd name="csX1" fmla="*/ 58057 w 2409372"/>
              <a:gd name="csY1" fmla="*/ 1944915 h 1959429"/>
              <a:gd name="csX2" fmla="*/ 2409372 w 2409372"/>
              <a:gd name="csY2" fmla="*/ 1959429 h 1959429"/>
              <a:gd name="csX3" fmla="*/ 2394857 w 2409372"/>
              <a:gd name="csY3" fmla="*/ 0 h 1959429"/>
              <a:gd name="csX4" fmla="*/ 0 w 2409372"/>
              <a:gd name="csY4" fmla="*/ 58058 h 1959429"/>
            </a:gdLst>
            <a:ahLst/>
            <a:cxnLst>
              <a:cxn ang="0">
                <a:pos x="csX0" y="csY0"/>
              </a:cxn>
              <a:cxn ang="0">
                <a:pos x="csX1" y="csY1"/>
              </a:cxn>
              <a:cxn ang="0">
                <a:pos x="csX2" y="csY2"/>
              </a:cxn>
              <a:cxn ang="0">
                <a:pos x="csX3" y="csY3"/>
              </a:cxn>
              <a:cxn ang="0">
                <a:pos x="csX4" y="csY4"/>
              </a:cxn>
            </a:cxnLst>
            <a:rect l="l" t="t" r="r" b="b"/>
            <a:pathLst>
              <a:path w="2409372" h="1959429">
                <a:moveTo>
                  <a:pt x="0" y="58058"/>
                </a:moveTo>
                <a:lnTo>
                  <a:pt x="58057" y="1944915"/>
                </a:lnTo>
                <a:lnTo>
                  <a:pt x="2409372" y="1959429"/>
                </a:lnTo>
                <a:lnTo>
                  <a:pt x="2394857" y="0"/>
                </a:lnTo>
                <a:lnTo>
                  <a:pt x="0" y="58058"/>
                </a:lnTo>
                <a:close/>
              </a:path>
            </a:pathLst>
          </a:custGeom>
          <a:solidFill>
            <a:srgbClr val="FFFF00">
              <a:alpha val="40000"/>
            </a:srgbClr>
          </a:solidFill>
          <a:ln w="285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8884841" y="9124089"/>
            <a:ext cx="1635918"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御东国际</a:t>
            </a:r>
            <a:r>
              <a:rPr lang="en-US" altLang="zh-CN" sz="1200" b="1" dirty="0">
                <a:effectLst>
                  <a:glow rad="101600">
                    <a:schemeClr val="bg1"/>
                  </a:glow>
                </a:effectLst>
                <a:latin typeface="微软雅黑" panose="020B0503020204020204" pitchFamily="34" charset="-122"/>
                <a:ea typeface="微软雅黑" panose="020B0503020204020204" pitchFamily="34" charset="-122"/>
              </a:rPr>
              <a:t>·3</a:t>
            </a:r>
            <a:r>
              <a:rPr lang="zh-CN" altLang="en-US" sz="1200" b="1" dirty="0">
                <a:effectLst>
                  <a:glow rad="101600">
                    <a:schemeClr val="bg1"/>
                  </a:glow>
                </a:effectLst>
                <a:latin typeface="微软雅黑" panose="020B0503020204020204" pitchFamily="34" charset="-122"/>
                <a:ea typeface="微软雅黑" panose="020B0503020204020204" pitchFamily="34" charset="-122"/>
              </a:rPr>
              <a:t>期</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76" name="文本框 75"/>
          <p:cNvSpPr txBox="1"/>
          <p:nvPr/>
        </p:nvSpPr>
        <p:spPr>
          <a:xfrm>
            <a:off x="12729913" y="8429511"/>
            <a:ext cx="1635918"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御东国际</a:t>
            </a:r>
            <a:r>
              <a:rPr lang="en-US" altLang="zh-CN" sz="1200" b="1" dirty="0">
                <a:effectLst>
                  <a:glow rad="101600">
                    <a:schemeClr val="bg1"/>
                  </a:glow>
                </a:effectLst>
                <a:latin typeface="微软雅黑" panose="020B0503020204020204" pitchFamily="34" charset="-122"/>
                <a:ea typeface="微软雅黑" panose="020B0503020204020204" pitchFamily="34" charset="-122"/>
              </a:rPr>
              <a:t>·1</a:t>
            </a:r>
            <a:r>
              <a:rPr lang="zh-CN" altLang="en-US" sz="1200" b="1" dirty="0">
                <a:effectLst>
                  <a:glow rad="101600">
                    <a:schemeClr val="bg1"/>
                  </a:glow>
                </a:effectLst>
                <a:latin typeface="微软雅黑" panose="020B0503020204020204" pitchFamily="34" charset="-122"/>
                <a:ea typeface="微软雅黑" panose="020B0503020204020204" pitchFamily="34" charset="-122"/>
              </a:rPr>
              <a:t>期 </a:t>
            </a:r>
            <a:r>
              <a:rPr lang="en-US" altLang="zh-CN" sz="1200" b="1" dirty="0">
                <a:effectLst>
                  <a:glow rad="101600">
                    <a:schemeClr val="bg1"/>
                  </a:glow>
                </a:effectLst>
                <a:latin typeface="微软雅黑" panose="020B0503020204020204" pitchFamily="34" charset="-122"/>
                <a:ea typeface="微软雅黑" panose="020B0503020204020204" pitchFamily="34" charset="-122"/>
              </a:rPr>
              <a:t>2</a:t>
            </a:r>
            <a:r>
              <a:rPr lang="zh-CN" altLang="en-US" sz="1200" b="1" dirty="0">
                <a:effectLst>
                  <a:glow rad="101600">
                    <a:schemeClr val="bg1"/>
                  </a:glow>
                </a:effectLst>
                <a:latin typeface="微软雅黑" panose="020B0503020204020204" pitchFamily="34" charset="-122"/>
                <a:ea typeface="微软雅黑" panose="020B0503020204020204" pitchFamily="34" charset="-122"/>
              </a:rPr>
              <a:t>期</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graphicFrame>
        <p:nvGraphicFramePr>
          <p:cNvPr id="78" name="表格 77"/>
          <p:cNvGraphicFramePr>
            <a:graphicFrameLocks noGrp="1"/>
          </p:cNvGraphicFramePr>
          <p:nvPr/>
        </p:nvGraphicFramePr>
        <p:xfrm>
          <a:off x="72814" y="6772870"/>
          <a:ext cx="4600785" cy="3672070"/>
        </p:xfrm>
        <a:graphic>
          <a:graphicData uri="http://schemas.openxmlformats.org/drawingml/2006/table">
            <a:tbl>
              <a:tblPr firstRow="1" bandRow="1">
                <a:tableStyleId>{93296810-A885-4BE3-A3E7-6D5BEEA58F35}</a:tableStyleId>
              </a:tblPr>
              <a:tblGrid>
                <a:gridCol w="541161"/>
                <a:gridCol w="1796532"/>
                <a:gridCol w="1203550"/>
                <a:gridCol w="1059542"/>
              </a:tblGrid>
              <a:tr h="670844">
                <a:tc>
                  <a:txBody>
                    <a:bodyPr/>
                    <a:lstStyle/>
                    <a:p>
                      <a:pPr algn="ctr" fontAlgn="b"/>
                      <a:r>
                        <a:rPr lang="zh-CN" altLang="en-US" sz="1800" b="1" kern="1200" dirty="0">
                          <a:solidFill>
                            <a:schemeClr val="bg1"/>
                          </a:solidFill>
                          <a:latin typeface="+mn-lt"/>
                          <a:ea typeface="+mn-ea"/>
                          <a:cs typeface="+mn-cs"/>
                        </a:rPr>
                        <a:t>序号</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buNone/>
                      </a:pPr>
                      <a:r>
                        <a:rPr lang="zh-CN" altLang="en-US" sz="1800" b="1" kern="1200" dirty="0">
                          <a:solidFill>
                            <a:schemeClr val="bg1"/>
                          </a:solidFill>
                          <a:latin typeface="+mn-lt"/>
                          <a:ea typeface="+mn-ea"/>
                          <a:cs typeface="+mn-cs"/>
                        </a:rPr>
                        <a:t>小区名称</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r>
                        <a:rPr lang="zh-CN" altLang="en-US" sz="1800" b="1" kern="1200" dirty="0">
                          <a:solidFill>
                            <a:schemeClr val="bg1"/>
                          </a:solidFill>
                          <a:latin typeface="+mn-lt"/>
                          <a:ea typeface="+mn-ea"/>
                          <a:cs typeface="+mn-cs"/>
                        </a:rPr>
                        <a:t>户数</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r>
                        <a:rPr lang="zh-CN" altLang="en-US" sz="1800" b="1" kern="1200" dirty="0">
                          <a:solidFill>
                            <a:schemeClr val="bg1"/>
                          </a:solidFill>
                          <a:latin typeface="+mn-lt"/>
                          <a:ea typeface="+mn-ea"/>
                          <a:cs typeface="+mn-cs"/>
                        </a:rPr>
                        <a:t>泊位数</a:t>
                      </a:r>
                      <a:endParaRPr lang="zh-CN" altLang="en-US" sz="1800" b="1" kern="1200" dirty="0">
                        <a:solidFill>
                          <a:schemeClr val="bg1"/>
                        </a:solidFill>
                        <a:latin typeface="+mn-lt"/>
                        <a:ea typeface="+mn-ea"/>
                        <a:cs typeface="+mn-cs"/>
                      </a:endParaRPr>
                    </a:p>
                  </a:txBody>
                  <a:tcPr marL="9525" marR="9525" marT="9525" marB="0" anchor="ctr"/>
                </a:tc>
              </a:tr>
              <a:tr h="534263">
                <a:tc>
                  <a:txBody>
                    <a:bodyPr/>
                    <a:lstStyle/>
                    <a:p>
                      <a:pPr algn="ctr" fontAlgn="b"/>
                      <a:r>
                        <a:rPr lang="en-US" altLang="zh-CN" sz="1800" b="0" kern="1200" dirty="0">
                          <a:solidFill>
                            <a:schemeClr val="tx1"/>
                          </a:solidFill>
                          <a:latin typeface="+mn-lt"/>
                          <a:ea typeface="+mn-ea"/>
                          <a:cs typeface="+mn-cs"/>
                        </a:rPr>
                        <a:t>1</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金水湾小区</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618</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219</a:t>
                      </a:r>
                      <a:endParaRPr lang="en-US" altLang="zh-CN" sz="1800" b="0" kern="1200" dirty="0">
                        <a:solidFill>
                          <a:schemeClr val="tx1"/>
                        </a:solidFill>
                        <a:latin typeface="+mn-lt"/>
                        <a:ea typeface="+mn-ea"/>
                        <a:cs typeface="+mn-cs"/>
                      </a:endParaRPr>
                    </a:p>
                  </a:txBody>
                  <a:tcPr marL="9525" marR="9525" marT="9525" marB="0" anchor="ctr"/>
                </a:tc>
              </a:tr>
              <a:tr h="534263">
                <a:tc>
                  <a:txBody>
                    <a:bodyPr/>
                    <a:lstStyle/>
                    <a:p>
                      <a:pPr algn="ctr" fontAlgn="b"/>
                      <a:r>
                        <a:rPr lang="en-US" altLang="zh-CN" sz="1800" b="0" kern="1200" dirty="0">
                          <a:solidFill>
                            <a:schemeClr val="tx1"/>
                          </a:solidFill>
                          <a:latin typeface="+mn-lt"/>
                          <a:ea typeface="+mn-ea"/>
                          <a:cs typeface="+mn-cs"/>
                        </a:rPr>
                        <a:t>2</a:t>
                      </a:r>
                      <a:endParaRPr lang="en-US" altLang="zh-CN" sz="1800" b="0" kern="1200" dirty="0">
                        <a:solidFill>
                          <a:schemeClr val="tx1"/>
                        </a:solidFill>
                        <a:latin typeface="+mn-lt"/>
                        <a:ea typeface="+mn-ea"/>
                        <a:cs typeface="+mn-cs"/>
                      </a:endParaRPr>
                    </a:p>
                  </a:txBody>
                  <a:tcPr marL="9525" marR="9525" marT="9525" marB="0" anchor="ct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800" b="0" kern="1200" dirty="0">
                          <a:solidFill>
                            <a:schemeClr val="tx1"/>
                          </a:solidFill>
                          <a:latin typeface="+mn-lt"/>
                          <a:ea typeface="+mn-ea"/>
                          <a:cs typeface="+mn-cs"/>
                        </a:rPr>
                        <a:t>朝阳嘉园</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470</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98</a:t>
                      </a:r>
                      <a:endParaRPr lang="en-US" altLang="zh-CN" sz="1800" b="0" kern="1200" dirty="0">
                        <a:solidFill>
                          <a:schemeClr val="tx1"/>
                        </a:solidFill>
                        <a:latin typeface="+mn-lt"/>
                        <a:ea typeface="+mn-ea"/>
                        <a:cs typeface="+mn-cs"/>
                      </a:endParaRPr>
                    </a:p>
                  </a:txBody>
                  <a:tcPr marL="9525" marR="9525" marT="9525" marB="0" anchor="ctr"/>
                </a:tc>
              </a:tr>
              <a:tr h="386540">
                <a:tc>
                  <a:txBody>
                    <a:bodyPr/>
                    <a:lstStyle/>
                    <a:p>
                      <a:pPr algn="ctr" fontAlgn="b"/>
                      <a:r>
                        <a:rPr lang="en-US" altLang="zh-CN" sz="1800" b="0" kern="1200" dirty="0">
                          <a:solidFill>
                            <a:schemeClr val="tx1"/>
                          </a:solidFill>
                          <a:latin typeface="+mn-lt"/>
                          <a:ea typeface="+mn-ea"/>
                          <a:cs typeface="+mn-cs"/>
                        </a:rPr>
                        <a:t>3</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大自然家园</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606</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108</a:t>
                      </a:r>
                      <a:endParaRPr lang="en-US" altLang="zh-CN" sz="1800" b="0" kern="1200" dirty="0">
                        <a:solidFill>
                          <a:schemeClr val="tx1"/>
                        </a:solidFill>
                        <a:latin typeface="+mn-lt"/>
                        <a:ea typeface="+mn-ea"/>
                        <a:cs typeface="+mn-cs"/>
                      </a:endParaRPr>
                    </a:p>
                  </a:txBody>
                  <a:tcPr marL="9525" marR="9525" marT="9525" marB="0" anchor="ctr"/>
                </a:tc>
              </a:tr>
              <a:tr h="386540">
                <a:tc>
                  <a:txBody>
                    <a:bodyPr/>
                    <a:lstStyle/>
                    <a:p>
                      <a:pPr algn="ctr" fontAlgn="b"/>
                      <a:r>
                        <a:rPr lang="en-US" altLang="zh-CN" sz="1800" b="0" kern="1200" dirty="0">
                          <a:solidFill>
                            <a:schemeClr val="tx1"/>
                          </a:solidFill>
                          <a:latin typeface="+mn-lt"/>
                          <a:ea typeface="+mn-ea"/>
                          <a:cs typeface="+mn-cs"/>
                        </a:rPr>
                        <a:t>4</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御东国际</a:t>
                      </a:r>
                      <a:r>
                        <a:rPr lang="en-US" altLang="zh-CN" sz="1800" b="0" kern="1200" dirty="0">
                          <a:solidFill>
                            <a:schemeClr val="tx1"/>
                          </a:solidFill>
                          <a:latin typeface="+mn-lt"/>
                          <a:ea typeface="+mn-ea"/>
                          <a:cs typeface="+mn-cs"/>
                        </a:rPr>
                        <a:t>3</a:t>
                      </a:r>
                      <a:r>
                        <a:rPr lang="zh-CN" altLang="en-US" sz="1800" b="0" kern="1200" dirty="0">
                          <a:solidFill>
                            <a:schemeClr val="tx1"/>
                          </a:solidFill>
                          <a:latin typeface="+mn-lt"/>
                          <a:ea typeface="+mn-ea"/>
                          <a:cs typeface="+mn-cs"/>
                        </a:rPr>
                        <a:t>期</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1205</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731</a:t>
                      </a:r>
                      <a:endParaRPr lang="en-US" altLang="zh-CN" sz="1800" b="0" kern="1200" dirty="0">
                        <a:solidFill>
                          <a:schemeClr val="tx1"/>
                        </a:solidFill>
                        <a:latin typeface="+mn-lt"/>
                        <a:ea typeface="+mn-ea"/>
                        <a:cs typeface="+mn-cs"/>
                      </a:endParaRPr>
                    </a:p>
                  </a:txBody>
                  <a:tcPr marL="9525" marR="9525" marT="9525" marB="0" anchor="ctr"/>
                </a:tc>
              </a:tr>
              <a:tr h="386540">
                <a:tc>
                  <a:txBody>
                    <a:bodyPr/>
                    <a:lstStyle/>
                    <a:p>
                      <a:pPr algn="ctr" fontAlgn="b"/>
                      <a:r>
                        <a:rPr lang="en-US" altLang="zh-CN" sz="1800" b="0" kern="1200" dirty="0">
                          <a:solidFill>
                            <a:schemeClr val="tx1"/>
                          </a:solidFill>
                          <a:latin typeface="+mn-lt"/>
                          <a:ea typeface="+mn-ea"/>
                          <a:cs typeface="+mn-cs"/>
                        </a:rPr>
                        <a:t>5</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御东国际</a:t>
                      </a:r>
                      <a:r>
                        <a:rPr lang="en-US" altLang="zh-CN" sz="1800" b="0" kern="1200" dirty="0">
                          <a:solidFill>
                            <a:schemeClr val="tx1"/>
                          </a:solidFill>
                          <a:latin typeface="+mn-lt"/>
                          <a:ea typeface="+mn-ea"/>
                          <a:cs typeface="+mn-cs"/>
                        </a:rPr>
                        <a:t>1</a:t>
                      </a:r>
                      <a:r>
                        <a:rPr lang="zh-CN" altLang="en-US" sz="1800" b="0" kern="1200" dirty="0">
                          <a:solidFill>
                            <a:schemeClr val="tx1"/>
                          </a:solidFill>
                          <a:latin typeface="+mn-lt"/>
                          <a:ea typeface="+mn-ea"/>
                          <a:cs typeface="+mn-cs"/>
                        </a:rPr>
                        <a:t>期</a:t>
                      </a:r>
                      <a:endParaRPr lang="zh-CN" altLang="en-US" sz="1800" b="0" kern="1200" dirty="0">
                        <a:solidFill>
                          <a:schemeClr val="tx1"/>
                        </a:solidFill>
                        <a:latin typeface="+mn-lt"/>
                        <a:ea typeface="+mn-ea"/>
                        <a:cs typeface="+mn-cs"/>
                      </a:endParaRPr>
                    </a:p>
                  </a:txBody>
                  <a:tcPr marL="9525" marR="9525" marT="9525" marB="0" anchor="ctr"/>
                </a:tc>
                <a:tc rowSpan="2">
                  <a:txBody>
                    <a:bodyPr/>
                    <a:lstStyle/>
                    <a:p>
                      <a:pPr algn="ctr" fontAlgn="b"/>
                      <a:r>
                        <a:rPr lang="en-US" altLang="zh-CN" sz="1800" b="0" kern="1200" dirty="0">
                          <a:solidFill>
                            <a:schemeClr val="tx1"/>
                          </a:solidFill>
                          <a:latin typeface="+mn-lt"/>
                          <a:ea typeface="+mn-ea"/>
                          <a:cs typeface="+mn-cs"/>
                        </a:rPr>
                        <a:t>2628</a:t>
                      </a:r>
                      <a:endParaRPr lang="en-US" altLang="zh-CN" sz="1800" b="0" kern="1200" dirty="0">
                        <a:solidFill>
                          <a:schemeClr val="tx1"/>
                        </a:solidFill>
                        <a:latin typeface="+mn-lt"/>
                        <a:ea typeface="+mn-ea"/>
                        <a:cs typeface="+mn-cs"/>
                      </a:endParaRPr>
                    </a:p>
                  </a:txBody>
                  <a:tcPr marL="9525" marR="9525" marT="9525" marB="0" anchor="ctr"/>
                </a:tc>
                <a:tc rowSpan="2">
                  <a:txBody>
                    <a:bodyPr/>
                    <a:lstStyle/>
                    <a:p>
                      <a:pPr algn="ctr" fontAlgn="b"/>
                      <a:r>
                        <a:rPr lang="en-US" altLang="zh-CN" sz="1800" b="0" kern="1200" dirty="0">
                          <a:solidFill>
                            <a:schemeClr val="tx1"/>
                          </a:solidFill>
                          <a:latin typeface="+mn-lt"/>
                          <a:ea typeface="+mn-ea"/>
                          <a:cs typeface="+mn-cs"/>
                        </a:rPr>
                        <a:t>971</a:t>
                      </a:r>
                      <a:endParaRPr lang="en-US" altLang="zh-CN" sz="1800" b="0" kern="1200" dirty="0">
                        <a:solidFill>
                          <a:schemeClr val="tx1"/>
                        </a:solidFill>
                        <a:latin typeface="+mn-lt"/>
                        <a:ea typeface="+mn-ea"/>
                        <a:cs typeface="+mn-cs"/>
                      </a:endParaRPr>
                    </a:p>
                  </a:txBody>
                  <a:tcPr marL="9525" marR="9525" marT="9525" marB="0" anchor="ctr"/>
                </a:tc>
              </a:tr>
              <a:tr h="386540">
                <a:tc>
                  <a:txBody>
                    <a:bodyPr/>
                    <a:lstStyle/>
                    <a:p>
                      <a:pPr algn="ctr" fontAlgn="b"/>
                      <a:r>
                        <a:rPr lang="en-US" altLang="zh-CN" sz="1800" b="0" kern="1200" dirty="0">
                          <a:solidFill>
                            <a:schemeClr val="tx1"/>
                          </a:solidFill>
                          <a:latin typeface="+mn-lt"/>
                          <a:ea typeface="+mn-ea"/>
                          <a:cs typeface="+mn-cs"/>
                        </a:rPr>
                        <a:t>6</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御东国际</a:t>
                      </a:r>
                      <a:r>
                        <a:rPr lang="en-US" altLang="zh-CN" sz="1800" b="0" kern="1200" dirty="0">
                          <a:solidFill>
                            <a:schemeClr val="tx1"/>
                          </a:solidFill>
                          <a:latin typeface="+mn-lt"/>
                          <a:ea typeface="+mn-ea"/>
                          <a:cs typeface="+mn-cs"/>
                        </a:rPr>
                        <a:t>2</a:t>
                      </a:r>
                      <a:r>
                        <a:rPr lang="zh-CN" altLang="en-US" sz="1800" b="0" kern="1200" dirty="0">
                          <a:solidFill>
                            <a:schemeClr val="tx1"/>
                          </a:solidFill>
                          <a:latin typeface="+mn-lt"/>
                          <a:ea typeface="+mn-ea"/>
                          <a:cs typeface="+mn-cs"/>
                        </a:rPr>
                        <a:t>期</a:t>
                      </a:r>
                      <a:endParaRPr lang="zh-CN" altLang="en-US" sz="1800" b="0" kern="1200" dirty="0">
                        <a:solidFill>
                          <a:schemeClr val="tx1"/>
                        </a:solidFill>
                        <a:latin typeface="+mn-lt"/>
                        <a:ea typeface="+mn-ea"/>
                        <a:cs typeface="+mn-cs"/>
                      </a:endParaRPr>
                    </a:p>
                  </a:txBody>
                  <a:tcPr marL="9525" marR="9525" marT="9525" marB="0" anchor="ctr"/>
                </a:tc>
                <a:tc vMerge="1">
                  <a:tcPr marL="9525" marR="9525" marT="9525" marB="0" anchor="ctr"/>
                </a:tc>
                <a:tc vMerge="1">
                  <a:tcPr marL="9525" marR="9525" marT="9525" marB="0" anchor="ctr"/>
                </a:tc>
              </a:tr>
              <a:tr h="386540">
                <a:tc>
                  <a:txBody>
                    <a:bodyPr/>
                    <a:lstStyle/>
                    <a:p>
                      <a:pPr algn="ctr" fontAlgn="b"/>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合计</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5527</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2127</a:t>
                      </a:r>
                      <a:endParaRPr lang="en-US" altLang="zh-CN" sz="1800" b="0" kern="1200" dirty="0">
                        <a:solidFill>
                          <a:schemeClr val="tx1"/>
                        </a:solidFill>
                        <a:latin typeface="+mn-lt"/>
                        <a:ea typeface="+mn-ea"/>
                        <a:cs typeface="+mn-cs"/>
                      </a:endParaRPr>
                    </a:p>
                  </a:txBody>
                  <a:tcPr marL="9525" marR="9525" marT="9525" marB="0" anchor="ctr"/>
                </a:tc>
              </a:tr>
            </a:tbl>
          </a:graphicData>
        </a:graphic>
      </p:graphicFrame>
      <p:sp>
        <p:nvSpPr>
          <p:cNvPr id="79" name="文本框 78"/>
          <p:cNvSpPr txBox="1"/>
          <p:nvPr/>
        </p:nvSpPr>
        <p:spPr>
          <a:xfrm>
            <a:off x="8658403" y="7843405"/>
            <a:ext cx="1635918"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大自然花园</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2" name="任意多边形: 形状 1"/>
          <p:cNvSpPr/>
          <p:nvPr/>
        </p:nvSpPr>
        <p:spPr>
          <a:xfrm>
            <a:off x="5953125" y="6334125"/>
            <a:ext cx="5629275" cy="1038225"/>
          </a:xfrm>
          <a:custGeom>
            <a:avLst/>
            <a:gdLst>
              <a:gd name="csX0" fmla="*/ 1847850 w 5629275"/>
              <a:gd name="csY0" fmla="*/ 981075 h 1038225"/>
              <a:gd name="csX1" fmla="*/ 5534025 w 5629275"/>
              <a:gd name="csY1" fmla="*/ 1019175 h 1038225"/>
              <a:gd name="csX2" fmla="*/ 5629275 w 5629275"/>
              <a:gd name="csY2" fmla="*/ 866775 h 1038225"/>
              <a:gd name="csX3" fmla="*/ 5562600 w 5629275"/>
              <a:gd name="csY3" fmla="*/ 304800 h 1038225"/>
              <a:gd name="csX4" fmla="*/ 2895600 w 5629275"/>
              <a:gd name="csY4" fmla="*/ 190500 h 1038225"/>
              <a:gd name="csX5" fmla="*/ 2743200 w 5629275"/>
              <a:gd name="csY5" fmla="*/ 514350 h 1038225"/>
              <a:gd name="csX6" fmla="*/ 1962150 w 5629275"/>
              <a:gd name="csY6" fmla="*/ 561975 h 1038225"/>
              <a:gd name="csX7" fmla="*/ 1752600 w 5629275"/>
              <a:gd name="csY7" fmla="*/ 0 h 1038225"/>
              <a:gd name="csX8" fmla="*/ 771525 w 5629275"/>
              <a:gd name="csY8" fmla="*/ 657225 h 1038225"/>
              <a:gd name="csX9" fmla="*/ 0 w 5629275"/>
              <a:gd name="csY9" fmla="*/ 933450 h 1038225"/>
              <a:gd name="csX10" fmla="*/ 19050 w 5629275"/>
              <a:gd name="csY10" fmla="*/ 1038225 h 1038225"/>
              <a:gd name="csX11" fmla="*/ 1847850 w 5629275"/>
              <a:gd name="csY11" fmla="*/ 981075 h 10382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629275" h="1038225">
                <a:moveTo>
                  <a:pt x="1847850" y="981075"/>
                </a:moveTo>
                <a:lnTo>
                  <a:pt x="5534025" y="1019175"/>
                </a:lnTo>
                <a:lnTo>
                  <a:pt x="5629275" y="866775"/>
                </a:lnTo>
                <a:lnTo>
                  <a:pt x="5562600" y="304800"/>
                </a:lnTo>
                <a:lnTo>
                  <a:pt x="2895600" y="190500"/>
                </a:lnTo>
                <a:lnTo>
                  <a:pt x="2743200" y="514350"/>
                </a:lnTo>
                <a:lnTo>
                  <a:pt x="1962150" y="561975"/>
                </a:lnTo>
                <a:lnTo>
                  <a:pt x="1752600" y="0"/>
                </a:lnTo>
                <a:lnTo>
                  <a:pt x="771525" y="657225"/>
                </a:lnTo>
                <a:lnTo>
                  <a:pt x="0" y="933450"/>
                </a:lnTo>
                <a:lnTo>
                  <a:pt x="19050" y="1038225"/>
                </a:lnTo>
                <a:lnTo>
                  <a:pt x="1847850" y="981075"/>
                </a:lnTo>
                <a:close/>
              </a:path>
            </a:pathLst>
          </a:custGeom>
          <a:solidFill>
            <a:schemeClr val="accent2">
              <a:alpha val="40000"/>
            </a:schemeClr>
          </a:solidFill>
          <a:ln w="28575">
            <a:solidFill>
              <a:srgbClr val="FF0000"/>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
          <a:srcRect t="8110"/>
          <a:stretch>
            <a:fillRect/>
          </a:stretch>
        </p:blipFill>
        <p:spPr>
          <a:xfrm>
            <a:off x="6014562" y="4014447"/>
            <a:ext cx="8904762" cy="6677366"/>
          </a:xfrm>
          <a:prstGeom prst="rect">
            <a:avLst/>
          </a:prstGeom>
        </p:spPr>
      </p:pic>
      <p:sp>
        <p:nvSpPr>
          <p:cNvPr id="25" name="矩形 24"/>
          <p:cNvSpPr/>
          <p:nvPr/>
        </p:nvSpPr>
        <p:spPr>
          <a:xfrm>
            <a:off x="6014562" y="4032228"/>
            <a:ext cx="8904762" cy="6591300"/>
          </a:xfrm>
          <a:prstGeom prst="rect">
            <a:avLst/>
          </a:prstGeom>
          <a:solidFill>
            <a:schemeClr val="bg1">
              <a:alpha val="30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复合挖潜停车场</a:t>
            </a:r>
            <a:r>
              <a:rPr lang="en-US" altLang="zh-CN"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中心城区</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公共停车场</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3.4</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9" name="图片 8"/>
          <p:cNvPicPr>
            <a:picLocks noChangeAspect="1"/>
          </p:cNvPicPr>
          <p:nvPr/>
        </p:nvPicPr>
        <p:blipFill>
          <a:blip r:embed="rId2"/>
          <a:srcRect l="3052"/>
          <a:stretch>
            <a:fillRect/>
          </a:stretch>
        </p:blipFill>
        <p:spPr>
          <a:xfrm>
            <a:off x="9988255" y="0"/>
            <a:ext cx="4931069" cy="3929063"/>
          </a:xfrm>
          <a:prstGeom prst="rect">
            <a:avLst/>
          </a:prstGeom>
        </p:spPr>
      </p:pic>
      <p:sp>
        <p:nvSpPr>
          <p:cNvPr id="11" name="Text Box 7"/>
          <p:cNvSpPr txBox="1">
            <a:spLocks noChangeArrowheads="1"/>
          </p:cNvSpPr>
          <p:nvPr/>
        </p:nvSpPr>
        <p:spPr bwMode="auto">
          <a:xfrm>
            <a:off x="719136" y="1617998"/>
            <a:ext cx="9210675" cy="188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华阳西路</a:t>
            </a:r>
            <a:r>
              <a:rPr lang="en-US" altLang="zh-CN" dirty="0"/>
              <a:t>-</a:t>
            </a:r>
            <a:r>
              <a:rPr lang="zh-CN" altLang="en-US" dirty="0"/>
              <a:t>和聚路交叉口东南</a:t>
            </a:r>
            <a:endParaRPr lang="en-US" altLang="zh-CN" dirty="0"/>
          </a:p>
          <a:p>
            <a:pPr marL="0" indent="0">
              <a:spcBef>
                <a:spcPts val="0"/>
              </a:spcBef>
              <a:buNone/>
            </a:pPr>
            <a:r>
              <a:rPr lang="zh-CN" altLang="en-US" b="0" dirty="0"/>
              <a:t>规划为城市绿地，位于交叉口东南象限</a:t>
            </a:r>
            <a:endParaRPr lang="en-US" altLang="zh-CN" b="0" dirty="0"/>
          </a:p>
          <a:p>
            <a:pPr marL="0" indent="0">
              <a:spcBef>
                <a:spcPts val="0"/>
              </a:spcBef>
              <a:buNone/>
            </a:pPr>
            <a:r>
              <a:rPr lang="zh-CN" altLang="en-US" b="0" dirty="0"/>
              <a:t>除周边城市峰境。中央美地、紫晶公馆等居住地块外，地块南侧为洪武路小学、文昌中学（初中部）存在较大接放学需求，北侧为疾控中心与市妇幼保健院 </a:t>
            </a:r>
            <a:endParaRPr lang="en-US" altLang="zh-CN" b="0" dirty="0"/>
          </a:p>
        </p:txBody>
      </p:sp>
      <p:sp>
        <p:nvSpPr>
          <p:cNvPr id="13" name="椭圆 12"/>
          <p:cNvSpPr/>
          <p:nvPr/>
        </p:nvSpPr>
        <p:spPr>
          <a:xfrm>
            <a:off x="10566913" y="2032896"/>
            <a:ext cx="259080" cy="259080"/>
          </a:xfrm>
          <a:prstGeom prst="ellipse">
            <a:avLst/>
          </a:prstGeom>
          <a:solidFill>
            <a:srgbClr val="0000FF"/>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mj-ea"/>
                <a:ea typeface="+mj-ea"/>
              </a:rPr>
              <a:t>3</a:t>
            </a:r>
            <a:endParaRPr lang="zh-CN" altLang="en-US" sz="1600" dirty="0">
              <a:latin typeface="+mj-ea"/>
              <a:ea typeface="+mj-ea"/>
            </a:endParaRPr>
          </a:p>
        </p:txBody>
      </p:sp>
      <p:sp>
        <p:nvSpPr>
          <p:cNvPr id="18" name="任意多边形: 形状 17"/>
          <p:cNvSpPr/>
          <p:nvPr/>
        </p:nvSpPr>
        <p:spPr>
          <a:xfrm>
            <a:off x="6147313" y="5653455"/>
            <a:ext cx="8839200" cy="685800"/>
          </a:xfrm>
          <a:custGeom>
            <a:avLst/>
            <a:gdLst>
              <a:gd name="csX0" fmla="*/ 0 w 8839200"/>
              <a:gd name="csY0" fmla="*/ 685800 h 685800"/>
              <a:gd name="csX1" fmla="*/ 8839200 w 8839200"/>
              <a:gd name="csY1" fmla="*/ 0 h 685800"/>
            </a:gdLst>
            <a:ahLst/>
            <a:cxnLst>
              <a:cxn ang="0">
                <a:pos x="csX0" y="csY0"/>
              </a:cxn>
              <a:cxn ang="0">
                <a:pos x="csX1" y="csY1"/>
              </a:cxn>
            </a:cxnLst>
            <a:rect l="l" t="t" r="r" b="b"/>
            <a:pathLst>
              <a:path w="8839200" h="685800">
                <a:moveTo>
                  <a:pt x="0" y="685800"/>
                </a:moveTo>
                <a:lnTo>
                  <a:pt x="8839200" y="0"/>
                </a:lnTo>
              </a:path>
            </a:pathLst>
          </a:custGeom>
          <a:noFill/>
          <a:ln w="63500">
            <a:solidFill>
              <a:srgbClr val="FF0000"/>
            </a:solid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形状 18"/>
          <p:cNvSpPr/>
          <p:nvPr/>
        </p:nvSpPr>
        <p:spPr>
          <a:xfrm>
            <a:off x="7759700" y="4051300"/>
            <a:ext cx="520700" cy="6527800"/>
          </a:xfrm>
          <a:custGeom>
            <a:avLst/>
            <a:gdLst>
              <a:gd name="csX0" fmla="*/ 0 w 520700"/>
              <a:gd name="csY0" fmla="*/ 0 h 6527800"/>
              <a:gd name="csX1" fmla="*/ 520700 w 520700"/>
              <a:gd name="csY1" fmla="*/ 6527800 h 6527800"/>
            </a:gdLst>
            <a:ahLst/>
            <a:cxnLst>
              <a:cxn ang="0">
                <a:pos x="csX0" y="csY0"/>
              </a:cxn>
              <a:cxn ang="0">
                <a:pos x="csX1" y="csY1"/>
              </a:cxn>
            </a:cxnLst>
            <a:rect l="l" t="t" r="r" b="b"/>
            <a:pathLst>
              <a:path w="520700" h="6527800">
                <a:moveTo>
                  <a:pt x="0" y="0"/>
                </a:moveTo>
                <a:lnTo>
                  <a:pt x="520700" y="6527800"/>
                </a:lnTo>
              </a:path>
            </a:pathLst>
          </a:custGeom>
          <a:noFill/>
          <a:ln w="63500">
            <a:solidFill>
              <a:srgbClr val="FF0000"/>
            </a:solid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形状 19"/>
          <p:cNvSpPr/>
          <p:nvPr/>
        </p:nvSpPr>
        <p:spPr>
          <a:xfrm>
            <a:off x="10071100" y="4025900"/>
            <a:ext cx="292100" cy="4089400"/>
          </a:xfrm>
          <a:custGeom>
            <a:avLst/>
            <a:gdLst>
              <a:gd name="csX0" fmla="*/ 0 w 292100"/>
              <a:gd name="csY0" fmla="*/ 0 h 4089400"/>
              <a:gd name="csX1" fmla="*/ 292100 w 292100"/>
              <a:gd name="csY1" fmla="*/ 4089400 h 4089400"/>
            </a:gdLst>
            <a:ahLst/>
            <a:cxnLst>
              <a:cxn ang="0">
                <a:pos x="csX0" y="csY0"/>
              </a:cxn>
              <a:cxn ang="0">
                <a:pos x="csX1" y="csY1"/>
              </a:cxn>
            </a:cxnLst>
            <a:rect l="l" t="t" r="r" b="b"/>
            <a:pathLst>
              <a:path w="292100" h="4089400">
                <a:moveTo>
                  <a:pt x="0" y="0"/>
                </a:moveTo>
                <a:lnTo>
                  <a:pt x="292100" y="4089400"/>
                </a:lnTo>
              </a:path>
            </a:pathLst>
          </a:custGeom>
          <a:noFill/>
          <a:ln w="28575">
            <a:solidFill>
              <a:srgbClr val="00B050"/>
            </a:solid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p:cNvSpPr/>
          <p:nvPr/>
        </p:nvSpPr>
        <p:spPr>
          <a:xfrm>
            <a:off x="8051800" y="8064500"/>
            <a:ext cx="4533900" cy="254000"/>
          </a:xfrm>
          <a:custGeom>
            <a:avLst/>
            <a:gdLst>
              <a:gd name="csX0" fmla="*/ 0 w 4533900"/>
              <a:gd name="csY0" fmla="*/ 254000 h 254000"/>
              <a:gd name="csX1" fmla="*/ 4533900 w 4533900"/>
              <a:gd name="csY1" fmla="*/ 0 h 254000"/>
            </a:gdLst>
            <a:ahLst/>
            <a:cxnLst>
              <a:cxn ang="0">
                <a:pos x="csX0" y="csY0"/>
              </a:cxn>
              <a:cxn ang="0">
                <a:pos x="csX1" y="csY1"/>
              </a:cxn>
            </a:cxnLst>
            <a:rect l="l" t="t" r="r" b="b"/>
            <a:pathLst>
              <a:path w="4533900" h="254000">
                <a:moveTo>
                  <a:pt x="0" y="254000"/>
                </a:moveTo>
                <a:lnTo>
                  <a:pt x="4533900" y="0"/>
                </a:lnTo>
              </a:path>
            </a:pathLst>
          </a:custGeom>
          <a:noFill/>
          <a:ln w="28575">
            <a:solidFill>
              <a:srgbClr val="00B050"/>
            </a:solid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12395200" y="4038600"/>
            <a:ext cx="368300" cy="5397500"/>
          </a:xfrm>
          <a:custGeom>
            <a:avLst/>
            <a:gdLst>
              <a:gd name="csX0" fmla="*/ 0 w 368300"/>
              <a:gd name="csY0" fmla="*/ 0 h 5397500"/>
              <a:gd name="csX1" fmla="*/ 368300 w 368300"/>
              <a:gd name="csY1" fmla="*/ 5397500 h 5397500"/>
            </a:gdLst>
            <a:ahLst/>
            <a:cxnLst>
              <a:cxn ang="0">
                <a:pos x="csX0" y="csY0"/>
              </a:cxn>
              <a:cxn ang="0">
                <a:pos x="csX1" y="csY1"/>
              </a:cxn>
            </a:cxnLst>
            <a:rect l="l" t="t" r="r" b="b"/>
            <a:pathLst>
              <a:path w="368300" h="5397500">
                <a:moveTo>
                  <a:pt x="0" y="0"/>
                </a:moveTo>
                <a:lnTo>
                  <a:pt x="368300" y="5397500"/>
                </a:lnTo>
              </a:path>
            </a:pathLst>
          </a:custGeom>
          <a:noFill/>
          <a:ln w="63500">
            <a:solidFill>
              <a:srgbClr val="0000FF"/>
            </a:solid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p:nvPr/>
        </p:nvSpPr>
        <p:spPr>
          <a:xfrm>
            <a:off x="8216900" y="8953500"/>
            <a:ext cx="6654800" cy="1676400"/>
          </a:xfrm>
          <a:custGeom>
            <a:avLst/>
            <a:gdLst>
              <a:gd name="csX0" fmla="*/ 0 w 6654800"/>
              <a:gd name="csY0" fmla="*/ 1676400 h 1676400"/>
              <a:gd name="csX1" fmla="*/ 2247900 w 6654800"/>
              <a:gd name="csY1" fmla="*/ 1308100 h 1676400"/>
              <a:gd name="csX2" fmla="*/ 4876800 w 6654800"/>
              <a:gd name="csY2" fmla="*/ 444500 h 1676400"/>
              <a:gd name="csX3" fmla="*/ 6654800 w 6654800"/>
              <a:gd name="csY3" fmla="*/ 0 h 1676400"/>
            </a:gdLst>
            <a:ahLst/>
            <a:cxnLst>
              <a:cxn ang="0">
                <a:pos x="csX0" y="csY0"/>
              </a:cxn>
              <a:cxn ang="0">
                <a:pos x="csX1" y="csY1"/>
              </a:cxn>
              <a:cxn ang="0">
                <a:pos x="csX2" y="csY2"/>
              </a:cxn>
              <a:cxn ang="0">
                <a:pos x="csX3" y="csY3"/>
              </a:cxn>
            </a:cxnLst>
            <a:rect l="l" t="t" r="r" b="b"/>
            <a:pathLst>
              <a:path w="6654800" h="1676400">
                <a:moveTo>
                  <a:pt x="0" y="1676400"/>
                </a:moveTo>
                <a:cubicBezTo>
                  <a:pt x="717550" y="1594908"/>
                  <a:pt x="1435100" y="1513417"/>
                  <a:pt x="2247900" y="1308100"/>
                </a:cubicBezTo>
                <a:cubicBezTo>
                  <a:pt x="3060700" y="1102783"/>
                  <a:pt x="4142317" y="662517"/>
                  <a:pt x="4876800" y="444500"/>
                </a:cubicBezTo>
                <a:cubicBezTo>
                  <a:pt x="5611283" y="226483"/>
                  <a:pt x="6133041" y="113241"/>
                  <a:pt x="6654800" y="0"/>
                </a:cubicBezTo>
              </a:path>
            </a:pathLst>
          </a:custGeom>
          <a:noFill/>
          <a:ln w="63500">
            <a:solidFill>
              <a:srgbClr val="0000FF"/>
            </a:solid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rot="21128035">
            <a:off x="12456596" y="6609889"/>
            <a:ext cx="369332" cy="798093"/>
          </a:xfrm>
          <a:prstGeom prst="rect">
            <a:avLst/>
          </a:prstGeom>
          <a:noFill/>
        </p:spPr>
        <p:txBody>
          <a:bodyPr vert="eaVert"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和爱路</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8" name="文本框 7"/>
          <p:cNvSpPr txBox="1"/>
          <p:nvPr/>
        </p:nvSpPr>
        <p:spPr>
          <a:xfrm rot="21211275">
            <a:off x="8478441" y="5699125"/>
            <a:ext cx="1027509"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华阳西路</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10" name="文本框 9"/>
          <p:cNvSpPr txBox="1"/>
          <p:nvPr/>
        </p:nvSpPr>
        <p:spPr>
          <a:xfrm rot="21211275">
            <a:off x="10182698" y="10054517"/>
            <a:ext cx="1027509"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通宁路</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12" name="文本框 11"/>
          <p:cNvSpPr txBox="1"/>
          <p:nvPr/>
        </p:nvSpPr>
        <p:spPr>
          <a:xfrm rot="21128035">
            <a:off x="7721084" y="7371889"/>
            <a:ext cx="369332" cy="798093"/>
          </a:xfrm>
          <a:prstGeom prst="rect">
            <a:avLst/>
          </a:prstGeom>
          <a:noFill/>
        </p:spPr>
        <p:txBody>
          <a:bodyPr vert="eaVert"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石狮路</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14" name="文本框 13"/>
          <p:cNvSpPr txBox="1"/>
          <p:nvPr/>
        </p:nvSpPr>
        <p:spPr>
          <a:xfrm rot="21128035">
            <a:off x="9880545" y="6335374"/>
            <a:ext cx="369332" cy="798093"/>
          </a:xfrm>
          <a:prstGeom prst="rect">
            <a:avLst/>
          </a:prstGeom>
          <a:noFill/>
        </p:spPr>
        <p:txBody>
          <a:bodyPr vert="eaVert"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和聚路</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15" name="文本框 14"/>
          <p:cNvSpPr txBox="1"/>
          <p:nvPr/>
        </p:nvSpPr>
        <p:spPr>
          <a:xfrm rot="21211275">
            <a:off x="8584848" y="8047544"/>
            <a:ext cx="1027509"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崇文路</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16" name="任意多边形: 形状 15"/>
          <p:cNvSpPr/>
          <p:nvPr/>
        </p:nvSpPr>
        <p:spPr>
          <a:xfrm>
            <a:off x="11518900" y="4229100"/>
            <a:ext cx="800100" cy="927100"/>
          </a:xfrm>
          <a:custGeom>
            <a:avLst/>
            <a:gdLst>
              <a:gd name="csX0" fmla="*/ 546100 w 800100"/>
              <a:gd name="csY0" fmla="*/ 25400 h 927100"/>
              <a:gd name="csX1" fmla="*/ 0 w 800100"/>
              <a:gd name="csY1" fmla="*/ 927100 h 927100"/>
              <a:gd name="csX2" fmla="*/ 800100 w 800100"/>
              <a:gd name="csY2" fmla="*/ 889000 h 927100"/>
              <a:gd name="csX3" fmla="*/ 762000 w 800100"/>
              <a:gd name="csY3" fmla="*/ 0 h 927100"/>
              <a:gd name="csX4" fmla="*/ 546100 w 800100"/>
              <a:gd name="csY4" fmla="*/ 25400 h 927100"/>
            </a:gdLst>
            <a:ahLst/>
            <a:cxnLst>
              <a:cxn ang="0">
                <a:pos x="csX0" y="csY0"/>
              </a:cxn>
              <a:cxn ang="0">
                <a:pos x="csX1" y="csY1"/>
              </a:cxn>
              <a:cxn ang="0">
                <a:pos x="csX2" y="csY2"/>
              </a:cxn>
              <a:cxn ang="0">
                <a:pos x="csX3" y="csY3"/>
              </a:cxn>
              <a:cxn ang="0">
                <a:pos x="csX4" y="csY4"/>
              </a:cxn>
            </a:cxnLst>
            <a:rect l="l" t="t" r="r" b="b"/>
            <a:pathLst>
              <a:path w="800100" h="927100">
                <a:moveTo>
                  <a:pt x="546100" y="25400"/>
                </a:moveTo>
                <a:lnTo>
                  <a:pt x="0" y="927100"/>
                </a:lnTo>
                <a:lnTo>
                  <a:pt x="800100" y="889000"/>
                </a:lnTo>
                <a:lnTo>
                  <a:pt x="762000" y="0"/>
                </a:lnTo>
                <a:lnTo>
                  <a:pt x="546100" y="25400"/>
                </a:lnTo>
                <a:close/>
              </a:path>
            </a:pathLst>
          </a:custGeom>
          <a:solidFill>
            <a:schemeClr val="accent5">
              <a:alpha val="40000"/>
            </a:schemeClr>
          </a:solidFill>
          <a:ln w="158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p:cNvSpPr/>
          <p:nvPr/>
        </p:nvSpPr>
        <p:spPr>
          <a:xfrm>
            <a:off x="11366500" y="5194300"/>
            <a:ext cx="1016000" cy="565150"/>
          </a:xfrm>
          <a:custGeom>
            <a:avLst/>
            <a:gdLst>
              <a:gd name="csX0" fmla="*/ 190500 w 1016000"/>
              <a:gd name="csY0" fmla="*/ 25400 h 508000"/>
              <a:gd name="csX1" fmla="*/ 0 w 1016000"/>
              <a:gd name="csY1" fmla="*/ 215900 h 508000"/>
              <a:gd name="csX2" fmla="*/ 25400 w 1016000"/>
              <a:gd name="csY2" fmla="*/ 508000 h 508000"/>
              <a:gd name="csX3" fmla="*/ 1016000 w 1016000"/>
              <a:gd name="csY3" fmla="*/ 508000 h 508000"/>
              <a:gd name="csX4" fmla="*/ 977900 w 1016000"/>
              <a:gd name="csY4" fmla="*/ 0 h 508000"/>
              <a:gd name="csX5" fmla="*/ 190500 w 1016000"/>
              <a:gd name="csY5" fmla="*/ 25400 h 508000"/>
              <a:gd name="csX0-1" fmla="*/ 190500 w 1016000"/>
              <a:gd name="csY0-2" fmla="*/ 25400 h 565150"/>
              <a:gd name="csX1-3" fmla="*/ 0 w 1016000"/>
              <a:gd name="csY1-4" fmla="*/ 215900 h 565150"/>
              <a:gd name="csX2-5" fmla="*/ 19050 w 1016000"/>
              <a:gd name="csY2-6" fmla="*/ 565150 h 565150"/>
              <a:gd name="csX3-7" fmla="*/ 1016000 w 1016000"/>
              <a:gd name="csY3-8" fmla="*/ 508000 h 565150"/>
              <a:gd name="csX4-9" fmla="*/ 977900 w 1016000"/>
              <a:gd name="csY4-10" fmla="*/ 0 h 565150"/>
              <a:gd name="csX5-11" fmla="*/ 190500 w 1016000"/>
              <a:gd name="csY5-12" fmla="*/ 25400 h 565150"/>
            </a:gdLst>
            <a:ahLst/>
            <a:cxnLst>
              <a:cxn ang="0">
                <a:pos x="csX0-1" y="csY0-2"/>
              </a:cxn>
              <a:cxn ang="0">
                <a:pos x="csX1-3" y="csY1-4"/>
              </a:cxn>
              <a:cxn ang="0">
                <a:pos x="csX2-5" y="csY2-6"/>
              </a:cxn>
              <a:cxn ang="0">
                <a:pos x="csX3-7" y="csY3-8"/>
              </a:cxn>
              <a:cxn ang="0">
                <a:pos x="csX4-9" y="csY4-10"/>
              </a:cxn>
              <a:cxn ang="0">
                <a:pos x="csX5-11" y="csY5-12"/>
              </a:cxn>
            </a:cxnLst>
            <a:rect l="l" t="t" r="r" b="b"/>
            <a:pathLst>
              <a:path w="1016000" h="565150">
                <a:moveTo>
                  <a:pt x="190500" y="25400"/>
                </a:moveTo>
                <a:lnTo>
                  <a:pt x="0" y="215900"/>
                </a:lnTo>
                <a:lnTo>
                  <a:pt x="19050" y="565150"/>
                </a:lnTo>
                <a:lnTo>
                  <a:pt x="1016000" y="508000"/>
                </a:lnTo>
                <a:lnTo>
                  <a:pt x="977900" y="0"/>
                </a:lnTo>
                <a:lnTo>
                  <a:pt x="190500" y="25400"/>
                </a:lnTo>
                <a:close/>
              </a:path>
            </a:pathLst>
          </a:custGeom>
          <a:solidFill>
            <a:schemeClr val="accent5">
              <a:alpha val="40000"/>
            </a:schemeClr>
          </a:solidFill>
          <a:ln w="158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11140440" y="6050280"/>
            <a:ext cx="1379220" cy="967740"/>
          </a:xfrm>
          <a:custGeom>
            <a:avLst/>
            <a:gdLst>
              <a:gd name="csX0" fmla="*/ 175260 w 1379220"/>
              <a:gd name="csY0" fmla="*/ 68580 h 967740"/>
              <a:gd name="csX1" fmla="*/ 167640 w 1379220"/>
              <a:gd name="csY1" fmla="*/ 381000 h 967740"/>
              <a:gd name="csX2" fmla="*/ 0 w 1379220"/>
              <a:gd name="csY2" fmla="*/ 731520 h 967740"/>
              <a:gd name="csX3" fmla="*/ 845820 w 1379220"/>
              <a:gd name="csY3" fmla="*/ 967740 h 967740"/>
              <a:gd name="csX4" fmla="*/ 1379220 w 1379220"/>
              <a:gd name="csY4" fmla="*/ 952500 h 967740"/>
              <a:gd name="csX5" fmla="*/ 1325880 w 1379220"/>
              <a:gd name="csY5" fmla="*/ 0 h 967740"/>
              <a:gd name="csX6" fmla="*/ 114300 w 1379220"/>
              <a:gd name="csY6" fmla="*/ 76200 h 967740"/>
              <a:gd name="csX7" fmla="*/ 114300 w 1379220"/>
              <a:gd name="csY7" fmla="*/ 76200 h 9677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79220" h="967740">
                <a:moveTo>
                  <a:pt x="175260" y="68580"/>
                </a:moveTo>
                <a:lnTo>
                  <a:pt x="167640" y="381000"/>
                </a:lnTo>
                <a:lnTo>
                  <a:pt x="0" y="731520"/>
                </a:lnTo>
                <a:lnTo>
                  <a:pt x="845820" y="967740"/>
                </a:lnTo>
                <a:lnTo>
                  <a:pt x="1379220" y="952500"/>
                </a:lnTo>
                <a:lnTo>
                  <a:pt x="1325880" y="0"/>
                </a:lnTo>
                <a:lnTo>
                  <a:pt x="114300" y="76200"/>
                </a:lnTo>
                <a:lnTo>
                  <a:pt x="114300" y="76200"/>
                </a:lnTo>
              </a:path>
            </a:pathLst>
          </a:custGeom>
          <a:solidFill>
            <a:srgbClr val="FFFF00">
              <a:alpha val="40000"/>
            </a:srgbClr>
          </a:solidFill>
          <a:ln w="158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形状 26"/>
          <p:cNvSpPr/>
          <p:nvPr/>
        </p:nvSpPr>
        <p:spPr>
          <a:xfrm>
            <a:off x="8229600" y="6256020"/>
            <a:ext cx="2019300" cy="1661160"/>
          </a:xfrm>
          <a:custGeom>
            <a:avLst/>
            <a:gdLst>
              <a:gd name="csX0" fmla="*/ 1028700 w 2019300"/>
              <a:gd name="csY0" fmla="*/ 68580 h 1661160"/>
              <a:gd name="csX1" fmla="*/ 1028700 w 2019300"/>
              <a:gd name="csY1" fmla="*/ 68580 h 1661160"/>
              <a:gd name="csX2" fmla="*/ 1066800 w 2019300"/>
              <a:gd name="csY2" fmla="*/ 670560 h 1661160"/>
              <a:gd name="csX3" fmla="*/ 0 w 2019300"/>
              <a:gd name="csY3" fmla="*/ 769620 h 1661160"/>
              <a:gd name="csX4" fmla="*/ 68580 w 2019300"/>
              <a:gd name="csY4" fmla="*/ 1661160 h 1661160"/>
              <a:gd name="csX5" fmla="*/ 2019300 w 2019300"/>
              <a:gd name="csY5" fmla="*/ 1424940 h 1661160"/>
              <a:gd name="csX6" fmla="*/ 1935480 w 2019300"/>
              <a:gd name="csY6" fmla="*/ 0 h 1661160"/>
              <a:gd name="csX7" fmla="*/ 1028700 w 2019300"/>
              <a:gd name="csY7" fmla="*/ 68580 h 1661160"/>
              <a:gd name="csX0-1" fmla="*/ 1028700 w 2019300"/>
              <a:gd name="csY0-2" fmla="*/ 68580 h 1661160"/>
              <a:gd name="csX1-3" fmla="*/ 1028700 w 2019300"/>
              <a:gd name="csY1-4" fmla="*/ 68580 h 1661160"/>
              <a:gd name="csX2-5" fmla="*/ 1066800 w 2019300"/>
              <a:gd name="csY2-6" fmla="*/ 670560 h 1661160"/>
              <a:gd name="csX3-7" fmla="*/ 0 w 2019300"/>
              <a:gd name="csY3-8" fmla="*/ 769620 h 1661160"/>
              <a:gd name="csX4-9" fmla="*/ 68580 w 2019300"/>
              <a:gd name="csY4-10" fmla="*/ 1661160 h 1661160"/>
              <a:gd name="csX5-11" fmla="*/ 2019300 w 2019300"/>
              <a:gd name="csY5-12" fmla="*/ 1516380 h 1661160"/>
              <a:gd name="csX6-13" fmla="*/ 1935480 w 2019300"/>
              <a:gd name="csY6-14" fmla="*/ 0 h 1661160"/>
              <a:gd name="csX7-15" fmla="*/ 1028700 w 2019300"/>
              <a:gd name="csY7-16" fmla="*/ 68580 h 1661160"/>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Lst>
            <a:rect l="l" t="t" r="r" b="b"/>
            <a:pathLst>
              <a:path w="2019300" h="1661160">
                <a:moveTo>
                  <a:pt x="1028700" y="68580"/>
                </a:moveTo>
                <a:lnTo>
                  <a:pt x="1028700" y="68580"/>
                </a:lnTo>
                <a:lnTo>
                  <a:pt x="1066800" y="670560"/>
                </a:lnTo>
                <a:lnTo>
                  <a:pt x="0" y="769620"/>
                </a:lnTo>
                <a:lnTo>
                  <a:pt x="68580" y="1661160"/>
                </a:lnTo>
                <a:lnTo>
                  <a:pt x="2019300" y="1516380"/>
                </a:lnTo>
                <a:lnTo>
                  <a:pt x="1935480" y="0"/>
                </a:lnTo>
                <a:lnTo>
                  <a:pt x="1028700" y="68580"/>
                </a:lnTo>
                <a:close/>
              </a:path>
            </a:pathLst>
          </a:custGeom>
          <a:solidFill>
            <a:srgbClr val="FFFF00">
              <a:alpha val="40000"/>
            </a:srgbClr>
          </a:solidFill>
          <a:ln w="158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形状 27"/>
          <p:cNvSpPr/>
          <p:nvPr/>
        </p:nvSpPr>
        <p:spPr>
          <a:xfrm>
            <a:off x="11064240" y="6837619"/>
            <a:ext cx="1478280" cy="1257300"/>
          </a:xfrm>
          <a:custGeom>
            <a:avLst/>
            <a:gdLst>
              <a:gd name="csX0" fmla="*/ 83820 w 1478280"/>
              <a:gd name="csY0" fmla="*/ 0 h 1257300"/>
              <a:gd name="csX1" fmla="*/ 929640 w 1478280"/>
              <a:gd name="csY1" fmla="*/ 228600 h 1257300"/>
              <a:gd name="csX2" fmla="*/ 1455420 w 1478280"/>
              <a:gd name="csY2" fmla="*/ 190500 h 1257300"/>
              <a:gd name="csX3" fmla="*/ 1478280 w 1478280"/>
              <a:gd name="csY3" fmla="*/ 1181100 h 1257300"/>
              <a:gd name="csX4" fmla="*/ 0 w 1478280"/>
              <a:gd name="csY4" fmla="*/ 1257300 h 1257300"/>
              <a:gd name="csX5" fmla="*/ 30480 w 1478280"/>
              <a:gd name="csY5" fmla="*/ 708660 h 1257300"/>
              <a:gd name="csX6" fmla="*/ 83820 w 1478280"/>
              <a:gd name="csY6" fmla="*/ 0 h 12573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478280" h="1257300">
                <a:moveTo>
                  <a:pt x="83820" y="0"/>
                </a:moveTo>
                <a:lnTo>
                  <a:pt x="929640" y="228600"/>
                </a:lnTo>
                <a:lnTo>
                  <a:pt x="1455420" y="190500"/>
                </a:lnTo>
                <a:lnTo>
                  <a:pt x="1478280" y="1181100"/>
                </a:lnTo>
                <a:lnTo>
                  <a:pt x="0" y="1257300"/>
                </a:lnTo>
                <a:lnTo>
                  <a:pt x="30480" y="708660"/>
                </a:lnTo>
                <a:lnTo>
                  <a:pt x="83820" y="0"/>
                </a:lnTo>
                <a:close/>
              </a:path>
            </a:pathLst>
          </a:custGeom>
          <a:solidFill>
            <a:srgbClr val="FFCC99">
              <a:alpha val="40000"/>
            </a:srgbClr>
          </a:solidFill>
          <a:ln w="158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p:cNvSpPr/>
          <p:nvPr/>
        </p:nvSpPr>
        <p:spPr>
          <a:xfrm>
            <a:off x="10401300" y="8115300"/>
            <a:ext cx="2181225" cy="1581150"/>
          </a:xfrm>
          <a:custGeom>
            <a:avLst/>
            <a:gdLst>
              <a:gd name="csX0" fmla="*/ 0 w 2181225"/>
              <a:gd name="csY0" fmla="*/ 104775 h 1581150"/>
              <a:gd name="csX1" fmla="*/ 419100 w 2181225"/>
              <a:gd name="csY1" fmla="*/ 1247775 h 1581150"/>
              <a:gd name="csX2" fmla="*/ 542925 w 2181225"/>
              <a:gd name="csY2" fmla="*/ 1257300 h 1581150"/>
              <a:gd name="csX3" fmla="*/ 762000 w 2181225"/>
              <a:gd name="csY3" fmla="*/ 1295400 h 1581150"/>
              <a:gd name="csX4" fmla="*/ 857250 w 2181225"/>
              <a:gd name="csY4" fmla="*/ 1581150 h 1581150"/>
              <a:gd name="csX5" fmla="*/ 2181225 w 2181225"/>
              <a:gd name="csY5" fmla="*/ 1133475 h 1581150"/>
              <a:gd name="csX6" fmla="*/ 2162175 w 2181225"/>
              <a:gd name="csY6" fmla="*/ 0 h 1581150"/>
              <a:gd name="csX7" fmla="*/ 0 w 2181225"/>
              <a:gd name="csY7" fmla="*/ 104775 h 1581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181225" h="1581150">
                <a:moveTo>
                  <a:pt x="0" y="104775"/>
                </a:moveTo>
                <a:lnTo>
                  <a:pt x="419100" y="1247775"/>
                </a:lnTo>
                <a:lnTo>
                  <a:pt x="542925" y="1257300"/>
                </a:lnTo>
                <a:lnTo>
                  <a:pt x="762000" y="1295400"/>
                </a:lnTo>
                <a:lnTo>
                  <a:pt x="857250" y="1581150"/>
                </a:lnTo>
                <a:lnTo>
                  <a:pt x="2181225" y="1133475"/>
                </a:lnTo>
                <a:lnTo>
                  <a:pt x="2162175" y="0"/>
                </a:lnTo>
                <a:lnTo>
                  <a:pt x="0" y="104775"/>
                </a:lnTo>
                <a:close/>
              </a:path>
            </a:pathLst>
          </a:custGeom>
          <a:solidFill>
            <a:srgbClr val="FFCC99">
              <a:alpha val="40000"/>
            </a:srgbClr>
          </a:solidFill>
          <a:ln w="158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形状 29"/>
          <p:cNvSpPr/>
          <p:nvPr/>
        </p:nvSpPr>
        <p:spPr>
          <a:xfrm>
            <a:off x="10325100" y="6096000"/>
            <a:ext cx="927100" cy="2019300"/>
          </a:xfrm>
          <a:custGeom>
            <a:avLst/>
            <a:gdLst>
              <a:gd name="csX0" fmla="*/ 0 w 1003300"/>
              <a:gd name="csY0" fmla="*/ 38100 h 2019300"/>
              <a:gd name="csX1" fmla="*/ 88900 w 1003300"/>
              <a:gd name="csY1" fmla="*/ 1917700 h 2019300"/>
              <a:gd name="csX2" fmla="*/ 177800 w 1003300"/>
              <a:gd name="csY2" fmla="*/ 2019300 h 2019300"/>
              <a:gd name="csX3" fmla="*/ 596900 w 1003300"/>
              <a:gd name="csY3" fmla="*/ 1955800 h 2019300"/>
              <a:gd name="csX4" fmla="*/ 660400 w 1003300"/>
              <a:gd name="csY4" fmla="*/ 1930400 h 2019300"/>
              <a:gd name="csX5" fmla="*/ 749300 w 1003300"/>
              <a:gd name="csY5" fmla="*/ 1066800 h 2019300"/>
              <a:gd name="csX6" fmla="*/ 762000 w 1003300"/>
              <a:gd name="csY6" fmla="*/ 635000 h 2019300"/>
              <a:gd name="csX7" fmla="*/ 863600 w 1003300"/>
              <a:gd name="csY7" fmla="*/ 444500 h 2019300"/>
              <a:gd name="csX8" fmla="*/ 1003300 w 1003300"/>
              <a:gd name="csY8" fmla="*/ 165100 h 2019300"/>
              <a:gd name="csX9" fmla="*/ 914400 w 1003300"/>
              <a:gd name="csY9" fmla="*/ 0 h 2019300"/>
              <a:gd name="csX10" fmla="*/ 0 w 1003300"/>
              <a:gd name="csY10" fmla="*/ 38100 h 2019300"/>
              <a:gd name="csX0-1" fmla="*/ 0 w 927100"/>
              <a:gd name="csY0-2" fmla="*/ 38100 h 2019300"/>
              <a:gd name="csX1-3" fmla="*/ 88900 w 927100"/>
              <a:gd name="csY1-4" fmla="*/ 1917700 h 2019300"/>
              <a:gd name="csX2-5" fmla="*/ 177800 w 927100"/>
              <a:gd name="csY2-6" fmla="*/ 2019300 h 2019300"/>
              <a:gd name="csX3-7" fmla="*/ 596900 w 927100"/>
              <a:gd name="csY3-8" fmla="*/ 1955800 h 2019300"/>
              <a:gd name="csX4-9" fmla="*/ 660400 w 927100"/>
              <a:gd name="csY4-10" fmla="*/ 1930400 h 2019300"/>
              <a:gd name="csX5-11" fmla="*/ 749300 w 927100"/>
              <a:gd name="csY5-12" fmla="*/ 1066800 h 2019300"/>
              <a:gd name="csX6-13" fmla="*/ 762000 w 927100"/>
              <a:gd name="csY6-14" fmla="*/ 635000 h 2019300"/>
              <a:gd name="csX7-15" fmla="*/ 863600 w 927100"/>
              <a:gd name="csY7-16" fmla="*/ 444500 h 2019300"/>
              <a:gd name="csX8-17" fmla="*/ 927100 w 927100"/>
              <a:gd name="csY8-18" fmla="*/ 190500 h 2019300"/>
              <a:gd name="csX9-19" fmla="*/ 914400 w 927100"/>
              <a:gd name="csY9-20" fmla="*/ 0 h 2019300"/>
              <a:gd name="csX10-21" fmla="*/ 0 w 927100"/>
              <a:gd name="csY10-22" fmla="*/ 38100 h 2019300"/>
            </a:gdLst>
            <a:ahLst/>
            <a:cxnLst>
              <a:cxn ang="0">
                <a:pos x="csX0-1" y="csY0-2"/>
              </a:cxn>
              <a:cxn ang="0">
                <a:pos x="csX1-3" y="csY1-4"/>
              </a:cxn>
              <a:cxn ang="0">
                <a:pos x="csX2-5" y="csY2-6"/>
              </a:cxn>
              <a:cxn ang="0">
                <a:pos x="csX3-7" y="csY3-8"/>
              </a:cxn>
              <a:cxn ang="0">
                <a:pos x="csX4-9" y="csY4-10"/>
              </a:cxn>
              <a:cxn ang="0">
                <a:pos x="csX5-11" y="csY5-12"/>
              </a:cxn>
              <a:cxn ang="0">
                <a:pos x="csX6-13" y="csY6-14"/>
              </a:cxn>
              <a:cxn ang="0">
                <a:pos x="csX7-15" y="csY7-16"/>
              </a:cxn>
              <a:cxn ang="0">
                <a:pos x="csX8-17" y="csY8-18"/>
              </a:cxn>
              <a:cxn ang="0">
                <a:pos x="csX9-19" y="csY9-20"/>
              </a:cxn>
              <a:cxn ang="0">
                <a:pos x="csX10-21" y="csY10-22"/>
              </a:cxn>
            </a:cxnLst>
            <a:rect l="l" t="t" r="r" b="b"/>
            <a:pathLst>
              <a:path w="927100" h="2019300">
                <a:moveTo>
                  <a:pt x="0" y="38100"/>
                </a:moveTo>
                <a:lnTo>
                  <a:pt x="88900" y="1917700"/>
                </a:lnTo>
                <a:lnTo>
                  <a:pt x="177800" y="2019300"/>
                </a:lnTo>
                <a:lnTo>
                  <a:pt x="596900" y="1955800"/>
                </a:lnTo>
                <a:lnTo>
                  <a:pt x="660400" y="1930400"/>
                </a:lnTo>
                <a:lnTo>
                  <a:pt x="749300" y="1066800"/>
                </a:lnTo>
                <a:lnTo>
                  <a:pt x="762000" y="635000"/>
                </a:lnTo>
                <a:lnTo>
                  <a:pt x="863600" y="444500"/>
                </a:lnTo>
                <a:lnTo>
                  <a:pt x="927100" y="190500"/>
                </a:lnTo>
                <a:lnTo>
                  <a:pt x="914400" y="0"/>
                </a:lnTo>
                <a:lnTo>
                  <a:pt x="0" y="38100"/>
                </a:lnTo>
                <a:close/>
              </a:path>
            </a:pathLst>
          </a:custGeom>
          <a:solidFill>
            <a:schemeClr val="accent2">
              <a:alpha val="40000"/>
            </a:schemeClr>
          </a:solidFill>
          <a:ln w="28575">
            <a:solidFill>
              <a:srgbClr val="FF0000"/>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10985421" y="7512459"/>
            <a:ext cx="1635918"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洪武路小学</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33" name="文本框 32"/>
          <p:cNvSpPr txBox="1"/>
          <p:nvPr/>
        </p:nvSpPr>
        <p:spPr>
          <a:xfrm>
            <a:off x="10883742" y="8589071"/>
            <a:ext cx="1066958"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文昌中学</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34" name="文本框 33"/>
          <p:cNvSpPr txBox="1"/>
          <p:nvPr/>
        </p:nvSpPr>
        <p:spPr>
          <a:xfrm rot="21443279">
            <a:off x="8663913" y="7205480"/>
            <a:ext cx="1066958"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紫晶公馆</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35" name="文本框 34"/>
          <p:cNvSpPr txBox="1"/>
          <p:nvPr/>
        </p:nvSpPr>
        <p:spPr>
          <a:xfrm rot="21443279">
            <a:off x="11346390" y="5412926"/>
            <a:ext cx="928292"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疾控中心</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36" name="文本框 35"/>
          <p:cNvSpPr txBox="1"/>
          <p:nvPr/>
        </p:nvSpPr>
        <p:spPr>
          <a:xfrm rot="21443279">
            <a:off x="11550129" y="4738301"/>
            <a:ext cx="928292"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市妇幼</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
        <p:nvSpPr>
          <p:cNvPr id="37" name="文本框 36"/>
          <p:cNvSpPr txBox="1"/>
          <p:nvPr/>
        </p:nvSpPr>
        <p:spPr>
          <a:xfrm>
            <a:off x="11351641" y="6421808"/>
            <a:ext cx="1037209"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中央美地</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graphicFrame>
        <p:nvGraphicFramePr>
          <p:cNvPr id="39" name="表格 38"/>
          <p:cNvGraphicFramePr>
            <a:graphicFrameLocks noGrp="1"/>
          </p:cNvGraphicFramePr>
          <p:nvPr/>
        </p:nvGraphicFramePr>
        <p:xfrm>
          <a:off x="72813" y="4014789"/>
          <a:ext cx="5696745" cy="3200230"/>
        </p:xfrm>
        <a:graphic>
          <a:graphicData uri="http://schemas.openxmlformats.org/drawingml/2006/table">
            <a:tbl>
              <a:tblPr bandRow="1">
                <a:tableStyleId>{93296810-A885-4BE3-A3E7-6D5BEEA58F35}</a:tableStyleId>
              </a:tblPr>
              <a:tblGrid>
                <a:gridCol w="1318762"/>
                <a:gridCol w="4377983"/>
              </a:tblGrid>
              <a:tr h="640046">
                <a:tc>
                  <a:txBody>
                    <a:bodyPr/>
                    <a:lstStyle/>
                    <a:p>
                      <a:pPr algn="ctr" fontAlgn="b"/>
                      <a:r>
                        <a:rPr lang="zh-CN" altLang="en-US" sz="1800" b="1" kern="1200" dirty="0">
                          <a:solidFill>
                            <a:schemeClr val="tx1"/>
                          </a:solidFill>
                          <a:latin typeface="+mn-lt"/>
                          <a:ea typeface="+mn-ea"/>
                          <a:cs typeface="+mn-cs"/>
                        </a:rPr>
                        <a:t>位置</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1" kern="1200" dirty="0">
                          <a:solidFill>
                            <a:schemeClr val="tx1"/>
                          </a:solidFill>
                          <a:latin typeface="+mn-lt"/>
                          <a:ea typeface="+mn-ea"/>
                          <a:cs typeface="+mn-cs"/>
                        </a:rPr>
                        <a:t>华阳西路</a:t>
                      </a:r>
                      <a:r>
                        <a:rPr lang="en-US" altLang="zh-CN" sz="1800" b="1" kern="1200" dirty="0">
                          <a:solidFill>
                            <a:schemeClr val="tx1"/>
                          </a:solidFill>
                          <a:latin typeface="+mn-lt"/>
                          <a:ea typeface="+mn-ea"/>
                          <a:cs typeface="+mn-cs"/>
                        </a:rPr>
                        <a:t>-</a:t>
                      </a:r>
                      <a:r>
                        <a:rPr lang="zh-CN" altLang="en-US" sz="1800" b="1" kern="1200" dirty="0">
                          <a:solidFill>
                            <a:schemeClr val="tx1"/>
                          </a:solidFill>
                          <a:latin typeface="+mn-lt"/>
                          <a:ea typeface="+mn-ea"/>
                          <a:cs typeface="+mn-cs"/>
                        </a:rPr>
                        <a:t>和聚路交叉口东南绿地</a:t>
                      </a:r>
                      <a:endParaRPr lang="zh-CN" altLang="en-US" sz="1800" b="1" kern="1200" dirty="0">
                        <a:solidFill>
                          <a:schemeClr val="tx1"/>
                        </a:solidFill>
                        <a:latin typeface="+mn-lt"/>
                        <a:ea typeface="+mn-ea"/>
                        <a:cs typeface="+mn-cs"/>
                      </a:endParaRPr>
                    </a:p>
                  </a:txBody>
                  <a:tcPr marL="9525" marR="9525" marT="9525" marB="0" anchor="ctr"/>
                </a:tc>
              </a:tr>
              <a:tr h="640046">
                <a:tc>
                  <a:txBody>
                    <a:bodyPr/>
                    <a:lstStyle/>
                    <a:p>
                      <a:pPr algn="ctr" fontAlgn="b"/>
                      <a:r>
                        <a:rPr lang="zh-CN" altLang="en-US" sz="1800" b="1" kern="1200" dirty="0">
                          <a:solidFill>
                            <a:schemeClr val="tx1"/>
                          </a:solidFill>
                          <a:latin typeface="+mn-lt"/>
                          <a:ea typeface="+mn-ea"/>
                          <a:cs typeface="+mn-cs"/>
                        </a:rPr>
                        <a:t>面积</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en-US" altLang="zh-CN" sz="1800" b="1" kern="1200" dirty="0">
                          <a:solidFill>
                            <a:schemeClr val="tx1"/>
                          </a:solidFill>
                          <a:latin typeface="+mn-lt"/>
                          <a:ea typeface="+mn-ea"/>
                          <a:cs typeface="+mn-cs"/>
                        </a:rPr>
                        <a:t>27269 </a:t>
                      </a:r>
                      <a:r>
                        <a:rPr lang="zh-CN" altLang="en-US" sz="1800" b="1" kern="1200" dirty="0">
                          <a:solidFill>
                            <a:schemeClr val="tx1"/>
                          </a:solidFill>
                          <a:latin typeface="+mn-lt"/>
                          <a:ea typeface="+mn-ea"/>
                          <a:cs typeface="+mn-cs"/>
                        </a:rPr>
                        <a:t>㎡</a:t>
                      </a:r>
                      <a:endParaRPr lang="zh-CN" altLang="en-US" sz="1800" b="1" kern="1200" dirty="0">
                        <a:solidFill>
                          <a:schemeClr val="tx1"/>
                        </a:solidFill>
                        <a:latin typeface="+mn-lt"/>
                        <a:ea typeface="+mn-ea"/>
                        <a:cs typeface="+mn-cs"/>
                      </a:endParaRPr>
                    </a:p>
                  </a:txBody>
                  <a:tcPr marL="9525" marR="9525" marT="9525" marB="0" anchor="ctr"/>
                </a:tc>
              </a:tr>
              <a:tr h="640046">
                <a:tc>
                  <a:txBody>
                    <a:bodyPr/>
                    <a:lstStyle/>
                    <a:p>
                      <a:pPr algn="ctr" fontAlgn="b"/>
                      <a:r>
                        <a:rPr lang="zh-CN" altLang="en-US" sz="1800" b="1" kern="1200" dirty="0">
                          <a:solidFill>
                            <a:schemeClr val="tx1"/>
                          </a:solidFill>
                          <a:latin typeface="+mn-lt"/>
                          <a:ea typeface="+mn-ea"/>
                          <a:cs typeface="+mn-cs"/>
                        </a:rPr>
                        <a:t>停车占地</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en-US" altLang="zh-CN" sz="1800" b="1" kern="1200" dirty="0">
                          <a:solidFill>
                            <a:schemeClr val="tx1"/>
                          </a:solidFill>
                          <a:latin typeface="+mn-lt"/>
                          <a:ea typeface="+mn-ea"/>
                          <a:cs typeface="+mn-cs"/>
                        </a:rPr>
                        <a:t>1200-1500</a:t>
                      </a:r>
                      <a:endParaRPr lang="zh-CN" altLang="en-US" sz="1800" b="1" kern="1200" dirty="0">
                        <a:solidFill>
                          <a:schemeClr val="tx1"/>
                        </a:solidFill>
                        <a:latin typeface="+mn-lt"/>
                        <a:ea typeface="+mn-ea"/>
                        <a:cs typeface="+mn-cs"/>
                      </a:endParaRPr>
                    </a:p>
                  </a:txBody>
                  <a:tcPr marL="9525" marR="9525" marT="9525" marB="0" anchor="ctr"/>
                </a:tc>
              </a:tr>
              <a:tr h="640046">
                <a:tc>
                  <a:txBody>
                    <a:bodyPr/>
                    <a:lstStyle/>
                    <a:p>
                      <a:pPr algn="ctr" fontAlgn="b"/>
                      <a:r>
                        <a:rPr lang="zh-CN" altLang="en-US" sz="1800" b="1" kern="1200" dirty="0">
                          <a:solidFill>
                            <a:schemeClr val="tx1"/>
                          </a:solidFill>
                          <a:latin typeface="+mn-lt"/>
                          <a:ea typeface="+mn-ea"/>
                          <a:cs typeface="+mn-cs"/>
                        </a:rPr>
                        <a:t>泊位数</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en-US" altLang="zh-CN" sz="1800" b="1" kern="1200" dirty="0">
                          <a:solidFill>
                            <a:schemeClr val="tx1"/>
                          </a:solidFill>
                          <a:latin typeface="+mn-lt"/>
                          <a:ea typeface="+mn-ea"/>
                          <a:cs typeface="+mn-cs"/>
                        </a:rPr>
                        <a:t>40-50</a:t>
                      </a:r>
                      <a:endParaRPr lang="en-US" altLang="zh-CN" sz="1800" b="1" kern="1200" dirty="0">
                        <a:solidFill>
                          <a:schemeClr val="tx1"/>
                        </a:solidFill>
                        <a:latin typeface="+mn-lt"/>
                        <a:ea typeface="+mn-ea"/>
                        <a:cs typeface="+mn-cs"/>
                      </a:endParaRPr>
                    </a:p>
                  </a:txBody>
                  <a:tcPr marL="9525" marR="9525" marT="9525" marB="0" anchor="ctr"/>
                </a:tc>
              </a:tr>
              <a:tr h="640046">
                <a:tc>
                  <a:txBody>
                    <a:bodyPr/>
                    <a:lstStyle/>
                    <a:p>
                      <a:pPr algn="ctr" fontAlgn="b"/>
                      <a:r>
                        <a:rPr lang="zh-CN" altLang="en-US" sz="1800" b="1" kern="1200" dirty="0">
                          <a:solidFill>
                            <a:schemeClr val="tx1"/>
                          </a:solidFill>
                          <a:latin typeface="+mn-lt"/>
                          <a:ea typeface="+mn-ea"/>
                          <a:cs typeface="+mn-cs"/>
                        </a:rPr>
                        <a:t>主要服务对象</a:t>
                      </a:r>
                      <a:endParaRPr lang="zh-CN" altLang="en-US" sz="1800" b="1"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1" kern="1200" dirty="0">
                          <a:solidFill>
                            <a:schemeClr val="tx1"/>
                          </a:solidFill>
                          <a:latin typeface="+mn-lt"/>
                          <a:ea typeface="+mn-ea"/>
                          <a:cs typeface="+mn-cs"/>
                        </a:rPr>
                        <a:t>主要服务接送学、及远期就医停车需求</a:t>
                      </a:r>
                      <a:endParaRPr lang="zh-CN" altLang="en-US" sz="1800" b="1" kern="1200" dirty="0">
                        <a:solidFill>
                          <a:schemeClr val="tx1"/>
                        </a:solidFill>
                        <a:latin typeface="+mn-lt"/>
                        <a:ea typeface="+mn-ea"/>
                        <a:cs typeface="+mn-cs"/>
                      </a:endParaRPr>
                    </a:p>
                  </a:txBody>
                  <a:tcPr marL="9525" marR="9525" marT="9525" marB="0" anchor="ctr"/>
                </a:tc>
              </a:tr>
            </a:tbl>
          </a:graphicData>
        </a:graphic>
      </p:graphicFrame>
      <p:pic>
        <p:nvPicPr>
          <p:cNvPr id="41" name="图片 40"/>
          <p:cNvPicPr>
            <a:picLocks noChangeAspect="1"/>
          </p:cNvPicPr>
          <p:nvPr/>
        </p:nvPicPr>
        <p:blipFill>
          <a:blip r:embed="rId3"/>
          <a:srcRect t="7004"/>
          <a:stretch>
            <a:fillRect/>
          </a:stretch>
        </p:blipFill>
        <p:spPr>
          <a:xfrm>
            <a:off x="74039" y="7315200"/>
            <a:ext cx="5686154" cy="3200230"/>
          </a:xfrm>
          <a:prstGeom prst="rect">
            <a:avLst/>
          </a:prstGeom>
        </p:spPr>
      </p:pic>
      <p:sp>
        <p:nvSpPr>
          <p:cNvPr id="2" name="任意多边形: 形状 1"/>
          <p:cNvSpPr/>
          <p:nvPr/>
        </p:nvSpPr>
        <p:spPr>
          <a:xfrm>
            <a:off x="8420100" y="8248650"/>
            <a:ext cx="2781300" cy="2171700"/>
          </a:xfrm>
          <a:custGeom>
            <a:avLst/>
            <a:gdLst>
              <a:gd name="csX0" fmla="*/ 0 w 2781300"/>
              <a:gd name="csY0" fmla="*/ 161925 h 2171700"/>
              <a:gd name="csX1" fmla="*/ 114300 w 2781300"/>
              <a:gd name="csY1" fmla="*/ 1828800 h 2171700"/>
              <a:gd name="csX2" fmla="*/ 304800 w 2781300"/>
              <a:gd name="csY2" fmla="*/ 2171700 h 2171700"/>
              <a:gd name="csX3" fmla="*/ 2181225 w 2781300"/>
              <a:gd name="csY3" fmla="*/ 1857375 h 2171700"/>
              <a:gd name="csX4" fmla="*/ 2781300 w 2781300"/>
              <a:gd name="csY4" fmla="*/ 1590675 h 2171700"/>
              <a:gd name="csX5" fmla="*/ 2676525 w 2781300"/>
              <a:gd name="csY5" fmla="*/ 1190625 h 2171700"/>
              <a:gd name="csX6" fmla="*/ 2381250 w 2781300"/>
              <a:gd name="csY6" fmla="*/ 1143000 h 2171700"/>
              <a:gd name="csX7" fmla="*/ 1914525 w 2781300"/>
              <a:gd name="csY7" fmla="*/ 0 h 2171700"/>
              <a:gd name="csX8" fmla="*/ 0 w 2781300"/>
              <a:gd name="csY8" fmla="*/ 161925 h 21717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781300" h="2171700">
                <a:moveTo>
                  <a:pt x="0" y="161925"/>
                </a:moveTo>
                <a:lnTo>
                  <a:pt x="114300" y="1828800"/>
                </a:lnTo>
                <a:lnTo>
                  <a:pt x="304800" y="2171700"/>
                </a:lnTo>
                <a:lnTo>
                  <a:pt x="2181225" y="1857375"/>
                </a:lnTo>
                <a:lnTo>
                  <a:pt x="2781300" y="1590675"/>
                </a:lnTo>
                <a:lnTo>
                  <a:pt x="2676525" y="1190625"/>
                </a:lnTo>
                <a:lnTo>
                  <a:pt x="2381250" y="1143000"/>
                </a:lnTo>
                <a:lnTo>
                  <a:pt x="1914525" y="0"/>
                </a:lnTo>
                <a:lnTo>
                  <a:pt x="0" y="161925"/>
                </a:lnTo>
                <a:close/>
              </a:path>
            </a:pathLst>
          </a:custGeom>
          <a:solidFill>
            <a:srgbClr val="FFFF00">
              <a:alpha val="40000"/>
            </a:srgbClr>
          </a:solidFill>
          <a:ln w="15875">
            <a:solidFill>
              <a:schemeClr val="tx1">
                <a:lumMod val="85000"/>
                <a:lumOff val="15000"/>
              </a:schemeClr>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文本框 30"/>
          <p:cNvSpPr txBox="1"/>
          <p:nvPr/>
        </p:nvSpPr>
        <p:spPr>
          <a:xfrm rot="21443279">
            <a:off x="9042834" y="9196001"/>
            <a:ext cx="1066958" cy="276999"/>
          </a:xfrm>
          <a:prstGeom prst="rect">
            <a:avLst/>
          </a:prstGeom>
          <a:noFill/>
        </p:spPr>
        <p:txBody>
          <a:bodyPr wrap="square">
            <a:spAutoFit/>
          </a:bodyPr>
          <a:lstStyle/>
          <a:p>
            <a:pPr algn="ctr"/>
            <a:r>
              <a:rPr lang="zh-CN" altLang="en-US" sz="1200" b="1" dirty="0">
                <a:effectLst>
                  <a:glow rad="101600">
                    <a:schemeClr val="bg1"/>
                  </a:glow>
                </a:effectLst>
                <a:latin typeface="微软雅黑" panose="020B0503020204020204" pitchFamily="34" charset="-122"/>
                <a:ea typeface="微软雅黑" panose="020B0503020204020204" pitchFamily="34" charset="-122"/>
              </a:rPr>
              <a:t>玉兰家园</a:t>
            </a:r>
            <a:endParaRPr lang="zh-CN" altLang="en-US" sz="1200" b="1" dirty="0">
              <a:effectLst>
                <a:glow rad="101600">
                  <a:schemeClr val="bg1"/>
                </a:glow>
              </a:effectLst>
              <a:latin typeface="微软雅黑" panose="020B0503020204020204" pitchFamily="34" charset="-122"/>
              <a:ea typeface="微软雅黑" panose="020B0503020204020204" pitchFamily="3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结合城市更新完善公共停车场建设</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公共停车场</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3.4</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9" name="Text Box 7"/>
          <p:cNvSpPr txBox="1">
            <a:spLocks noChangeArrowheads="1"/>
          </p:cNvSpPr>
          <p:nvPr/>
        </p:nvSpPr>
        <p:spPr bwMode="auto">
          <a:xfrm>
            <a:off x="719136" y="1617998"/>
            <a:ext cx="6383957" cy="465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镇江市政府</a:t>
            </a:r>
            <a:r>
              <a:rPr lang="zh-CN" altLang="zh-CN" dirty="0"/>
              <a:t>城市更新工作会议</a:t>
            </a:r>
            <a:endParaRPr lang="zh-CN" altLang="zh-CN" dirty="0"/>
          </a:p>
          <a:p>
            <a:pPr marL="0" indent="0">
              <a:spcBef>
                <a:spcPts val="0"/>
              </a:spcBef>
              <a:buNone/>
            </a:pPr>
            <a:r>
              <a:rPr lang="zh-CN" altLang="en-US" b="0" dirty="0"/>
              <a:t>明确“</a:t>
            </a:r>
            <a:r>
              <a:rPr lang="zh-CN" altLang="zh-CN" b="0" dirty="0"/>
              <a:t>以人为本补齐城市功能短板</a:t>
            </a:r>
            <a:r>
              <a:rPr lang="en-US" altLang="zh-CN" b="0" dirty="0"/>
              <a:t>,</a:t>
            </a:r>
            <a:r>
              <a:rPr lang="zh-CN" altLang="zh-CN" b="0" dirty="0"/>
              <a:t>稳步推进老旧小区和城中村改造，用足用好政策， </a:t>
            </a:r>
            <a:r>
              <a:rPr lang="en-US" altLang="zh-CN" b="0" dirty="0"/>
              <a:t>…</a:t>
            </a:r>
            <a:r>
              <a:rPr lang="zh-CN" altLang="zh-CN" b="0" dirty="0"/>
              <a:t>做好水电气路改造、加装电梯、</a:t>
            </a:r>
            <a:r>
              <a:rPr lang="zh-CN" altLang="zh-CN" dirty="0"/>
              <a:t>增加停车泊位</a:t>
            </a:r>
            <a:r>
              <a:rPr lang="zh-CN" altLang="zh-CN" b="0" dirty="0"/>
              <a:t>等工作</a:t>
            </a:r>
            <a:r>
              <a:rPr lang="zh-CN" altLang="en-US" b="0" dirty="0"/>
              <a:t>”</a:t>
            </a:r>
            <a:endParaRPr lang="en-US" altLang="zh-CN" b="0" dirty="0"/>
          </a:p>
          <a:p>
            <a:pPr>
              <a:spcBef>
                <a:spcPts val="0"/>
              </a:spcBef>
              <a:buFont typeface="Wingdings" panose="05000000000000000000" pitchFamily="2" charset="2"/>
              <a:buChar char="Ø"/>
            </a:pPr>
            <a:r>
              <a:rPr lang="zh-CN" altLang="en-US" dirty="0"/>
              <a:t>省政府办公厅印发关于支持城市更新行动若干政策措施的通知</a:t>
            </a:r>
            <a:endParaRPr lang="en-US" altLang="zh-CN" dirty="0"/>
          </a:p>
          <a:p>
            <a:pPr marL="0" indent="0">
              <a:spcBef>
                <a:spcPts val="0"/>
              </a:spcBef>
              <a:buNone/>
            </a:pPr>
            <a:r>
              <a:rPr lang="zh-CN" altLang="en-US" dirty="0"/>
              <a:t>零星建设用地用于建设非盈利性公共停车场</a:t>
            </a:r>
            <a:r>
              <a:rPr lang="zh-CN" altLang="en-US" b="0" dirty="0"/>
              <a:t>、公共绿地和公共厕所的，可以划拨方式供地。</a:t>
            </a:r>
            <a:endParaRPr lang="en-US" altLang="zh-CN" b="0" dirty="0"/>
          </a:p>
          <a:p>
            <a:pPr marL="0" indent="0">
              <a:spcBef>
                <a:spcPts val="0"/>
              </a:spcBef>
              <a:buNone/>
            </a:pPr>
            <a:r>
              <a:rPr lang="zh-CN" altLang="zh-CN" b="0" dirty="0"/>
              <a:t>更新区域内无空闲土地的</a:t>
            </a:r>
            <a:r>
              <a:rPr lang="zh-CN" altLang="zh-CN" dirty="0"/>
              <a:t>，可单独设立地下空间建设用地使用权</a:t>
            </a:r>
            <a:r>
              <a:rPr lang="zh-CN" altLang="zh-CN" b="0" dirty="0"/>
              <a:t>，鼓励复合集约设置公共服务设施</a:t>
            </a:r>
            <a:endParaRPr lang="en-US" altLang="zh-CN" b="0" dirty="0"/>
          </a:p>
        </p:txBody>
      </p:sp>
      <p:pic>
        <p:nvPicPr>
          <p:cNvPr id="15" name="图片 14"/>
          <p:cNvPicPr>
            <a:picLocks noChangeAspect="1"/>
          </p:cNvPicPr>
          <p:nvPr/>
        </p:nvPicPr>
        <p:blipFill>
          <a:blip r:embed="rId1"/>
          <a:stretch>
            <a:fillRect/>
          </a:stretch>
        </p:blipFill>
        <p:spPr>
          <a:xfrm>
            <a:off x="7424380" y="1837985"/>
            <a:ext cx="7248884" cy="2708820"/>
          </a:xfrm>
          <a:prstGeom prst="rect">
            <a:avLst/>
          </a:prstGeom>
        </p:spPr>
      </p:pic>
      <p:pic>
        <p:nvPicPr>
          <p:cNvPr id="17" name="图片 16"/>
          <p:cNvPicPr>
            <a:picLocks noChangeAspect="1"/>
          </p:cNvPicPr>
          <p:nvPr/>
        </p:nvPicPr>
        <p:blipFill>
          <a:blip r:embed="rId2"/>
          <a:stretch>
            <a:fillRect/>
          </a:stretch>
        </p:blipFill>
        <p:spPr>
          <a:xfrm>
            <a:off x="8139017" y="5003810"/>
            <a:ext cx="5669320" cy="5328637"/>
          </a:xfrm>
          <a:prstGeom prst="rect">
            <a:avLst/>
          </a:prstGeom>
          <a:ln>
            <a:solidFill>
              <a:schemeClr val="bg1">
                <a:lumMod val="50000"/>
              </a:schemeClr>
            </a:solidFill>
          </a:ln>
        </p:spPr>
      </p:pic>
      <p:pic>
        <p:nvPicPr>
          <p:cNvPr id="19" name="图片 18"/>
          <p:cNvPicPr>
            <a:picLocks noChangeAspect="1"/>
          </p:cNvPicPr>
          <p:nvPr/>
        </p:nvPicPr>
        <p:blipFill>
          <a:blip r:embed="rId3"/>
          <a:stretch>
            <a:fillRect/>
          </a:stretch>
        </p:blipFill>
        <p:spPr>
          <a:xfrm>
            <a:off x="15641302" y="4546805"/>
            <a:ext cx="7552381" cy="3780952"/>
          </a:xfrm>
          <a:prstGeom prst="rect">
            <a:avLst/>
          </a:prstGeom>
        </p:spPr>
      </p:pic>
      <p:sp>
        <p:nvSpPr>
          <p:cNvPr id="20" name="矩形 19"/>
          <p:cNvSpPr/>
          <p:nvPr/>
        </p:nvSpPr>
        <p:spPr>
          <a:xfrm>
            <a:off x="743919" y="6437281"/>
            <a:ext cx="6359174" cy="3659219"/>
          </a:xfrm>
          <a:prstGeom prst="rect">
            <a:avLst/>
          </a:prstGeom>
          <a:solidFill>
            <a:schemeClr val="accent6">
              <a:lumMod val="40000"/>
              <a:lumOff val="60000"/>
            </a:schemeClr>
          </a:solidFill>
          <a:ln w="44450">
            <a:noFill/>
            <a:prstDash val="solid"/>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 Box 7"/>
          <p:cNvSpPr txBox="1">
            <a:spLocks noChangeArrowheads="1"/>
          </p:cNvSpPr>
          <p:nvPr/>
        </p:nvSpPr>
        <p:spPr bwMode="auto">
          <a:xfrm>
            <a:off x="719135" y="6729186"/>
            <a:ext cx="6383957" cy="326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n"/>
            </a:pPr>
            <a:r>
              <a:rPr lang="zh-CN" altLang="en-US" b="0" dirty="0"/>
              <a:t>建议结合</a:t>
            </a:r>
            <a:r>
              <a:rPr lang="zh-CN" altLang="en-US" dirty="0"/>
              <a:t>中心城区</a:t>
            </a:r>
            <a:r>
              <a:rPr lang="zh-CN" altLang="en-US" b="0" dirty="0"/>
              <a:t>城市用地更新及边角地、闲置用地，进一步完善老旧小区公共停车场建设，提高城市公共停车场供给，缓解老旧小区停车难问题</a:t>
            </a:r>
            <a:endParaRPr lang="en-US" altLang="zh-CN" b="0" dirty="0"/>
          </a:p>
          <a:p>
            <a:pPr>
              <a:spcBef>
                <a:spcPts val="0"/>
              </a:spcBef>
              <a:buFont typeface="Wingdings" panose="05000000000000000000" pitchFamily="2" charset="2"/>
              <a:buChar char="n"/>
            </a:pPr>
            <a:endParaRPr lang="en-US" altLang="zh-CN" b="0" dirty="0"/>
          </a:p>
          <a:p>
            <a:pPr>
              <a:spcBef>
                <a:spcPts val="0"/>
              </a:spcBef>
              <a:buFont typeface="Wingdings" panose="05000000000000000000" pitchFamily="2" charset="2"/>
              <a:buChar char="n"/>
            </a:pPr>
            <a:r>
              <a:rPr lang="zh-CN" altLang="en-US" b="0" dirty="0"/>
              <a:t>在</a:t>
            </a:r>
            <a:r>
              <a:rPr lang="zh-CN" altLang="en-US" dirty="0"/>
              <a:t>工业区</a:t>
            </a:r>
            <a:r>
              <a:rPr lang="zh-CN" altLang="en-US" b="0" dirty="0"/>
              <a:t>建议在厂区范围内合理配置停车泊位及大车泊位，满足厂区职工及运输车辆停车需求，减少对道路资源占用</a:t>
            </a:r>
            <a:endParaRPr lang="en-US" altLang="zh-CN" b="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落实控规停车场</a:t>
            </a:r>
            <a:r>
              <a:rPr lang="en-US" altLang="zh-CN"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宝华镇</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公共停车场</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3.4</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5" name="Text Box 7"/>
          <p:cNvSpPr txBox="1">
            <a:spLocks noChangeArrowheads="1"/>
          </p:cNvSpPr>
          <p:nvPr/>
        </p:nvSpPr>
        <p:spPr bwMode="auto">
          <a:xfrm>
            <a:off x="719137" y="1617998"/>
            <a:ext cx="12011026" cy="96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落实控规停车场用地</a:t>
            </a:r>
            <a:r>
              <a:rPr lang="en-US" altLang="zh-CN" dirty="0"/>
              <a:t>8</a:t>
            </a:r>
            <a:r>
              <a:rPr lang="zh-CN" altLang="en-US" dirty="0"/>
              <a:t>处</a:t>
            </a:r>
            <a:endParaRPr lang="en-US" altLang="zh-CN" dirty="0"/>
          </a:p>
          <a:p>
            <a:pPr marL="0" indent="0">
              <a:spcBef>
                <a:spcPts val="0"/>
              </a:spcBef>
              <a:buNone/>
            </a:pPr>
            <a:r>
              <a:rPr lang="zh-CN" altLang="en-US" b="0" dirty="0"/>
              <a:t>保障宝华镇控规停车场用地</a:t>
            </a:r>
            <a:r>
              <a:rPr lang="en-US" altLang="zh-CN" b="0" dirty="0"/>
              <a:t>8</a:t>
            </a:r>
            <a:r>
              <a:rPr lang="zh-CN" altLang="en-US" b="0" dirty="0"/>
              <a:t>处，面积约</a:t>
            </a:r>
            <a:r>
              <a:rPr lang="en-US" altLang="zh-CN" b="0" dirty="0"/>
              <a:t>8.55ha</a:t>
            </a:r>
            <a:r>
              <a:rPr lang="zh-CN" altLang="en-US" b="0" dirty="0"/>
              <a:t>，约可以提供</a:t>
            </a:r>
            <a:r>
              <a:rPr lang="en-US" altLang="zh-CN" b="0" dirty="0"/>
              <a:t>2441</a:t>
            </a:r>
            <a:r>
              <a:rPr lang="zh-CN" altLang="en-US" b="0" dirty="0"/>
              <a:t>个公共停车泊位</a:t>
            </a:r>
            <a:endParaRPr lang="zh-CN" altLang="en-US" b="0" dirty="0"/>
          </a:p>
        </p:txBody>
      </p:sp>
      <p:graphicFrame>
        <p:nvGraphicFramePr>
          <p:cNvPr id="9" name="表格 8"/>
          <p:cNvGraphicFramePr>
            <a:graphicFrameLocks noGrp="1"/>
          </p:cNvGraphicFramePr>
          <p:nvPr/>
        </p:nvGraphicFramePr>
        <p:xfrm>
          <a:off x="581365" y="2743260"/>
          <a:ext cx="4219235" cy="7675691"/>
        </p:xfrm>
        <a:graphic>
          <a:graphicData uri="http://schemas.openxmlformats.org/drawingml/2006/table">
            <a:tbl>
              <a:tblPr firstRow="1" bandRow="1">
                <a:tableStyleId>{93296810-A885-4BE3-A3E7-6D5BEEA58F35}</a:tableStyleId>
              </a:tblPr>
              <a:tblGrid>
                <a:gridCol w="496282"/>
                <a:gridCol w="1647543"/>
                <a:gridCol w="1222564"/>
                <a:gridCol w="852846"/>
              </a:tblGrid>
              <a:tr h="1170738">
                <a:tc>
                  <a:txBody>
                    <a:bodyPr/>
                    <a:lstStyle/>
                    <a:p>
                      <a:pPr algn="ctr" fontAlgn="b"/>
                      <a:r>
                        <a:rPr lang="zh-CN" altLang="en-US" sz="1800" b="1" kern="1200" dirty="0">
                          <a:solidFill>
                            <a:schemeClr val="bg1"/>
                          </a:solidFill>
                          <a:latin typeface="+mn-lt"/>
                          <a:ea typeface="+mn-ea"/>
                          <a:cs typeface="+mn-cs"/>
                        </a:rPr>
                        <a:t>序号</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buNone/>
                      </a:pPr>
                      <a:r>
                        <a:rPr lang="zh-CN" altLang="en-US" sz="1800" b="1" kern="1200" dirty="0">
                          <a:solidFill>
                            <a:schemeClr val="bg1"/>
                          </a:solidFill>
                          <a:latin typeface="+mn-lt"/>
                          <a:ea typeface="+mn-ea"/>
                          <a:cs typeface="+mn-cs"/>
                        </a:rPr>
                        <a:t>位置</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r>
                        <a:rPr lang="zh-CN" altLang="en-US" sz="1800" b="1" kern="1200" dirty="0">
                          <a:solidFill>
                            <a:schemeClr val="bg1"/>
                          </a:solidFill>
                          <a:latin typeface="+mn-lt"/>
                          <a:ea typeface="+mn-ea"/>
                          <a:cs typeface="+mn-cs"/>
                        </a:rPr>
                        <a:t>面积</a:t>
                      </a:r>
                      <a:endParaRPr lang="en-US" altLang="zh-CN" sz="1800" b="1" kern="1200" dirty="0">
                        <a:solidFill>
                          <a:schemeClr val="bg1"/>
                        </a:solidFill>
                        <a:latin typeface="+mn-lt"/>
                        <a:ea typeface="+mn-ea"/>
                        <a:cs typeface="+mn-cs"/>
                      </a:endParaRPr>
                    </a:p>
                    <a:p>
                      <a:pPr algn="ctr" fontAlgn="b"/>
                      <a:r>
                        <a:rPr lang="zh-CN" altLang="en-US" sz="1800" b="1" kern="1200" dirty="0">
                          <a:solidFill>
                            <a:schemeClr val="bg1"/>
                          </a:solidFill>
                          <a:latin typeface="+mn-lt"/>
                          <a:ea typeface="+mn-ea"/>
                          <a:cs typeface="+mn-cs"/>
                        </a:rPr>
                        <a:t>（平方米）</a:t>
                      </a:r>
                      <a:endParaRPr lang="zh-CN" altLang="en-US" sz="1800" b="1" kern="1200" dirty="0">
                        <a:solidFill>
                          <a:schemeClr val="bg1"/>
                        </a:solidFill>
                        <a:latin typeface="+mn-lt"/>
                        <a:ea typeface="+mn-ea"/>
                        <a:cs typeface="+mn-cs"/>
                      </a:endParaRPr>
                    </a:p>
                  </a:txBody>
                  <a:tcPr marL="9525" marR="9525" marT="9525" marB="0" anchor="ctr"/>
                </a:tc>
                <a:tc>
                  <a:txBody>
                    <a:bodyPr/>
                    <a:lstStyle/>
                    <a:p>
                      <a:pPr algn="ctr" fontAlgn="b"/>
                      <a:r>
                        <a:rPr lang="zh-CN" altLang="en-US" sz="1800" b="1" kern="1200" dirty="0">
                          <a:solidFill>
                            <a:schemeClr val="bg1"/>
                          </a:solidFill>
                          <a:latin typeface="+mn-lt"/>
                          <a:ea typeface="+mn-ea"/>
                          <a:cs typeface="+mn-cs"/>
                        </a:rPr>
                        <a:t>泊位数</a:t>
                      </a:r>
                      <a:endParaRPr lang="zh-CN" altLang="en-US" sz="1800" b="1" kern="1200" dirty="0">
                        <a:solidFill>
                          <a:schemeClr val="bg1"/>
                        </a:solidFill>
                        <a:latin typeface="+mn-lt"/>
                        <a:ea typeface="+mn-ea"/>
                        <a:cs typeface="+mn-cs"/>
                      </a:endParaRPr>
                    </a:p>
                  </a:txBody>
                  <a:tcPr marL="9525" marR="9525" marT="9525" marB="0" anchor="ctr"/>
                </a:tc>
              </a:tr>
              <a:tr h="932382">
                <a:tc>
                  <a:txBody>
                    <a:bodyPr/>
                    <a:lstStyle/>
                    <a:p>
                      <a:pPr algn="ctr" fontAlgn="b"/>
                      <a:r>
                        <a:rPr lang="en-US" altLang="zh-CN" sz="1800" b="0" kern="1200" dirty="0">
                          <a:solidFill>
                            <a:schemeClr val="tx1"/>
                          </a:solidFill>
                          <a:latin typeface="+mn-lt"/>
                          <a:ea typeface="+mn-ea"/>
                          <a:cs typeface="+mn-cs"/>
                        </a:rPr>
                        <a:t>1</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仙林大道</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七乡河大道西北角</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7203</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205</a:t>
                      </a:r>
                      <a:endParaRPr lang="en-US" altLang="zh-CN" sz="1800" b="0" kern="1200" dirty="0">
                        <a:solidFill>
                          <a:schemeClr val="tx1"/>
                        </a:solidFill>
                        <a:latin typeface="+mn-lt"/>
                        <a:ea typeface="+mn-ea"/>
                        <a:cs typeface="+mn-cs"/>
                      </a:endParaRPr>
                    </a:p>
                  </a:txBody>
                  <a:tcPr marL="9525" marR="9525" marT="9525" marB="0" anchor="ctr"/>
                </a:tc>
              </a:tr>
              <a:tr h="674489">
                <a:tc>
                  <a:txBody>
                    <a:bodyPr/>
                    <a:lstStyle/>
                    <a:p>
                      <a:pPr algn="ctr" fontAlgn="b"/>
                      <a:r>
                        <a:rPr lang="en-US" altLang="zh-CN" sz="1800" b="0" kern="1200" dirty="0">
                          <a:solidFill>
                            <a:schemeClr val="tx1"/>
                          </a:solidFill>
                          <a:latin typeface="+mn-lt"/>
                          <a:ea typeface="+mn-ea"/>
                          <a:cs typeface="+mn-cs"/>
                        </a:rPr>
                        <a:t>2</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胄王路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玉兰路西南角</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11316.</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a:solidFill>
                            <a:schemeClr val="tx1"/>
                          </a:solidFill>
                          <a:latin typeface="+mn-lt"/>
                          <a:ea typeface="+mn-ea"/>
                          <a:cs typeface="+mn-cs"/>
                        </a:rPr>
                        <a:t>323</a:t>
                      </a:r>
                      <a:endParaRPr lang="en-US" altLang="zh-CN" sz="1800" b="0" kern="1200">
                        <a:solidFill>
                          <a:schemeClr val="tx1"/>
                        </a:solidFill>
                        <a:latin typeface="+mn-lt"/>
                        <a:ea typeface="+mn-ea"/>
                        <a:cs typeface="+mn-cs"/>
                      </a:endParaRPr>
                    </a:p>
                  </a:txBody>
                  <a:tcPr marL="9525" marR="9525" marT="9525" marB="0" anchor="ctr"/>
                </a:tc>
              </a:tr>
              <a:tr h="674489">
                <a:tc>
                  <a:txBody>
                    <a:bodyPr/>
                    <a:lstStyle/>
                    <a:p>
                      <a:pPr algn="ctr" fontAlgn="b"/>
                      <a:r>
                        <a:rPr lang="en-US" altLang="zh-CN" sz="1800" b="0" kern="1200" dirty="0">
                          <a:solidFill>
                            <a:schemeClr val="tx1"/>
                          </a:solidFill>
                          <a:latin typeface="+mn-lt"/>
                          <a:ea typeface="+mn-ea"/>
                          <a:cs typeface="+mn-cs"/>
                        </a:rPr>
                        <a:t>3</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天成路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宝龙大道东北角</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2906</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83</a:t>
                      </a:r>
                      <a:endParaRPr lang="en-US" altLang="zh-CN" sz="1800" b="0" kern="1200" dirty="0">
                        <a:solidFill>
                          <a:schemeClr val="tx1"/>
                        </a:solidFill>
                        <a:latin typeface="+mn-lt"/>
                        <a:ea typeface="+mn-ea"/>
                        <a:cs typeface="+mn-cs"/>
                      </a:endParaRPr>
                    </a:p>
                  </a:txBody>
                  <a:tcPr marL="9525" marR="9525" marT="9525" marB="0" anchor="ctr"/>
                </a:tc>
              </a:tr>
              <a:tr h="674489">
                <a:tc>
                  <a:txBody>
                    <a:bodyPr/>
                    <a:lstStyle/>
                    <a:p>
                      <a:pPr algn="ctr" fontAlgn="b"/>
                      <a:r>
                        <a:rPr lang="en-US" altLang="zh-CN" sz="1800" b="0" kern="1200" dirty="0">
                          <a:solidFill>
                            <a:schemeClr val="tx1"/>
                          </a:solidFill>
                          <a:latin typeface="+mn-lt"/>
                          <a:ea typeface="+mn-ea"/>
                          <a:cs typeface="+mn-cs"/>
                        </a:rPr>
                        <a:t>4</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天成路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金声路西北角</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5059</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144</a:t>
                      </a:r>
                      <a:endParaRPr lang="en-US" altLang="zh-CN" sz="1800" b="0" kern="1200" dirty="0">
                        <a:solidFill>
                          <a:schemeClr val="tx1"/>
                        </a:solidFill>
                        <a:latin typeface="+mn-lt"/>
                        <a:ea typeface="+mn-ea"/>
                        <a:cs typeface="+mn-cs"/>
                      </a:endParaRPr>
                    </a:p>
                  </a:txBody>
                  <a:tcPr marL="9525" marR="9525" marT="9525" marB="0" anchor="ctr"/>
                </a:tc>
              </a:tr>
              <a:tr h="674489">
                <a:tc>
                  <a:txBody>
                    <a:bodyPr/>
                    <a:lstStyle/>
                    <a:p>
                      <a:pPr algn="ctr" fontAlgn="b"/>
                      <a:r>
                        <a:rPr lang="en-US" altLang="zh-CN" sz="1800" b="0" kern="1200" dirty="0">
                          <a:solidFill>
                            <a:schemeClr val="tx1"/>
                          </a:solidFill>
                          <a:latin typeface="+mn-lt"/>
                          <a:ea typeface="+mn-ea"/>
                          <a:cs typeface="+mn-cs"/>
                        </a:rPr>
                        <a:t>5</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天成路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滨河路东北角</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9040</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258</a:t>
                      </a:r>
                      <a:endParaRPr lang="en-US" altLang="zh-CN" sz="1800" b="0" kern="1200" dirty="0">
                        <a:solidFill>
                          <a:schemeClr val="tx1"/>
                        </a:solidFill>
                        <a:latin typeface="+mn-lt"/>
                        <a:ea typeface="+mn-ea"/>
                        <a:cs typeface="+mn-cs"/>
                      </a:endParaRPr>
                    </a:p>
                  </a:txBody>
                  <a:tcPr marL="9525" marR="9525" marT="9525" marB="0" anchor="ctr"/>
                </a:tc>
              </a:tr>
              <a:tr h="674489">
                <a:tc>
                  <a:txBody>
                    <a:bodyPr/>
                    <a:lstStyle/>
                    <a:p>
                      <a:pPr algn="ctr" fontAlgn="b"/>
                      <a:r>
                        <a:rPr lang="en-US" altLang="zh-CN" sz="1800" b="0" kern="1200" dirty="0">
                          <a:solidFill>
                            <a:schemeClr val="tx1"/>
                          </a:solidFill>
                          <a:latin typeface="+mn-lt"/>
                          <a:ea typeface="+mn-ea"/>
                          <a:cs typeface="+mn-cs"/>
                        </a:rPr>
                        <a:t>6</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灵源路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江乘路东北角</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25508</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728</a:t>
                      </a:r>
                      <a:endParaRPr lang="en-US" altLang="zh-CN" sz="1800" b="0" kern="1200" dirty="0">
                        <a:solidFill>
                          <a:schemeClr val="tx1"/>
                        </a:solidFill>
                        <a:latin typeface="+mn-lt"/>
                        <a:ea typeface="+mn-ea"/>
                        <a:cs typeface="+mn-cs"/>
                      </a:endParaRPr>
                    </a:p>
                  </a:txBody>
                  <a:tcPr marL="9525" marR="9525" marT="9525" marB="0" anchor="ctr"/>
                </a:tc>
              </a:tr>
              <a:tr h="674489">
                <a:tc>
                  <a:txBody>
                    <a:bodyPr/>
                    <a:lstStyle/>
                    <a:p>
                      <a:pPr algn="ctr" fontAlgn="b"/>
                      <a:r>
                        <a:rPr lang="en-US" altLang="zh-CN" sz="1800" b="0" kern="1200" dirty="0">
                          <a:solidFill>
                            <a:schemeClr val="tx1"/>
                          </a:solidFill>
                          <a:latin typeface="+mn-lt"/>
                          <a:ea typeface="+mn-ea"/>
                          <a:cs typeface="+mn-cs"/>
                        </a:rPr>
                        <a:t>7</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江乘路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景城大道西北角</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13933</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398</a:t>
                      </a:r>
                      <a:endParaRPr lang="en-US" altLang="zh-CN" sz="1800" b="0" kern="1200" dirty="0">
                        <a:solidFill>
                          <a:schemeClr val="tx1"/>
                        </a:solidFill>
                        <a:latin typeface="+mn-lt"/>
                        <a:ea typeface="+mn-ea"/>
                        <a:cs typeface="+mn-cs"/>
                      </a:endParaRPr>
                    </a:p>
                  </a:txBody>
                  <a:tcPr marL="9525" marR="9525" marT="9525" marB="0" anchor="ctr"/>
                </a:tc>
              </a:tr>
              <a:tr h="674489">
                <a:tc>
                  <a:txBody>
                    <a:bodyPr/>
                    <a:lstStyle/>
                    <a:p>
                      <a:pPr algn="ctr" fontAlgn="b"/>
                      <a:r>
                        <a:rPr lang="en-US" altLang="zh-CN" sz="1800" b="0" kern="1200" dirty="0">
                          <a:solidFill>
                            <a:schemeClr val="tx1"/>
                          </a:solidFill>
                          <a:latin typeface="+mn-lt"/>
                          <a:ea typeface="+mn-ea"/>
                          <a:cs typeface="+mn-cs"/>
                        </a:rPr>
                        <a:t>8</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buNone/>
                      </a:pPr>
                      <a:r>
                        <a:rPr lang="zh-CN" altLang="en-US" sz="1800" b="0" kern="1200" dirty="0">
                          <a:solidFill>
                            <a:schemeClr val="tx1"/>
                          </a:solidFill>
                          <a:latin typeface="+mn-lt"/>
                          <a:ea typeface="+mn-ea"/>
                          <a:cs typeface="+mn-cs"/>
                        </a:rPr>
                        <a:t>呈祥路</a:t>
                      </a:r>
                      <a:r>
                        <a:rPr lang="en-US" altLang="zh-CN" sz="1800" b="0" kern="1200" dirty="0">
                          <a:solidFill>
                            <a:schemeClr val="tx1"/>
                          </a:solidFill>
                          <a:latin typeface="+mn-lt"/>
                          <a:ea typeface="+mn-ea"/>
                          <a:cs typeface="+mn-cs"/>
                        </a:rPr>
                        <a:t>-</a:t>
                      </a:r>
                      <a:r>
                        <a:rPr lang="zh-CN" altLang="en-US" sz="1800" b="0" kern="1200" dirty="0">
                          <a:solidFill>
                            <a:schemeClr val="tx1"/>
                          </a:solidFill>
                          <a:latin typeface="+mn-lt"/>
                          <a:ea typeface="+mn-ea"/>
                          <a:cs typeface="+mn-cs"/>
                        </a:rPr>
                        <a:t>龙津路东北角</a:t>
                      </a:r>
                      <a:endParaRPr lang="zh-CN" altLang="en-US"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10584</a:t>
                      </a:r>
                      <a:endParaRPr lang="en-US" altLang="zh-CN" sz="1800" b="0" kern="1200" dirty="0">
                        <a:solidFill>
                          <a:schemeClr val="tx1"/>
                        </a:solidFill>
                        <a:latin typeface="+mn-lt"/>
                        <a:ea typeface="+mn-ea"/>
                        <a:cs typeface="+mn-cs"/>
                      </a:endParaRPr>
                    </a:p>
                  </a:txBody>
                  <a:tcPr marL="9525" marR="9525" marT="9525" marB="0" anchor="ctr"/>
                </a:tc>
                <a:tc>
                  <a:txBody>
                    <a:bodyPr/>
                    <a:lstStyle/>
                    <a:p>
                      <a:pPr algn="ctr" fontAlgn="b"/>
                      <a:r>
                        <a:rPr lang="en-US" altLang="zh-CN" sz="1800" b="0" kern="1200" dirty="0">
                          <a:solidFill>
                            <a:schemeClr val="tx1"/>
                          </a:solidFill>
                          <a:latin typeface="+mn-lt"/>
                          <a:ea typeface="+mn-ea"/>
                          <a:cs typeface="+mn-cs"/>
                        </a:rPr>
                        <a:t>302</a:t>
                      </a:r>
                      <a:endParaRPr lang="en-US" altLang="zh-CN" sz="1800" b="0" kern="1200" dirty="0">
                        <a:solidFill>
                          <a:schemeClr val="tx1"/>
                        </a:solidFill>
                        <a:latin typeface="+mn-lt"/>
                        <a:ea typeface="+mn-ea"/>
                        <a:cs typeface="+mn-cs"/>
                      </a:endParaRPr>
                    </a:p>
                  </a:txBody>
                  <a:tcPr marL="9525" marR="9525" marT="9525" marB="0" anchor="ctr"/>
                </a:tc>
              </a:tr>
              <a:tr h="851148">
                <a:tc gridSpan="3">
                  <a:txBody>
                    <a:bodyPr/>
                    <a:lstStyle/>
                    <a:p>
                      <a:pPr algn="ctr"/>
                      <a:r>
                        <a:rPr lang="zh-CN" altLang="en-US" sz="1800" b="1" kern="1200" dirty="0">
                          <a:solidFill>
                            <a:schemeClr val="tx1"/>
                          </a:solidFill>
                          <a:latin typeface="+mn-lt"/>
                          <a:ea typeface="+mn-ea"/>
                          <a:cs typeface="+mn-cs"/>
                        </a:rPr>
                        <a:t>合计</a:t>
                      </a:r>
                      <a:endParaRPr lang="en-US" altLang="zh-CN" sz="1800" b="1" kern="1200" dirty="0">
                        <a:solidFill>
                          <a:schemeClr val="tx1"/>
                        </a:solidFill>
                        <a:latin typeface="+mn-lt"/>
                        <a:ea typeface="+mn-ea"/>
                        <a:cs typeface="+mn-cs"/>
                      </a:endParaRPr>
                    </a:p>
                    <a:p>
                      <a:pPr algn="ctr"/>
                      <a:endParaRPr lang="zh-CN" altLang="en-US" sz="1800" b="1" kern="1200" dirty="0">
                        <a:solidFill>
                          <a:schemeClr val="tx1"/>
                        </a:solidFill>
                        <a:latin typeface="+mn-lt"/>
                        <a:ea typeface="+mn-ea"/>
                        <a:cs typeface="+mn-cs"/>
                      </a:endParaRPr>
                    </a:p>
                  </a:txBody>
                  <a:tcPr anchor="ctr"/>
                </a:tc>
                <a:tc hMerge="1">
                  <a:tcPr/>
                </a:tc>
                <a:tc hMerge="1">
                  <a:tcPr/>
                </a:tc>
                <a:tc>
                  <a:txBody>
                    <a:bodyPr/>
                    <a:lstStyle/>
                    <a:p>
                      <a:pPr algn="ctr"/>
                      <a:r>
                        <a:rPr lang="en-US" altLang="zh-CN" sz="1800" b="1" kern="1200" dirty="0">
                          <a:solidFill>
                            <a:schemeClr val="tx1"/>
                          </a:solidFill>
                          <a:latin typeface="+mn-lt"/>
                          <a:ea typeface="+mn-ea"/>
                          <a:cs typeface="+mn-cs"/>
                        </a:rPr>
                        <a:t>2441</a:t>
                      </a:r>
                      <a:endParaRPr lang="zh-CN" altLang="en-US" sz="1800" b="1" kern="1200" dirty="0">
                        <a:solidFill>
                          <a:schemeClr val="tx1"/>
                        </a:solidFill>
                        <a:latin typeface="+mn-lt"/>
                        <a:ea typeface="+mn-ea"/>
                        <a:cs typeface="+mn-cs"/>
                      </a:endParaRPr>
                    </a:p>
                  </a:txBody>
                  <a:tcPr anchor="ctr"/>
                </a:tc>
              </a:tr>
            </a:tbl>
          </a:graphicData>
        </a:graphic>
      </p:graphicFrame>
      <p:sp>
        <p:nvSpPr>
          <p:cNvPr id="11" name="文本框 10"/>
          <p:cNvSpPr txBox="1"/>
          <p:nvPr/>
        </p:nvSpPr>
        <p:spPr>
          <a:xfrm>
            <a:off x="6182977" y="10107533"/>
            <a:ext cx="8936373" cy="338554"/>
          </a:xfrm>
          <a:prstGeom prst="rect">
            <a:avLst/>
          </a:prstGeom>
          <a:solidFill>
            <a:schemeClr val="bg1">
              <a:lumMod val="85000"/>
            </a:schemeClr>
          </a:solidFill>
        </p:spPr>
        <p:txBody>
          <a:bodyPr wrap="square">
            <a:spAutoFit/>
          </a:bodyPr>
          <a:lstStyle/>
          <a:p>
            <a:r>
              <a:rPr lang="zh-CN" altLang="en-US" sz="1600" b="0" dirty="0">
                <a:latin typeface="+mj-ea"/>
                <a:ea typeface="+mj-ea"/>
              </a:rPr>
              <a:t>注：停车规模测算已折合为小汽车，结合产业发展，可将部分停车场用地调整为大车停车场</a:t>
            </a:r>
            <a:endParaRPr lang="zh-CN" altLang="en-US" sz="1600" dirty="0">
              <a:latin typeface="+mj-ea"/>
              <a:ea typeface="+mj-ea"/>
            </a:endParaRPr>
          </a:p>
        </p:txBody>
      </p:sp>
      <p:pic>
        <p:nvPicPr>
          <p:cNvPr id="7" name="图片 6"/>
          <p:cNvPicPr>
            <a:picLocks noChangeAspect="1"/>
          </p:cNvPicPr>
          <p:nvPr/>
        </p:nvPicPr>
        <p:blipFill>
          <a:blip r:embed="rId1"/>
          <a:stretch>
            <a:fillRect/>
          </a:stretch>
        </p:blipFill>
        <p:spPr>
          <a:xfrm>
            <a:off x="4949703" y="2743259"/>
            <a:ext cx="10173975" cy="693141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743919" y="4669409"/>
            <a:ext cx="5998983" cy="5877286"/>
          </a:xfrm>
          <a:prstGeom prst="rect">
            <a:avLst/>
          </a:prstGeom>
          <a:solidFill>
            <a:srgbClr val="0000FF"/>
          </a:solidFill>
          <a:ln>
            <a:noFill/>
          </a:ln>
        </p:spPr>
      </p:pic>
      <p:pic>
        <p:nvPicPr>
          <p:cNvPr id="3" name="图片 2"/>
          <p:cNvPicPr>
            <a:picLocks noChangeAspect="1"/>
          </p:cNvPicPr>
          <p:nvPr/>
        </p:nvPicPr>
        <p:blipFill>
          <a:blip r:embed="rId2"/>
          <a:stretch>
            <a:fillRect/>
          </a:stretch>
        </p:blipFill>
        <p:spPr>
          <a:xfrm>
            <a:off x="7300453" y="2131209"/>
            <a:ext cx="7661588" cy="8181400"/>
          </a:xfrm>
          <a:prstGeom prst="rect">
            <a:avLst/>
          </a:prstGeom>
        </p:spPr>
      </p:pic>
      <p:sp>
        <p:nvSpPr>
          <p:cNvPr id="4" name="矩形 3"/>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结合用地开发设置复合（临时）停车场</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公共停车场</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6" name="文本框 5"/>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3.4</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7" name="Text Box 7"/>
          <p:cNvSpPr txBox="1">
            <a:spLocks noChangeArrowheads="1"/>
          </p:cNvSpPr>
          <p:nvPr/>
        </p:nvSpPr>
        <p:spPr bwMode="auto">
          <a:xfrm>
            <a:off x="719137" y="1617998"/>
            <a:ext cx="6581316" cy="96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东方华城停车场</a:t>
            </a:r>
            <a:endParaRPr lang="en-US" altLang="zh-CN" dirty="0"/>
          </a:p>
          <a:p>
            <a:pPr marL="0" indent="0">
              <a:spcBef>
                <a:spcPts val="0"/>
              </a:spcBef>
              <a:buNone/>
            </a:pPr>
            <a:r>
              <a:rPr lang="zh-CN" altLang="en-US" b="0" dirty="0"/>
              <a:t>结合地块建设，设置公共停车场，约可提供</a:t>
            </a:r>
            <a:r>
              <a:rPr lang="en-US" altLang="zh-CN" b="0" dirty="0"/>
              <a:t>100</a:t>
            </a:r>
            <a:r>
              <a:rPr lang="zh-CN" altLang="en-US" b="0" dirty="0"/>
              <a:t>个泊位</a:t>
            </a:r>
            <a:endParaRPr lang="zh-CN" altLang="en-US" b="0" dirty="0"/>
          </a:p>
        </p:txBody>
      </p:sp>
      <p:graphicFrame>
        <p:nvGraphicFramePr>
          <p:cNvPr id="8" name="表格 7"/>
          <p:cNvGraphicFramePr>
            <a:graphicFrameLocks noGrp="1"/>
          </p:cNvGraphicFramePr>
          <p:nvPr/>
        </p:nvGraphicFramePr>
        <p:xfrm>
          <a:off x="581366" y="2743260"/>
          <a:ext cx="6316294" cy="1762162"/>
        </p:xfrm>
        <a:graphic>
          <a:graphicData uri="http://schemas.openxmlformats.org/drawingml/2006/table">
            <a:tbl>
              <a:tblPr firstRow="1" bandRow="1">
                <a:tableStyleId>{93296810-A885-4BE3-A3E7-6D5BEEA58F35}</a:tableStyleId>
              </a:tblPr>
              <a:tblGrid>
                <a:gridCol w="1911111"/>
                <a:gridCol w="4405183"/>
              </a:tblGrid>
              <a:tr h="345049">
                <a:tc>
                  <a:txBody>
                    <a:bodyPr/>
                    <a:lstStyle/>
                    <a:p>
                      <a:r>
                        <a:rPr lang="zh-CN" altLang="en-US" sz="1800" dirty="0"/>
                        <a:t>位置</a:t>
                      </a:r>
                      <a:endParaRPr lang="zh-CN" altLang="en-US" sz="1800" dirty="0"/>
                    </a:p>
                  </a:txBody>
                  <a:tcPr/>
                </a:tc>
                <a:tc>
                  <a:txBody>
                    <a:bodyPr/>
                    <a:lstStyle/>
                    <a:p>
                      <a:r>
                        <a:rPr lang="zh-CN" altLang="en-US" sz="1800" dirty="0"/>
                        <a:t>崇明地铁站北侧</a:t>
                      </a:r>
                      <a:endParaRPr lang="zh-CN" altLang="en-US" sz="1800" dirty="0"/>
                    </a:p>
                  </a:txBody>
                  <a:tcPr/>
                </a:tc>
              </a:tr>
              <a:tr h="664882">
                <a:tc>
                  <a:txBody>
                    <a:bodyPr/>
                    <a:lstStyle/>
                    <a:p>
                      <a:r>
                        <a:rPr lang="zh-CN" altLang="en-US" sz="1800" dirty="0"/>
                        <a:t>周边停车情况</a:t>
                      </a:r>
                      <a:endParaRPr lang="zh-CN" altLang="en-US" sz="1800" dirty="0"/>
                    </a:p>
                  </a:txBody>
                  <a:tcPr/>
                </a:tc>
                <a:tc>
                  <a:txBody>
                    <a:bodyPr/>
                    <a:lstStyle/>
                    <a:p>
                      <a:r>
                        <a:rPr lang="zh-CN" altLang="en-US" sz="1800" dirty="0"/>
                        <a:t>小区周边底商较多，停车需求旺盛，叠加小区停车需求，目前主要沿道路停放</a:t>
                      </a:r>
                      <a:endParaRPr lang="zh-CN" altLang="en-US" sz="1800" dirty="0"/>
                    </a:p>
                  </a:txBody>
                  <a:tcPr/>
                </a:tc>
              </a:tr>
              <a:tr h="345049">
                <a:tc>
                  <a:txBody>
                    <a:bodyPr/>
                    <a:lstStyle/>
                    <a:p>
                      <a:pPr marL="0" marR="0" lvl="0" indent="0" algn="l" defTabSz="1475105" rtl="0" eaLnBrk="1" fontAlgn="auto" latinLnBrk="0" hangingPunct="1">
                        <a:lnSpc>
                          <a:spcPct val="100000"/>
                        </a:lnSpc>
                        <a:spcBef>
                          <a:spcPts val="0"/>
                        </a:spcBef>
                        <a:spcAft>
                          <a:spcPts val="0"/>
                        </a:spcAft>
                        <a:buClrTx/>
                        <a:buSzTx/>
                        <a:buFontTx/>
                        <a:buNone/>
                        <a:defRPr/>
                      </a:pPr>
                      <a:r>
                        <a:rPr lang="zh-CN" altLang="en-US" sz="1800" dirty="0"/>
                        <a:t>占地面积（㎡）</a:t>
                      </a:r>
                      <a:endParaRPr lang="zh-CN" altLang="en-US" sz="1800" dirty="0"/>
                    </a:p>
                  </a:txBody>
                  <a:tcPr/>
                </a:tc>
                <a:tc>
                  <a:txBody>
                    <a:bodyPr/>
                    <a:lstStyle/>
                    <a:p>
                      <a:r>
                        <a:rPr lang="en-US" altLang="zh-CN" sz="1800" dirty="0"/>
                        <a:t>11000</a:t>
                      </a:r>
                      <a:endParaRPr lang="zh-CN" altLang="en-US" sz="1800" dirty="0"/>
                    </a:p>
                  </a:txBody>
                  <a:tcPr/>
                </a:tc>
              </a:tr>
              <a:tr h="345049">
                <a:tc>
                  <a:txBody>
                    <a:bodyPr/>
                    <a:lstStyle/>
                    <a:p>
                      <a:r>
                        <a:rPr lang="zh-CN" altLang="en-US" sz="1800" dirty="0"/>
                        <a:t>拟提供泊位（个）</a:t>
                      </a:r>
                      <a:endParaRPr lang="zh-CN" altLang="en-US" sz="1800" dirty="0"/>
                    </a:p>
                  </a:txBody>
                  <a:tcPr/>
                </a:tc>
                <a:tc>
                  <a:txBody>
                    <a:bodyPr/>
                    <a:lstStyle/>
                    <a:p>
                      <a:r>
                        <a:rPr lang="en-US" altLang="zh-CN" sz="1800" dirty="0"/>
                        <a:t>100</a:t>
                      </a:r>
                      <a:endParaRPr lang="zh-CN" altLang="en-US" sz="1800" dirty="0"/>
                    </a:p>
                  </a:txBody>
                  <a:tcPr/>
                </a:tc>
              </a:tr>
            </a:tbl>
          </a:graphicData>
        </a:graphic>
      </p:graphicFrame>
      <p:sp>
        <p:nvSpPr>
          <p:cNvPr id="13" name="文本框 12"/>
          <p:cNvSpPr txBox="1"/>
          <p:nvPr/>
        </p:nvSpPr>
        <p:spPr>
          <a:xfrm>
            <a:off x="10945579" y="8077243"/>
            <a:ext cx="1382223" cy="338554"/>
          </a:xfrm>
          <a:prstGeom prst="rect">
            <a:avLst/>
          </a:prstGeom>
          <a:noFill/>
        </p:spPr>
        <p:txBody>
          <a:bodyPr wrap="square">
            <a:spAutoFit/>
          </a:bodyPr>
          <a:lstStyle/>
          <a:p>
            <a:r>
              <a:rPr lang="zh-CN" altLang="en-US" sz="1600" b="1" dirty="0">
                <a:solidFill>
                  <a:schemeClr val="bg1"/>
                </a:solidFill>
                <a:latin typeface="+mj-ea"/>
                <a:ea typeface="+mj-ea"/>
              </a:rPr>
              <a:t>镇句路</a:t>
            </a:r>
            <a:endParaRPr lang="zh-CN" altLang="en-US" sz="1600" b="1" dirty="0">
              <a:solidFill>
                <a:schemeClr val="bg1"/>
              </a:solidFill>
            </a:endParaRPr>
          </a:p>
        </p:txBody>
      </p:sp>
      <p:sp>
        <p:nvSpPr>
          <p:cNvPr id="14" name="文本框 13"/>
          <p:cNvSpPr txBox="1"/>
          <p:nvPr/>
        </p:nvSpPr>
        <p:spPr>
          <a:xfrm>
            <a:off x="12624619" y="6047693"/>
            <a:ext cx="430887" cy="857487"/>
          </a:xfrm>
          <a:prstGeom prst="rect">
            <a:avLst/>
          </a:prstGeom>
          <a:noFill/>
        </p:spPr>
        <p:txBody>
          <a:bodyPr vert="eaVert" wrap="square">
            <a:spAutoFit/>
          </a:bodyPr>
          <a:lstStyle/>
          <a:p>
            <a:r>
              <a:rPr lang="zh-CN" altLang="en-US" sz="1600" b="1" dirty="0">
                <a:solidFill>
                  <a:schemeClr val="bg1"/>
                </a:solidFill>
                <a:latin typeface="+mj-ea"/>
                <a:ea typeface="+mj-ea"/>
              </a:rPr>
              <a:t>河北巷</a:t>
            </a:r>
            <a:endParaRPr lang="zh-CN" altLang="en-US" sz="1600" b="1" dirty="0">
              <a:solidFill>
                <a:schemeClr val="bg1"/>
              </a:solidFill>
            </a:endParaRPr>
          </a:p>
        </p:txBody>
      </p:sp>
      <p:sp>
        <p:nvSpPr>
          <p:cNvPr id="15" name="文本框 14"/>
          <p:cNvSpPr txBox="1"/>
          <p:nvPr/>
        </p:nvSpPr>
        <p:spPr>
          <a:xfrm rot="20065652">
            <a:off x="9340760" y="5567535"/>
            <a:ext cx="430887" cy="1308750"/>
          </a:xfrm>
          <a:prstGeom prst="rect">
            <a:avLst/>
          </a:prstGeom>
          <a:noFill/>
        </p:spPr>
        <p:txBody>
          <a:bodyPr vert="eaVert" wrap="square">
            <a:spAutoFit/>
          </a:bodyPr>
          <a:lstStyle/>
          <a:p>
            <a:r>
              <a:rPr lang="zh-CN" altLang="en-US" sz="1600" b="1" dirty="0">
                <a:solidFill>
                  <a:schemeClr val="bg1"/>
                </a:solidFill>
                <a:latin typeface="+mj-ea"/>
                <a:ea typeface="+mj-ea"/>
              </a:rPr>
              <a:t>宁杭南路</a:t>
            </a:r>
            <a:endParaRPr lang="zh-CN" altLang="en-US" sz="1600" b="1" dirty="0">
              <a:solidFill>
                <a:schemeClr val="bg1"/>
              </a:solidFill>
            </a:endParaRPr>
          </a:p>
        </p:txBody>
      </p:sp>
      <p:sp>
        <p:nvSpPr>
          <p:cNvPr id="17" name="任意多边形: 形状 16"/>
          <p:cNvSpPr/>
          <p:nvPr/>
        </p:nvSpPr>
        <p:spPr>
          <a:xfrm>
            <a:off x="10429875" y="2371725"/>
            <a:ext cx="4014788" cy="7772400"/>
          </a:xfrm>
          <a:custGeom>
            <a:avLst/>
            <a:gdLst>
              <a:gd name="connsiteX0" fmla="*/ 4014788 w 4014788"/>
              <a:gd name="connsiteY0" fmla="*/ 0 h 7772400"/>
              <a:gd name="connsiteX1" fmla="*/ 2071688 w 4014788"/>
              <a:gd name="connsiteY1" fmla="*/ 2057400 h 7772400"/>
              <a:gd name="connsiteX2" fmla="*/ 585788 w 4014788"/>
              <a:gd name="connsiteY2" fmla="*/ 5386388 h 7772400"/>
              <a:gd name="connsiteX3" fmla="*/ 0 w 4014788"/>
              <a:gd name="connsiteY3" fmla="*/ 7772400 h 7772400"/>
            </a:gdLst>
            <a:ahLst/>
            <a:cxnLst>
              <a:cxn ang="0">
                <a:pos x="connsiteX0" y="connsiteY0"/>
              </a:cxn>
              <a:cxn ang="0">
                <a:pos x="connsiteX1" y="connsiteY1"/>
              </a:cxn>
              <a:cxn ang="0">
                <a:pos x="connsiteX2" y="connsiteY2"/>
              </a:cxn>
              <a:cxn ang="0">
                <a:pos x="connsiteX3" y="connsiteY3"/>
              </a:cxn>
            </a:cxnLst>
            <a:rect l="l" t="t" r="r" b="b"/>
            <a:pathLst>
              <a:path w="4014788" h="7772400">
                <a:moveTo>
                  <a:pt x="4014788" y="0"/>
                </a:moveTo>
                <a:cubicBezTo>
                  <a:pt x="3328988" y="579834"/>
                  <a:pt x="2643188" y="1159669"/>
                  <a:pt x="2071688" y="2057400"/>
                </a:cubicBezTo>
                <a:cubicBezTo>
                  <a:pt x="1500188" y="2955131"/>
                  <a:pt x="931069" y="4433888"/>
                  <a:pt x="585788" y="5386388"/>
                </a:cubicBezTo>
                <a:cubicBezTo>
                  <a:pt x="240507" y="6338888"/>
                  <a:pt x="120253" y="7055644"/>
                  <a:pt x="0" y="7772400"/>
                </a:cubicBezTo>
              </a:path>
            </a:pathLst>
          </a:custGeom>
          <a:noFill/>
          <a:ln w="63500">
            <a:solidFill>
              <a:schemeClr val="accent2">
                <a:lumMod val="75000"/>
              </a:schemeClr>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0323285" y="8415797"/>
            <a:ext cx="807962" cy="771526"/>
          </a:xfrm>
          <a:prstGeom prst="ellipse">
            <a:avLst/>
          </a:prstGeom>
          <a:solidFill>
            <a:schemeClr val="accent1">
              <a:lumMod val="60000"/>
              <a:lumOff val="40000"/>
              <a:alpha val="72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0060658" y="8585074"/>
            <a:ext cx="1382223" cy="338554"/>
          </a:xfrm>
          <a:prstGeom prst="rect">
            <a:avLst/>
          </a:prstGeom>
          <a:noFill/>
        </p:spPr>
        <p:txBody>
          <a:bodyPr wrap="square">
            <a:spAutoFit/>
          </a:bodyPr>
          <a:lstStyle/>
          <a:p>
            <a:r>
              <a:rPr lang="zh-CN" altLang="en-US" sz="1600" b="1" dirty="0">
                <a:solidFill>
                  <a:schemeClr val="bg1"/>
                </a:solidFill>
                <a:latin typeface="+mj-ea"/>
                <a:ea typeface="+mj-ea"/>
              </a:rPr>
              <a:t>崇明地铁站</a:t>
            </a:r>
            <a:endParaRPr lang="zh-CN" altLang="en-US" sz="1600" b="1" dirty="0">
              <a:solidFill>
                <a:schemeClr val="bg1"/>
              </a:solidFill>
            </a:endParaRPr>
          </a:p>
        </p:txBody>
      </p:sp>
      <p:sp>
        <p:nvSpPr>
          <p:cNvPr id="20" name="矩形 19"/>
          <p:cNvSpPr/>
          <p:nvPr/>
        </p:nvSpPr>
        <p:spPr>
          <a:xfrm rot="20358830">
            <a:off x="10443471" y="7038253"/>
            <a:ext cx="159254" cy="517788"/>
          </a:xfrm>
          <a:prstGeom prst="rect">
            <a:avLst/>
          </a:prstGeom>
          <a:solidFill>
            <a:srgbClr val="0000FF"/>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1390124">
            <a:off x="11710921" y="6629936"/>
            <a:ext cx="159254" cy="517788"/>
          </a:xfrm>
          <a:prstGeom prst="rect">
            <a:avLst/>
          </a:prstGeom>
          <a:solidFill>
            <a:srgbClr val="0000FF"/>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9486562" y="7362538"/>
            <a:ext cx="1382223" cy="430887"/>
          </a:xfrm>
          <a:prstGeom prst="rect">
            <a:avLst/>
          </a:prstGeom>
          <a:noFill/>
        </p:spPr>
        <p:txBody>
          <a:bodyPr wrap="square">
            <a:spAutoFit/>
          </a:bodyPr>
          <a:lstStyle/>
          <a:p>
            <a:pPr algn="ctr"/>
            <a:r>
              <a:rPr lang="zh-CN" altLang="en-US" sz="1100" b="1" dirty="0">
                <a:solidFill>
                  <a:schemeClr val="bg1"/>
                </a:solidFill>
                <a:latin typeface="+mj-ea"/>
                <a:ea typeface="+mj-ea"/>
              </a:rPr>
              <a:t>崇明站</a:t>
            </a:r>
            <a:endParaRPr lang="en-US" altLang="zh-CN" sz="1100" b="1" dirty="0">
              <a:solidFill>
                <a:schemeClr val="bg1"/>
              </a:solidFill>
              <a:latin typeface="+mj-ea"/>
              <a:ea typeface="+mj-ea"/>
            </a:endParaRPr>
          </a:p>
          <a:p>
            <a:pPr algn="ctr"/>
            <a:r>
              <a:rPr lang="en-US" altLang="zh-CN" sz="1100" b="1" dirty="0">
                <a:solidFill>
                  <a:schemeClr val="bg1"/>
                </a:solidFill>
                <a:latin typeface="+mj-ea"/>
                <a:ea typeface="+mj-ea"/>
              </a:rPr>
              <a:t>1</a:t>
            </a:r>
            <a:r>
              <a:rPr lang="zh-CN" altLang="en-US" sz="1100" b="1" dirty="0">
                <a:solidFill>
                  <a:schemeClr val="bg1"/>
                </a:solidFill>
                <a:latin typeface="+mj-ea"/>
                <a:ea typeface="+mj-ea"/>
              </a:rPr>
              <a:t>号出入口</a:t>
            </a:r>
            <a:endParaRPr lang="zh-CN" altLang="en-US" sz="1100" b="1" dirty="0">
              <a:solidFill>
                <a:schemeClr val="bg1"/>
              </a:solidFill>
            </a:endParaRPr>
          </a:p>
        </p:txBody>
      </p:sp>
      <p:sp>
        <p:nvSpPr>
          <p:cNvPr id="23" name="文本框 22"/>
          <p:cNvSpPr txBox="1"/>
          <p:nvPr/>
        </p:nvSpPr>
        <p:spPr>
          <a:xfrm>
            <a:off x="11274501" y="7112006"/>
            <a:ext cx="1382223" cy="430887"/>
          </a:xfrm>
          <a:prstGeom prst="rect">
            <a:avLst/>
          </a:prstGeom>
          <a:noFill/>
        </p:spPr>
        <p:txBody>
          <a:bodyPr wrap="square">
            <a:spAutoFit/>
          </a:bodyPr>
          <a:lstStyle/>
          <a:p>
            <a:pPr algn="ctr"/>
            <a:r>
              <a:rPr lang="zh-CN" altLang="en-US" sz="1100" b="1" dirty="0">
                <a:solidFill>
                  <a:schemeClr val="bg1"/>
                </a:solidFill>
                <a:latin typeface="+mj-ea"/>
                <a:ea typeface="+mj-ea"/>
              </a:rPr>
              <a:t>崇明站</a:t>
            </a:r>
            <a:endParaRPr lang="en-US" altLang="zh-CN" sz="1100" b="1" dirty="0">
              <a:solidFill>
                <a:schemeClr val="bg1"/>
              </a:solidFill>
              <a:latin typeface="+mj-ea"/>
              <a:ea typeface="+mj-ea"/>
            </a:endParaRPr>
          </a:p>
          <a:p>
            <a:pPr algn="ctr"/>
            <a:r>
              <a:rPr lang="en-US" altLang="zh-CN" sz="1100" b="1" dirty="0">
                <a:solidFill>
                  <a:schemeClr val="bg1"/>
                </a:solidFill>
                <a:latin typeface="+mj-ea"/>
                <a:ea typeface="+mj-ea"/>
              </a:rPr>
              <a:t>4</a:t>
            </a:r>
            <a:r>
              <a:rPr lang="zh-CN" altLang="en-US" sz="1100" b="1" dirty="0">
                <a:solidFill>
                  <a:schemeClr val="bg1"/>
                </a:solidFill>
                <a:latin typeface="+mj-ea"/>
                <a:ea typeface="+mj-ea"/>
              </a:rPr>
              <a:t>号出入口</a:t>
            </a:r>
            <a:endParaRPr lang="zh-CN" altLang="en-US" sz="1100" b="1" dirty="0">
              <a:solidFill>
                <a:schemeClr val="bg1"/>
              </a:solidFill>
            </a:endParaRPr>
          </a:p>
        </p:txBody>
      </p:sp>
      <p:sp>
        <p:nvSpPr>
          <p:cNvPr id="24" name="任意多边形: 形状 23"/>
          <p:cNvSpPr/>
          <p:nvPr/>
        </p:nvSpPr>
        <p:spPr>
          <a:xfrm>
            <a:off x="4045610" y="4780583"/>
            <a:ext cx="1466904" cy="2434740"/>
          </a:xfrm>
          <a:custGeom>
            <a:avLst/>
            <a:gdLst>
              <a:gd name="connsiteX0" fmla="*/ 0 w 1224116"/>
              <a:gd name="connsiteY0" fmla="*/ 1696064 h 2212258"/>
              <a:gd name="connsiteX1" fmla="*/ 1002891 w 1224116"/>
              <a:gd name="connsiteY1" fmla="*/ 2212258 h 2212258"/>
              <a:gd name="connsiteX2" fmla="*/ 943897 w 1224116"/>
              <a:gd name="connsiteY2" fmla="*/ 943896 h 2212258"/>
              <a:gd name="connsiteX3" fmla="*/ 1224116 w 1224116"/>
              <a:gd name="connsiteY3" fmla="*/ 929148 h 2212258"/>
              <a:gd name="connsiteX4" fmla="*/ 1224116 w 1224116"/>
              <a:gd name="connsiteY4" fmla="*/ 0 h 2212258"/>
              <a:gd name="connsiteX5" fmla="*/ 722671 w 1224116"/>
              <a:gd name="connsiteY5" fmla="*/ 44245 h 2212258"/>
              <a:gd name="connsiteX6" fmla="*/ 29497 w 1224116"/>
              <a:gd name="connsiteY6" fmla="*/ 235974 h 2212258"/>
              <a:gd name="connsiteX7" fmla="*/ 44245 w 1224116"/>
              <a:gd name="connsiteY7" fmla="*/ 1666567 h 2212258"/>
              <a:gd name="connsiteX0-1" fmla="*/ 0 w 1224116"/>
              <a:gd name="connsiteY0-2" fmla="*/ 1729200 h 2245394"/>
              <a:gd name="connsiteX1-3" fmla="*/ 1002891 w 1224116"/>
              <a:gd name="connsiteY1-4" fmla="*/ 2245394 h 2245394"/>
              <a:gd name="connsiteX2-5" fmla="*/ 943897 w 1224116"/>
              <a:gd name="connsiteY2-6" fmla="*/ 977032 h 2245394"/>
              <a:gd name="connsiteX3-7" fmla="*/ 1224116 w 1224116"/>
              <a:gd name="connsiteY3-8" fmla="*/ 962284 h 2245394"/>
              <a:gd name="connsiteX4-9" fmla="*/ 1224116 w 1224116"/>
              <a:gd name="connsiteY4-10" fmla="*/ 33136 h 2245394"/>
              <a:gd name="connsiteX5-11" fmla="*/ 640453 w 1224116"/>
              <a:gd name="connsiteY5-12" fmla="*/ 0 h 2245394"/>
              <a:gd name="connsiteX6-13" fmla="*/ 29497 w 1224116"/>
              <a:gd name="connsiteY6-14" fmla="*/ 269110 h 2245394"/>
              <a:gd name="connsiteX7-15" fmla="*/ 44245 w 1224116"/>
              <a:gd name="connsiteY7-16" fmla="*/ 1699703 h 2245394"/>
              <a:gd name="connsiteX0-17" fmla="*/ 0 w 1224116"/>
              <a:gd name="connsiteY0-18" fmla="*/ 1729200 h 2245394"/>
              <a:gd name="connsiteX1-19" fmla="*/ 1002891 w 1224116"/>
              <a:gd name="connsiteY1-20" fmla="*/ 2245394 h 2245394"/>
              <a:gd name="connsiteX2-21" fmla="*/ 943897 w 1224116"/>
              <a:gd name="connsiteY2-22" fmla="*/ 977032 h 2245394"/>
              <a:gd name="connsiteX3-23" fmla="*/ 1137062 w 1224116"/>
              <a:gd name="connsiteY3-24" fmla="*/ 962284 h 2245394"/>
              <a:gd name="connsiteX4-25" fmla="*/ 1224116 w 1224116"/>
              <a:gd name="connsiteY4-26" fmla="*/ 33136 h 2245394"/>
              <a:gd name="connsiteX5-27" fmla="*/ 640453 w 1224116"/>
              <a:gd name="connsiteY5-28" fmla="*/ 0 h 2245394"/>
              <a:gd name="connsiteX6-29" fmla="*/ 29497 w 1224116"/>
              <a:gd name="connsiteY6-30" fmla="*/ 269110 h 2245394"/>
              <a:gd name="connsiteX7-31" fmla="*/ 44245 w 1224116"/>
              <a:gd name="connsiteY7-32" fmla="*/ 1699703 h 2245394"/>
              <a:gd name="connsiteX0-33" fmla="*/ 0 w 1146734"/>
              <a:gd name="connsiteY0-34" fmla="*/ 1729918 h 2246112"/>
              <a:gd name="connsiteX1-35" fmla="*/ 1002891 w 1146734"/>
              <a:gd name="connsiteY1-36" fmla="*/ 2246112 h 2246112"/>
              <a:gd name="connsiteX2-37" fmla="*/ 943897 w 1146734"/>
              <a:gd name="connsiteY2-38" fmla="*/ 977750 h 2246112"/>
              <a:gd name="connsiteX3-39" fmla="*/ 1137062 w 1146734"/>
              <a:gd name="connsiteY3-40" fmla="*/ 963002 h 2246112"/>
              <a:gd name="connsiteX4-41" fmla="*/ 1146734 w 1146734"/>
              <a:gd name="connsiteY4-42" fmla="*/ 0 h 2246112"/>
              <a:gd name="connsiteX5-43" fmla="*/ 640453 w 1146734"/>
              <a:gd name="connsiteY5-44" fmla="*/ 718 h 2246112"/>
              <a:gd name="connsiteX6-45" fmla="*/ 29497 w 1146734"/>
              <a:gd name="connsiteY6-46" fmla="*/ 269828 h 2246112"/>
              <a:gd name="connsiteX7-47" fmla="*/ 44245 w 1146734"/>
              <a:gd name="connsiteY7-48" fmla="*/ 1700421 h 2246112"/>
              <a:gd name="connsiteX0-49" fmla="*/ 76903 w 1117237"/>
              <a:gd name="connsiteY0-50" fmla="*/ 1807300 h 2246112"/>
              <a:gd name="connsiteX1-51" fmla="*/ 973394 w 1117237"/>
              <a:gd name="connsiteY1-52" fmla="*/ 2246112 h 2246112"/>
              <a:gd name="connsiteX2-53" fmla="*/ 914400 w 1117237"/>
              <a:gd name="connsiteY2-54" fmla="*/ 977750 h 2246112"/>
              <a:gd name="connsiteX3-55" fmla="*/ 1107565 w 1117237"/>
              <a:gd name="connsiteY3-56" fmla="*/ 963002 h 2246112"/>
              <a:gd name="connsiteX4-57" fmla="*/ 1117237 w 1117237"/>
              <a:gd name="connsiteY4-58" fmla="*/ 0 h 2246112"/>
              <a:gd name="connsiteX5-59" fmla="*/ 610956 w 1117237"/>
              <a:gd name="connsiteY5-60" fmla="*/ 718 h 2246112"/>
              <a:gd name="connsiteX6-61" fmla="*/ 0 w 1117237"/>
              <a:gd name="connsiteY6-62" fmla="*/ 269828 h 2246112"/>
              <a:gd name="connsiteX7-63" fmla="*/ 14748 w 1117237"/>
              <a:gd name="connsiteY7-64" fmla="*/ 1700421 h 2246112"/>
              <a:gd name="connsiteX0-65" fmla="*/ 76903 w 1117237"/>
              <a:gd name="connsiteY0-66" fmla="*/ 1807300 h 1854368"/>
              <a:gd name="connsiteX1-67" fmla="*/ 944376 w 1117237"/>
              <a:gd name="connsiteY1-68" fmla="*/ 1854368 h 1854368"/>
              <a:gd name="connsiteX2-69" fmla="*/ 914400 w 1117237"/>
              <a:gd name="connsiteY2-70" fmla="*/ 977750 h 1854368"/>
              <a:gd name="connsiteX3-71" fmla="*/ 1107565 w 1117237"/>
              <a:gd name="connsiteY3-72" fmla="*/ 963002 h 1854368"/>
              <a:gd name="connsiteX4-73" fmla="*/ 1117237 w 1117237"/>
              <a:gd name="connsiteY4-74" fmla="*/ 0 h 1854368"/>
              <a:gd name="connsiteX5-75" fmla="*/ 610956 w 1117237"/>
              <a:gd name="connsiteY5-76" fmla="*/ 718 h 1854368"/>
              <a:gd name="connsiteX6-77" fmla="*/ 0 w 1117237"/>
              <a:gd name="connsiteY6-78" fmla="*/ 269828 h 1854368"/>
              <a:gd name="connsiteX7-79" fmla="*/ 14748 w 1117237"/>
              <a:gd name="connsiteY7-80" fmla="*/ 1700421 h 1854368"/>
              <a:gd name="connsiteX0-81" fmla="*/ 76903 w 1117237"/>
              <a:gd name="connsiteY0-82" fmla="*/ 1807300 h 1854368"/>
              <a:gd name="connsiteX1-83" fmla="*/ 944376 w 1117237"/>
              <a:gd name="connsiteY1-84" fmla="*/ 1854368 h 1854368"/>
              <a:gd name="connsiteX2-85" fmla="*/ 914400 w 1117237"/>
              <a:gd name="connsiteY2-86" fmla="*/ 977750 h 1854368"/>
              <a:gd name="connsiteX3-87" fmla="*/ 1107565 w 1117237"/>
              <a:gd name="connsiteY3-88" fmla="*/ 963002 h 1854368"/>
              <a:gd name="connsiteX4-89" fmla="*/ 1117237 w 1117237"/>
              <a:gd name="connsiteY4-90" fmla="*/ 0 h 1854368"/>
              <a:gd name="connsiteX5-91" fmla="*/ 610956 w 1117237"/>
              <a:gd name="connsiteY5-92" fmla="*/ 718 h 1854368"/>
              <a:gd name="connsiteX6-93" fmla="*/ 0 w 1117237"/>
              <a:gd name="connsiteY6-94" fmla="*/ 269828 h 1854368"/>
              <a:gd name="connsiteX7-95" fmla="*/ 58275 w 1117237"/>
              <a:gd name="connsiteY7-96" fmla="*/ 1763293 h 185436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117237" h="1854368">
                <a:moveTo>
                  <a:pt x="76903" y="1807300"/>
                </a:moveTo>
                <a:lnTo>
                  <a:pt x="944376" y="1854368"/>
                </a:lnTo>
                <a:lnTo>
                  <a:pt x="914400" y="977750"/>
                </a:lnTo>
                <a:lnTo>
                  <a:pt x="1107565" y="963002"/>
                </a:lnTo>
                <a:lnTo>
                  <a:pt x="1117237" y="0"/>
                </a:lnTo>
                <a:lnTo>
                  <a:pt x="610956" y="718"/>
                </a:lnTo>
                <a:lnTo>
                  <a:pt x="0" y="269828"/>
                </a:lnTo>
                <a:lnTo>
                  <a:pt x="58275" y="1763293"/>
                </a:lnTo>
              </a:path>
            </a:pathLst>
          </a:custGeom>
          <a:solidFill>
            <a:schemeClr val="accent1">
              <a:lumMod val="40000"/>
              <a:lumOff val="60000"/>
              <a:alpha val="50000"/>
            </a:schemeClr>
          </a:solidFill>
          <a:ln w="15875">
            <a:solidFill>
              <a:schemeClr val="tx1"/>
            </a:solidFill>
            <a:prstDash val="sysDash"/>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3995294" y="10291113"/>
            <a:ext cx="1382223" cy="338554"/>
          </a:xfrm>
          <a:prstGeom prst="rect">
            <a:avLst/>
          </a:prstGeom>
          <a:noFill/>
        </p:spPr>
        <p:txBody>
          <a:bodyPr wrap="square">
            <a:spAutoFit/>
          </a:bodyPr>
          <a:lstStyle/>
          <a:p>
            <a:r>
              <a:rPr lang="zh-CN" altLang="en-US" sz="1600" b="1" dirty="0">
                <a:latin typeface="+mj-ea"/>
                <a:ea typeface="+mj-ea"/>
              </a:rPr>
              <a:t>镇句路</a:t>
            </a:r>
            <a:endParaRPr lang="zh-CN" altLang="en-US" sz="1600" b="1" dirty="0"/>
          </a:p>
        </p:txBody>
      </p:sp>
      <p:sp>
        <p:nvSpPr>
          <p:cNvPr id="9" name="文本框 8"/>
          <p:cNvSpPr txBox="1"/>
          <p:nvPr/>
        </p:nvSpPr>
        <p:spPr>
          <a:xfrm>
            <a:off x="5673011" y="8077243"/>
            <a:ext cx="430887" cy="857487"/>
          </a:xfrm>
          <a:prstGeom prst="rect">
            <a:avLst/>
          </a:prstGeom>
          <a:noFill/>
        </p:spPr>
        <p:txBody>
          <a:bodyPr vert="eaVert" wrap="square">
            <a:spAutoFit/>
          </a:bodyPr>
          <a:lstStyle/>
          <a:p>
            <a:r>
              <a:rPr lang="zh-CN" altLang="en-US" sz="1600" b="1" dirty="0">
                <a:latin typeface="+mj-ea"/>
                <a:ea typeface="+mj-ea"/>
              </a:rPr>
              <a:t>河北巷</a:t>
            </a:r>
            <a:endParaRPr lang="zh-CN" altLang="en-US" sz="1600" b="1" dirty="0"/>
          </a:p>
        </p:txBody>
      </p:sp>
      <p:sp>
        <p:nvSpPr>
          <p:cNvPr id="11" name="文本框 10"/>
          <p:cNvSpPr txBox="1"/>
          <p:nvPr/>
        </p:nvSpPr>
        <p:spPr>
          <a:xfrm rot="20065652">
            <a:off x="1466341" y="7055709"/>
            <a:ext cx="430887" cy="1308750"/>
          </a:xfrm>
          <a:prstGeom prst="rect">
            <a:avLst/>
          </a:prstGeom>
          <a:noFill/>
        </p:spPr>
        <p:txBody>
          <a:bodyPr vert="eaVert" wrap="square">
            <a:spAutoFit/>
          </a:bodyPr>
          <a:lstStyle/>
          <a:p>
            <a:r>
              <a:rPr lang="zh-CN" altLang="en-US" sz="1600" b="1" dirty="0">
                <a:latin typeface="+mj-ea"/>
                <a:ea typeface="+mj-ea"/>
              </a:rPr>
              <a:t>宁杭南路</a:t>
            </a:r>
            <a:endParaRPr lang="zh-CN" altLang="en-US" sz="1600" b="1"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43919" y="1017134"/>
            <a:ext cx="6383956" cy="581057"/>
          </a:xfrm>
          <a:prstGeom prst="rect">
            <a:avLst/>
          </a:prstGeom>
          <a:noFill/>
        </p:spPr>
        <p:txBody>
          <a:bodyPr wrap="square">
            <a:spAutoFit/>
          </a:bodyPr>
          <a:lstStyle/>
          <a:p>
            <a:pPr marL="342900" indent="-342900">
              <a:lnSpc>
                <a:spcPct val="150000"/>
              </a:lnSpc>
              <a:buFont typeface="Wingdings" panose="05000000000000000000" pitchFamily="2" charset="2"/>
              <a:buChar char="p"/>
            </a:pPr>
            <a:r>
              <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路外公共停车场</a:t>
            </a:r>
            <a:endParaRPr lang="zh-CN" altLang="en-US"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矩形 2"/>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公共停车场</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3.4</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5" name="Text Box 7"/>
          <p:cNvSpPr txBox="1">
            <a:spLocks noChangeArrowheads="1"/>
          </p:cNvSpPr>
          <p:nvPr/>
        </p:nvSpPr>
        <p:spPr bwMode="auto">
          <a:xfrm>
            <a:off x="719136" y="1617998"/>
            <a:ext cx="7296151" cy="4654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buFont typeface="Wingdings" panose="05000000000000000000" pitchFamily="2" charset="2"/>
              <a:buChar char="Ø"/>
            </a:pPr>
            <a:r>
              <a:rPr lang="zh-CN" altLang="en-US" dirty="0"/>
              <a:t>强化既有公共停车场管理与融合</a:t>
            </a:r>
            <a:endParaRPr lang="en-US" altLang="zh-CN" b="0" dirty="0"/>
          </a:p>
          <a:p>
            <a:pPr marL="0" indent="0">
              <a:spcBef>
                <a:spcPts val="0"/>
              </a:spcBef>
              <a:buNone/>
            </a:pPr>
            <a:r>
              <a:rPr lang="zh-CN" altLang="en-US" b="0" dirty="0"/>
              <a:t>构建全市统一的停车信息平台，鼓励既有公共停车场接入平台</a:t>
            </a:r>
            <a:endParaRPr lang="en-US" altLang="zh-CN" b="0" dirty="0"/>
          </a:p>
          <a:p>
            <a:pPr>
              <a:spcBef>
                <a:spcPts val="0"/>
              </a:spcBef>
              <a:buFont typeface="Wingdings" panose="05000000000000000000" pitchFamily="2" charset="2"/>
              <a:buChar char="Ø"/>
            </a:pPr>
            <a:r>
              <a:rPr lang="zh-CN" altLang="en-US" dirty="0"/>
              <a:t>平台功能</a:t>
            </a:r>
            <a:endParaRPr lang="en-US" altLang="zh-CN" dirty="0"/>
          </a:p>
          <a:p>
            <a:pPr marL="0" indent="0">
              <a:spcBef>
                <a:spcPts val="0"/>
              </a:spcBef>
              <a:buNone/>
            </a:pPr>
            <a:r>
              <a:rPr lang="zh-CN" altLang="en-US" dirty="0"/>
              <a:t>供给端：</a:t>
            </a:r>
            <a:r>
              <a:rPr lang="zh-CN" altLang="en-US" b="0" dirty="0"/>
              <a:t>将既有公共停车场信息接入平台，实现泊位总量、利用情况、空闲车位的实时信息</a:t>
            </a:r>
            <a:endParaRPr lang="en-US" altLang="zh-CN" b="0" dirty="0"/>
          </a:p>
          <a:p>
            <a:pPr marL="0" indent="0">
              <a:spcBef>
                <a:spcPts val="0"/>
              </a:spcBef>
              <a:buNone/>
            </a:pPr>
            <a:r>
              <a:rPr lang="zh-CN" altLang="en-US" dirty="0"/>
              <a:t>需求端：</a:t>
            </a:r>
            <a:r>
              <a:rPr lang="zh-CN" altLang="en-US" b="0" dirty="0"/>
              <a:t>用户可以根据信息平台，方便快捷找到最近的停车场</a:t>
            </a:r>
            <a:endParaRPr lang="en-US" altLang="zh-CN" b="0" dirty="0"/>
          </a:p>
          <a:p>
            <a:pPr marL="0" indent="0">
              <a:spcBef>
                <a:spcPts val="0"/>
              </a:spcBef>
              <a:buNone/>
            </a:pPr>
            <a:r>
              <a:rPr lang="zh-CN" altLang="en-US" dirty="0"/>
              <a:t>数据管理：</a:t>
            </a:r>
            <a:r>
              <a:rPr lang="zh-CN" altLang="en-US" b="0" dirty="0"/>
              <a:t>车辆进出高峰时段、停车时长、泊位周转率、泊位闲置率及分布、泊位利用高峰时段、夜间停车需求等</a:t>
            </a:r>
            <a:endParaRPr lang="en-US" altLang="zh-CN" b="0" dirty="0"/>
          </a:p>
          <a:p>
            <a:pPr marL="0" indent="0">
              <a:spcBef>
                <a:spcPts val="0"/>
              </a:spcBef>
              <a:buNone/>
            </a:pPr>
            <a:r>
              <a:rPr lang="zh-CN" altLang="en-US" dirty="0"/>
              <a:t>服务功能</a:t>
            </a:r>
            <a:r>
              <a:rPr lang="zh-CN" altLang="en-US" b="0" dirty="0"/>
              <a:t>：</a:t>
            </a:r>
            <a:r>
              <a:rPr lang="zh-CN" altLang="zh-CN" b="0" dirty="0"/>
              <a:t>集成车位查询、预约、导航</a:t>
            </a:r>
            <a:r>
              <a:rPr lang="zh-CN" altLang="en-US" b="0" dirty="0"/>
              <a:t>、</a:t>
            </a:r>
            <a:r>
              <a:rPr lang="zh-CN" altLang="zh-CN" b="0" dirty="0"/>
              <a:t>缴费</a:t>
            </a:r>
            <a:r>
              <a:rPr lang="zh-CN" altLang="en-US" b="0" dirty="0"/>
              <a:t>、</a:t>
            </a:r>
            <a:r>
              <a:rPr lang="zh-CN" altLang="zh-CN" b="0" dirty="0"/>
              <a:t>线上支付、电子发票等功能</a:t>
            </a:r>
            <a:endParaRPr lang="en-US" altLang="zh-CN" b="0" dirty="0"/>
          </a:p>
        </p:txBody>
      </p:sp>
      <p:pic>
        <p:nvPicPr>
          <p:cNvPr id="6" name="图片 5"/>
          <p:cNvPicPr>
            <a:picLocks noChangeAspect="1"/>
          </p:cNvPicPr>
          <p:nvPr/>
        </p:nvPicPr>
        <p:blipFill>
          <a:blip r:embed="rId1"/>
          <a:stretch>
            <a:fillRect/>
          </a:stretch>
        </p:blipFill>
        <p:spPr>
          <a:xfrm>
            <a:off x="8015287" y="1196769"/>
            <a:ext cx="6900862" cy="1342857"/>
          </a:xfrm>
          <a:prstGeom prst="rect">
            <a:avLst/>
          </a:prstGeom>
          <a:ln w="28575">
            <a:solidFill>
              <a:schemeClr val="accent6">
                <a:lumMod val="40000"/>
                <a:lumOff val="60000"/>
              </a:schemeClr>
            </a:solidFill>
          </a:ln>
        </p:spPr>
      </p:pic>
      <p:sp>
        <p:nvSpPr>
          <p:cNvPr id="8" name="文本框 7"/>
          <p:cNvSpPr txBox="1"/>
          <p:nvPr/>
        </p:nvSpPr>
        <p:spPr>
          <a:xfrm>
            <a:off x="8015287" y="2706089"/>
            <a:ext cx="6900863" cy="3354765"/>
          </a:xfrm>
          <a:prstGeom prst="rect">
            <a:avLst/>
          </a:prstGeom>
          <a:solidFill>
            <a:schemeClr val="accent6">
              <a:lumMod val="20000"/>
              <a:lumOff val="80000"/>
            </a:schemeClr>
          </a:solidFill>
        </p:spPr>
        <p:txBody>
          <a:bodyPr wrap="square">
            <a:spAutoFit/>
          </a:bodyPr>
          <a:lstStyle/>
          <a:p>
            <a:r>
              <a:rPr lang="zh-CN" altLang="zh-CN" sz="2000" dirty="0">
                <a:solidFill>
                  <a:srgbClr val="222222"/>
                </a:solidFill>
                <a:latin typeface="华文新魏" panose="02010800040101010101" pitchFamily="2" charset="-122"/>
                <a:ea typeface="华文新魏" panose="02010800040101010101" pitchFamily="2" charset="-122"/>
              </a:rPr>
              <a:t>“1+10+N”的停车运营平台架构</a:t>
            </a:r>
            <a:endParaRPr lang="en-US" altLang="zh-CN" sz="2000" dirty="0">
              <a:solidFill>
                <a:srgbClr val="222222"/>
              </a:solidFill>
              <a:latin typeface="华文新魏" panose="02010800040101010101" pitchFamily="2" charset="-122"/>
              <a:ea typeface="华文新魏" panose="02010800040101010101" pitchFamily="2" charset="-122"/>
            </a:endParaRPr>
          </a:p>
          <a:p>
            <a:pPr marL="285750" indent="-285750">
              <a:buFont typeface="Wingdings" panose="05000000000000000000" pitchFamily="2" charset="2"/>
              <a:buChar char="l"/>
            </a:pPr>
            <a:r>
              <a:rPr lang="zh-CN" altLang="zh-CN" sz="1800" dirty="0">
                <a:solidFill>
                  <a:srgbClr val="222222"/>
                </a:solidFill>
                <a:latin typeface="华文新魏" panose="02010800040101010101" pitchFamily="2" charset="-122"/>
                <a:ea typeface="华文新魏" panose="02010800040101010101" pitchFamily="2" charset="-122"/>
              </a:rPr>
              <a:t>“1”代表市级平台</a:t>
            </a:r>
            <a:endParaRPr lang="en-US" altLang="zh-CN" sz="1800" dirty="0">
              <a:solidFill>
                <a:srgbClr val="222222"/>
              </a:solidFill>
              <a:latin typeface="华文新魏" panose="02010800040101010101" pitchFamily="2" charset="-122"/>
              <a:ea typeface="华文新魏" panose="02010800040101010101" pitchFamily="2" charset="-122"/>
            </a:endParaRPr>
          </a:p>
          <a:p>
            <a:pPr marL="285750" indent="-285750">
              <a:buFont typeface="Wingdings" panose="05000000000000000000" pitchFamily="2" charset="2"/>
              <a:buChar char="l"/>
            </a:pPr>
            <a:r>
              <a:rPr lang="zh-CN" altLang="zh-CN" sz="1800" dirty="0">
                <a:solidFill>
                  <a:srgbClr val="222222"/>
                </a:solidFill>
                <a:latin typeface="华文新魏" panose="02010800040101010101" pitchFamily="2" charset="-122"/>
                <a:ea typeface="华文新魏" panose="02010800040101010101" pitchFamily="2" charset="-122"/>
              </a:rPr>
              <a:t>“10”代表十个县级市（区）平台</a:t>
            </a:r>
            <a:endParaRPr lang="en-US" altLang="zh-CN" sz="1800" dirty="0">
              <a:solidFill>
                <a:srgbClr val="222222"/>
              </a:solidFill>
              <a:latin typeface="华文新魏" panose="02010800040101010101" pitchFamily="2" charset="-122"/>
              <a:ea typeface="华文新魏" panose="02010800040101010101" pitchFamily="2" charset="-122"/>
            </a:endParaRPr>
          </a:p>
          <a:p>
            <a:pPr marL="285750" indent="-285750">
              <a:buFont typeface="Wingdings" panose="05000000000000000000" pitchFamily="2" charset="2"/>
              <a:buChar char="l"/>
            </a:pPr>
            <a:r>
              <a:rPr lang="zh-CN" altLang="zh-CN" sz="1800" dirty="0">
                <a:solidFill>
                  <a:srgbClr val="222222"/>
                </a:solidFill>
                <a:latin typeface="华文新魏" panose="02010800040101010101" pitchFamily="2" charset="-122"/>
                <a:ea typeface="华文新魏" panose="02010800040101010101" pitchFamily="2" charset="-122"/>
              </a:rPr>
              <a:t>“N”则涵盖众多分散的停车运营平台。</a:t>
            </a:r>
            <a:endParaRPr lang="en-US" altLang="zh-CN" sz="1800" dirty="0">
              <a:solidFill>
                <a:srgbClr val="222222"/>
              </a:solidFill>
              <a:latin typeface="华文新魏" panose="02010800040101010101" pitchFamily="2" charset="-122"/>
              <a:ea typeface="华文新魏" panose="02010800040101010101" pitchFamily="2" charset="-122"/>
            </a:endParaRPr>
          </a:p>
          <a:p>
            <a:endParaRPr lang="en-US" altLang="zh-CN" sz="1800" b="0" i="0" dirty="0">
              <a:solidFill>
                <a:srgbClr val="222222"/>
              </a:solidFill>
              <a:effectLst/>
              <a:latin typeface="华文新魏" panose="02010800040101010101" pitchFamily="2" charset="-122"/>
              <a:ea typeface="华文新魏" panose="02010800040101010101" pitchFamily="2" charset="-122"/>
            </a:endParaRPr>
          </a:p>
          <a:p>
            <a:r>
              <a:rPr lang="zh-CN" altLang="en-US" dirty="0">
                <a:solidFill>
                  <a:srgbClr val="222222"/>
                </a:solidFill>
                <a:latin typeface="华文新魏" panose="02010800040101010101" pitchFamily="2" charset="-122"/>
                <a:ea typeface="华文新魏" panose="02010800040101010101" pitchFamily="2" charset="-122"/>
              </a:rPr>
              <a:t>实施效果：</a:t>
            </a:r>
            <a:endParaRPr lang="en-US" altLang="zh-CN" dirty="0">
              <a:solidFill>
                <a:srgbClr val="222222"/>
              </a:solidFill>
              <a:latin typeface="华文新魏" panose="02010800040101010101" pitchFamily="2" charset="-122"/>
              <a:ea typeface="华文新魏" panose="02010800040101010101" pitchFamily="2" charset="-122"/>
            </a:endParaRPr>
          </a:p>
          <a:p>
            <a:r>
              <a:rPr lang="zh-CN" altLang="zh-CN" sz="1800" b="0" i="0" dirty="0">
                <a:solidFill>
                  <a:srgbClr val="222222"/>
                </a:solidFill>
                <a:effectLst/>
                <a:latin typeface="华文新魏" panose="02010800040101010101" pitchFamily="2" charset="-122"/>
                <a:ea typeface="华文新魏" panose="02010800040101010101" pitchFamily="2" charset="-122"/>
              </a:rPr>
              <a:t>苏州市已成功接入</a:t>
            </a:r>
            <a:r>
              <a:rPr lang="zh-CN" altLang="zh-CN" sz="2000" b="1" i="0" dirty="0">
                <a:solidFill>
                  <a:srgbClr val="C00000"/>
                </a:solidFill>
                <a:effectLst/>
                <a:latin typeface="华文新魏" panose="02010800040101010101" pitchFamily="2" charset="-122"/>
                <a:ea typeface="华文新魏" panose="02010800040101010101" pitchFamily="2" charset="-122"/>
              </a:rPr>
              <a:t>3236处</a:t>
            </a:r>
            <a:r>
              <a:rPr lang="zh-CN" altLang="zh-CN" sz="1800" b="0" i="0" dirty="0">
                <a:solidFill>
                  <a:srgbClr val="222222"/>
                </a:solidFill>
                <a:effectLst/>
                <a:latin typeface="华文新魏" panose="02010800040101010101" pitchFamily="2" charset="-122"/>
                <a:ea typeface="华文新魏" panose="02010800040101010101" pitchFamily="2" charset="-122"/>
              </a:rPr>
              <a:t>经营性停车场，其中</a:t>
            </a:r>
            <a:r>
              <a:rPr lang="zh-CN" altLang="zh-CN" sz="2000" b="1" dirty="0">
                <a:solidFill>
                  <a:srgbClr val="C00000"/>
                </a:solidFill>
                <a:latin typeface="华文新魏" panose="02010800040101010101" pitchFamily="2" charset="-122"/>
                <a:ea typeface="华文新魏" panose="02010800040101010101" pitchFamily="2" charset="-122"/>
              </a:rPr>
              <a:t>1506</a:t>
            </a:r>
            <a:r>
              <a:rPr lang="zh-CN" altLang="zh-CN" sz="1800" b="0" i="0" dirty="0">
                <a:solidFill>
                  <a:srgbClr val="222222"/>
                </a:solidFill>
                <a:effectLst/>
                <a:latin typeface="华文新魏" panose="02010800040101010101" pitchFamily="2" charset="-122"/>
                <a:ea typeface="华文新魏" panose="02010800040101010101" pitchFamily="2" charset="-122"/>
              </a:rPr>
              <a:t>处公共停车场已实现全量接入。此外，各类建筑物配建的经营性车场也已接入</a:t>
            </a:r>
            <a:r>
              <a:rPr lang="zh-CN" altLang="zh-CN" sz="2000" b="1" dirty="0">
                <a:solidFill>
                  <a:srgbClr val="C00000"/>
                </a:solidFill>
                <a:latin typeface="华文新魏" panose="02010800040101010101" pitchFamily="2" charset="-122"/>
                <a:ea typeface="华文新魏" panose="02010800040101010101" pitchFamily="2" charset="-122"/>
              </a:rPr>
              <a:t>1730</a:t>
            </a:r>
            <a:r>
              <a:rPr lang="zh-CN" altLang="zh-CN" sz="1800" b="0" i="0" dirty="0">
                <a:solidFill>
                  <a:srgbClr val="222222"/>
                </a:solidFill>
                <a:effectLst/>
                <a:latin typeface="华文新魏" panose="02010800040101010101" pitchFamily="2" charset="-122"/>
                <a:ea typeface="华文新魏" panose="02010800040101010101" pitchFamily="2" charset="-122"/>
              </a:rPr>
              <a:t>处，涵盖医疗设施、公园景区、文体设施、交通枢纽以及标志性商业体停车场共</a:t>
            </a:r>
            <a:r>
              <a:rPr lang="zh-CN" altLang="zh-CN" sz="2000" b="1" dirty="0">
                <a:solidFill>
                  <a:srgbClr val="C00000"/>
                </a:solidFill>
                <a:latin typeface="华文新魏" panose="02010800040101010101" pitchFamily="2" charset="-122"/>
                <a:ea typeface="华文新魏" panose="02010800040101010101" pitchFamily="2" charset="-122"/>
              </a:rPr>
              <a:t>449处</a:t>
            </a:r>
            <a:r>
              <a:rPr lang="zh-CN" altLang="zh-CN" sz="1800" b="0" i="0" dirty="0">
                <a:solidFill>
                  <a:srgbClr val="222222"/>
                </a:solidFill>
                <a:effectLst/>
                <a:latin typeface="华文新魏" panose="02010800040101010101" pitchFamily="2" charset="-122"/>
                <a:ea typeface="华文新魏" panose="02010800040101010101" pitchFamily="2" charset="-122"/>
              </a:rPr>
              <a:t>。在试运行阶段，该平台共吸引</a:t>
            </a:r>
            <a:r>
              <a:rPr lang="zh-CN" altLang="zh-CN" sz="2000" b="1" dirty="0">
                <a:solidFill>
                  <a:srgbClr val="C00000"/>
                </a:solidFill>
                <a:latin typeface="华文新魏" panose="02010800040101010101" pitchFamily="2" charset="-122"/>
                <a:ea typeface="华文新魏" panose="02010800040101010101" pitchFamily="2" charset="-122"/>
              </a:rPr>
              <a:t>20万</a:t>
            </a:r>
            <a:r>
              <a:rPr lang="zh-CN" altLang="zh-CN" sz="1800" b="0" i="0" dirty="0">
                <a:solidFill>
                  <a:srgbClr val="222222"/>
                </a:solidFill>
                <a:effectLst/>
                <a:latin typeface="华文新魏" panose="02010800040101010101" pitchFamily="2" charset="-122"/>
                <a:ea typeface="华文新魏" panose="02010800040101010101" pitchFamily="2" charset="-122"/>
              </a:rPr>
              <a:t>注册用户，累计提供服务达3200万次</a:t>
            </a:r>
            <a:endParaRPr lang="zh-CN" altLang="en-US" sz="1800" dirty="0">
              <a:latin typeface="华文新魏" panose="02010800040101010101" pitchFamily="2" charset="-122"/>
              <a:ea typeface="华文新魏" panose="02010800040101010101" pitchFamily="2" charset="-122"/>
            </a:endParaRPr>
          </a:p>
        </p:txBody>
      </p:sp>
      <p:pic>
        <p:nvPicPr>
          <p:cNvPr id="10" name="图片 9"/>
          <p:cNvPicPr>
            <a:picLocks noChangeAspect="1"/>
          </p:cNvPicPr>
          <p:nvPr/>
        </p:nvPicPr>
        <p:blipFill>
          <a:blip r:embed="rId2"/>
          <a:stretch>
            <a:fillRect/>
          </a:stretch>
        </p:blipFill>
        <p:spPr>
          <a:xfrm>
            <a:off x="-3257951" y="5953277"/>
            <a:ext cx="3096831" cy="4234129"/>
          </a:xfrm>
          <a:prstGeom prst="rect">
            <a:avLst/>
          </a:prstGeom>
        </p:spPr>
      </p:pic>
      <p:pic>
        <p:nvPicPr>
          <p:cNvPr id="11" name="图片 10"/>
          <p:cNvPicPr>
            <a:picLocks noChangeAspect="1"/>
          </p:cNvPicPr>
          <p:nvPr/>
        </p:nvPicPr>
        <p:blipFill>
          <a:blip r:embed="rId3"/>
          <a:stretch>
            <a:fillRect/>
          </a:stretch>
        </p:blipFill>
        <p:spPr>
          <a:xfrm>
            <a:off x="689628" y="6441740"/>
            <a:ext cx="3039031" cy="4250073"/>
          </a:xfrm>
          <a:prstGeom prst="rect">
            <a:avLst/>
          </a:prstGeom>
        </p:spPr>
      </p:pic>
      <p:pic>
        <p:nvPicPr>
          <p:cNvPr id="12" name="图片 11"/>
          <p:cNvPicPr>
            <a:picLocks noChangeAspect="1"/>
          </p:cNvPicPr>
          <p:nvPr/>
        </p:nvPicPr>
        <p:blipFill>
          <a:blip r:embed="rId4"/>
          <a:stretch>
            <a:fillRect/>
          </a:stretch>
        </p:blipFill>
        <p:spPr>
          <a:xfrm>
            <a:off x="4158144" y="6256646"/>
            <a:ext cx="3095827" cy="4250074"/>
          </a:xfrm>
          <a:prstGeom prst="rect">
            <a:avLst/>
          </a:prstGeom>
        </p:spPr>
      </p:pic>
      <p:pic>
        <p:nvPicPr>
          <p:cNvPr id="13" name="图片 12"/>
          <p:cNvPicPr>
            <a:picLocks noChangeAspect="1"/>
          </p:cNvPicPr>
          <p:nvPr/>
        </p:nvPicPr>
        <p:blipFill>
          <a:blip r:embed="rId5"/>
          <a:stretch>
            <a:fillRect/>
          </a:stretch>
        </p:blipFill>
        <p:spPr>
          <a:xfrm>
            <a:off x="7471286" y="6137670"/>
            <a:ext cx="3656595" cy="4488025"/>
          </a:xfrm>
          <a:prstGeom prst="rect">
            <a:avLst/>
          </a:prstGeom>
        </p:spPr>
      </p:pic>
      <p:pic>
        <p:nvPicPr>
          <p:cNvPr id="14" name="图片 13"/>
          <p:cNvPicPr>
            <a:picLocks noChangeAspect="1"/>
          </p:cNvPicPr>
          <p:nvPr/>
        </p:nvPicPr>
        <p:blipFill>
          <a:blip r:embed="rId6"/>
          <a:stretch>
            <a:fillRect/>
          </a:stretch>
        </p:blipFill>
        <p:spPr>
          <a:xfrm>
            <a:off x="11576049" y="6060854"/>
            <a:ext cx="3225136" cy="4445866"/>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íṩḷïde"/>
          <p:cNvSpPr/>
          <p:nvPr/>
        </p:nvSpPr>
        <p:spPr bwMode="auto">
          <a:xfrm>
            <a:off x="7796283" y="-1"/>
            <a:ext cx="94717" cy="10691814"/>
          </a:xfrm>
          <a:prstGeom prst="rect">
            <a:avLst/>
          </a:prstGeom>
          <a:solidFill>
            <a:schemeClr val="tx2">
              <a:lumMod val="60000"/>
              <a:lumOff val="40000"/>
            </a:schemeClr>
          </a:solidFill>
          <a:ln w="19050">
            <a:noFill/>
            <a:round/>
          </a:ln>
        </p:spPr>
        <p:txBody>
          <a:bodyPr anchor="ctr"/>
          <a:lstStyle/>
          <a:p>
            <a:pPr algn="ctr"/>
            <a:endParaRPr dirty="0"/>
          </a:p>
        </p:txBody>
      </p:sp>
      <p:grpSp>
        <p:nvGrpSpPr>
          <p:cNvPr id="3" name="组合 2"/>
          <p:cNvGrpSpPr/>
          <p:nvPr/>
        </p:nvGrpSpPr>
        <p:grpSpPr>
          <a:xfrm>
            <a:off x="7444799" y="4721077"/>
            <a:ext cx="4631373" cy="892607"/>
            <a:chOff x="7459071" y="7308586"/>
            <a:chExt cx="4631373" cy="892607"/>
          </a:xfrm>
        </p:grpSpPr>
        <p:sp>
          <p:nvSpPr>
            <p:cNvPr id="20"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03</a:t>
              </a:r>
              <a:endParaRPr lang="en-US" altLang="zh-CN" sz="2800" dirty="0">
                <a:solidFill>
                  <a:schemeClr val="bg1">
                    <a:lumMod val="50000"/>
                  </a:schemeClr>
                </a:solidFill>
                <a:latin typeface="Impact" panose="020B0806030902050204" pitchFamily="34" charset="0"/>
              </a:endParaRPr>
            </a:p>
          </p:txBody>
        </p:sp>
        <p:sp>
          <p:nvSpPr>
            <p:cNvPr id="5"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规划方案</a:t>
              </a:r>
              <a:endParaRPr lang="zh-CN" altLang="en-US" dirty="0">
                <a:solidFill>
                  <a:schemeClr val="bg1">
                    <a:lumMod val="50000"/>
                  </a:schemeClr>
                </a:solidFill>
                <a:effectLst/>
              </a:endParaRPr>
            </a:p>
          </p:txBody>
        </p:sp>
      </p:grpSp>
      <p:grpSp>
        <p:nvGrpSpPr>
          <p:cNvPr id="8" name="组合 7"/>
          <p:cNvGrpSpPr/>
          <p:nvPr/>
        </p:nvGrpSpPr>
        <p:grpSpPr>
          <a:xfrm>
            <a:off x="7444799" y="2906980"/>
            <a:ext cx="4631373" cy="892607"/>
            <a:chOff x="7459071" y="5591970"/>
            <a:chExt cx="4631373" cy="892607"/>
          </a:xfrm>
        </p:grpSpPr>
        <p:sp>
          <p:nvSpPr>
            <p:cNvPr id="19" name="íśḻïḑè"/>
            <p:cNvSpPr/>
            <p:nvPr/>
          </p:nvSpPr>
          <p:spPr bwMode="auto">
            <a:xfrm>
              <a:off x="7459071" y="5591970"/>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02</a:t>
              </a:r>
              <a:endParaRPr lang="en-US" altLang="zh-CN" sz="2800" dirty="0">
                <a:solidFill>
                  <a:schemeClr val="bg1">
                    <a:lumMod val="50000"/>
                  </a:schemeClr>
                </a:solidFill>
                <a:latin typeface="Impact" panose="020B0806030902050204" pitchFamily="34" charset="0"/>
              </a:endParaRPr>
            </a:p>
          </p:txBody>
        </p:sp>
        <p:sp>
          <p:nvSpPr>
            <p:cNvPr id="7" name="ïṧḷïḓê"/>
            <p:cNvSpPr txBox="1"/>
            <p:nvPr/>
          </p:nvSpPr>
          <p:spPr>
            <a:xfrm>
              <a:off x="8609877" y="5805461"/>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发展策略与目标</a:t>
              </a:r>
              <a:endParaRPr lang="zh-CN" altLang="en-US" dirty="0">
                <a:solidFill>
                  <a:schemeClr val="bg1">
                    <a:lumMod val="50000"/>
                  </a:schemeClr>
                </a:solidFill>
                <a:effectLst/>
              </a:endParaRPr>
            </a:p>
          </p:txBody>
        </p:sp>
      </p:grpSp>
      <p:grpSp>
        <p:nvGrpSpPr>
          <p:cNvPr id="4" name="组合 3"/>
          <p:cNvGrpSpPr/>
          <p:nvPr/>
        </p:nvGrpSpPr>
        <p:grpSpPr>
          <a:xfrm>
            <a:off x="7444799" y="1230338"/>
            <a:ext cx="4631373" cy="892607"/>
            <a:chOff x="7459071" y="2134703"/>
            <a:chExt cx="4631373" cy="892607"/>
          </a:xfrm>
        </p:grpSpPr>
        <p:sp>
          <p:nvSpPr>
            <p:cNvPr id="17" name="îṥlîḓê"/>
            <p:cNvSpPr/>
            <p:nvPr/>
          </p:nvSpPr>
          <p:spPr bwMode="auto">
            <a:xfrm>
              <a:off x="7459071" y="2134703"/>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01</a:t>
              </a:r>
              <a:endParaRPr lang="en-US" altLang="zh-CN" sz="2800" dirty="0">
                <a:solidFill>
                  <a:schemeClr val="bg1">
                    <a:lumMod val="50000"/>
                  </a:schemeClr>
                </a:solidFill>
                <a:latin typeface="Impact" panose="020B0806030902050204" pitchFamily="34" charset="0"/>
              </a:endParaRPr>
            </a:p>
          </p:txBody>
        </p:sp>
        <p:sp>
          <p:nvSpPr>
            <p:cNvPr id="11" name="îṥľïdè"/>
            <p:cNvSpPr txBox="1"/>
            <p:nvPr/>
          </p:nvSpPr>
          <p:spPr>
            <a:xfrm>
              <a:off x="8609877" y="2385727"/>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项目背景</a:t>
              </a:r>
              <a:endParaRPr lang="zh-CN" altLang="en-US" dirty="0">
                <a:solidFill>
                  <a:schemeClr val="bg1">
                    <a:lumMod val="50000"/>
                  </a:schemeClr>
                </a:solidFill>
                <a:effectLst/>
              </a:endParaRPr>
            </a:p>
          </p:txBody>
        </p:sp>
      </p:grpSp>
      <p:grpSp>
        <p:nvGrpSpPr>
          <p:cNvPr id="2" name="组合 1"/>
          <p:cNvGrpSpPr/>
          <p:nvPr/>
        </p:nvGrpSpPr>
        <p:grpSpPr>
          <a:xfrm>
            <a:off x="1244805" y="1866727"/>
            <a:ext cx="5098843" cy="7221066"/>
            <a:chOff x="463755" y="1866727"/>
            <a:chExt cx="5098843" cy="7221066"/>
          </a:xfrm>
        </p:grpSpPr>
        <p:sp>
          <p:nvSpPr>
            <p:cNvPr id="21" name="ís1íḓê"/>
            <p:cNvSpPr/>
            <p:nvPr/>
          </p:nvSpPr>
          <p:spPr bwMode="auto">
            <a:xfrm>
              <a:off x="463755" y="1866727"/>
              <a:ext cx="5098843" cy="7221066"/>
            </a:xfrm>
            <a:custGeom>
              <a:avLst/>
              <a:gdLst>
                <a:gd name="connsiteX0" fmla="*/ 1340314 w 4111625"/>
                <a:gd name="connsiteY0" fmla="*/ 249119 h 5822951"/>
                <a:gd name="connsiteX1" fmla="*/ 1360734 w 4111625"/>
                <a:gd name="connsiteY1" fmla="*/ 250397 h 5822951"/>
                <a:gd name="connsiteX2" fmla="*/ 1350927 w 4111625"/>
                <a:gd name="connsiteY2" fmla="*/ 249783 h 5822951"/>
                <a:gd name="connsiteX3" fmla="*/ 1302697 w 4111625"/>
                <a:gd name="connsiteY3" fmla="*/ 246765 h 5822951"/>
                <a:gd name="connsiteX4" fmla="*/ 1327635 w 4111625"/>
                <a:gd name="connsiteY4" fmla="*/ 248326 h 5822951"/>
                <a:gd name="connsiteX5" fmla="*/ 1340314 w 4111625"/>
                <a:gd name="connsiteY5" fmla="*/ 249119 h 5822951"/>
                <a:gd name="connsiteX6" fmla="*/ 1315376 w 4111625"/>
                <a:gd name="connsiteY6" fmla="*/ 247559 h 5822951"/>
                <a:gd name="connsiteX7" fmla="*/ 1282278 w 4111625"/>
                <a:gd name="connsiteY7" fmla="*/ 245487 h 5822951"/>
                <a:gd name="connsiteX8" fmla="*/ 1292085 w 4111625"/>
                <a:gd name="connsiteY8" fmla="*/ 246101 h 5822951"/>
                <a:gd name="connsiteX9" fmla="*/ 1302697 w 4111625"/>
                <a:gd name="connsiteY9" fmla="*/ 246765 h 5822951"/>
                <a:gd name="connsiteX10" fmla="*/ 3616367 w 4111625"/>
                <a:gd name="connsiteY10" fmla="*/ 0 h 5822951"/>
                <a:gd name="connsiteX11" fmla="*/ 3616367 w 4111625"/>
                <a:gd name="connsiteY11" fmla="*/ 19639 h 5822951"/>
                <a:gd name="connsiteX12" fmla="*/ 3645788 w 4111625"/>
                <a:gd name="connsiteY12" fmla="*/ 4939198 h 5822951"/>
                <a:gd name="connsiteX13" fmla="*/ 3645788 w 4111625"/>
                <a:gd name="connsiteY13" fmla="*/ 4968657 h 5822951"/>
                <a:gd name="connsiteX14" fmla="*/ 3621270 w 4111625"/>
                <a:gd name="connsiteY14" fmla="*/ 4978476 h 5822951"/>
                <a:gd name="connsiteX15" fmla="*/ 3400611 w 4111625"/>
                <a:gd name="connsiteY15" fmla="*/ 5066851 h 5822951"/>
                <a:gd name="connsiteX16" fmla="*/ 3179951 w 4111625"/>
                <a:gd name="connsiteY16" fmla="*/ 5140497 h 5822951"/>
                <a:gd name="connsiteX17" fmla="*/ 3067169 w 4111625"/>
                <a:gd name="connsiteY17" fmla="*/ 5169956 h 5822951"/>
                <a:gd name="connsiteX18" fmla="*/ 2954388 w 4111625"/>
                <a:gd name="connsiteY18" fmla="*/ 5199414 h 5822951"/>
                <a:gd name="connsiteX19" fmla="*/ 2841606 w 4111625"/>
                <a:gd name="connsiteY19" fmla="*/ 5223963 h 5822951"/>
                <a:gd name="connsiteX20" fmla="*/ 2782764 w 4111625"/>
                <a:gd name="connsiteY20" fmla="*/ 5233783 h 5822951"/>
                <a:gd name="connsiteX21" fmla="*/ 2723921 w 4111625"/>
                <a:gd name="connsiteY21" fmla="*/ 5238692 h 5822951"/>
                <a:gd name="connsiteX22" fmla="*/ 2488551 w 4111625"/>
                <a:gd name="connsiteY22" fmla="*/ 5258331 h 5822951"/>
                <a:gd name="connsiteX23" fmla="*/ 2473840 w 4111625"/>
                <a:gd name="connsiteY23" fmla="*/ 5258331 h 5822951"/>
                <a:gd name="connsiteX24" fmla="*/ 2459129 w 4111625"/>
                <a:gd name="connsiteY24" fmla="*/ 5258331 h 5822951"/>
                <a:gd name="connsiteX25" fmla="*/ 2429708 w 4111625"/>
                <a:gd name="connsiteY25" fmla="*/ 5258331 h 5822951"/>
                <a:gd name="connsiteX26" fmla="*/ 2370865 w 4111625"/>
                <a:gd name="connsiteY26" fmla="*/ 5253421 h 5822951"/>
                <a:gd name="connsiteX27" fmla="*/ 2258084 w 4111625"/>
                <a:gd name="connsiteY27" fmla="*/ 5248512 h 5822951"/>
                <a:gd name="connsiteX28" fmla="*/ 2022714 w 4111625"/>
                <a:gd name="connsiteY28" fmla="*/ 5228873 h 5822951"/>
                <a:gd name="connsiteX29" fmla="*/ 1797150 w 4111625"/>
                <a:gd name="connsiteY29" fmla="*/ 5209234 h 5822951"/>
                <a:gd name="connsiteX30" fmla="*/ 1679465 w 4111625"/>
                <a:gd name="connsiteY30" fmla="*/ 5194505 h 5822951"/>
                <a:gd name="connsiteX31" fmla="*/ 1566684 w 4111625"/>
                <a:gd name="connsiteY31" fmla="*/ 5189595 h 5822951"/>
                <a:gd name="connsiteX32" fmla="*/ 1453902 w 4111625"/>
                <a:gd name="connsiteY32" fmla="*/ 5179775 h 5822951"/>
                <a:gd name="connsiteX33" fmla="*/ 1399963 w 4111625"/>
                <a:gd name="connsiteY33" fmla="*/ 5179775 h 5822951"/>
                <a:gd name="connsiteX34" fmla="*/ 1341120 w 4111625"/>
                <a:gd name="connsiteY34" fmla="*/ 5179775 h 5822951"/>
                <a:gd name="connsiteX35" fmla="*/ 1115557 w 4111625"/>
                <a:gd name="connsiteY35" fmla="*/ 5189595 h 5822951"/>
                <a:gd name="connsiteX36" fmla="*/ 1061618 w 4111625"/>
                <a:gd name="connsiteY36" fmla="*/ 5194505 h 5822951"/>
                <a:gd name="connsiteX37" fmla="*/ 1007679 w 4111625"/>
                <a:gd name="connsiteY37" fmla="*/ 5204324 h 5822951"/>
                <a:gd name="connsiteX38" fmla="*/ 953740 w 4111625"/>
                <a:gd name="connsiteY38" fmla="*/ 5214144 h 5822951"/>
                <a:gd name="connsiteX39" fmla="*/ 939029 w 4111625"/>
                <a:gd name="connsiteY39" fmla="*/ 5219053 h 5822951"/>
                <a:gd name="connsiteX40" fmla="*/ 934126 w 4111625"/>
                <a:gd name="connsiteY40" fmla="*/ 5219053 h 5822951"/>
                <a:gd name="connsiteX41" fmla="*/ 929222 w 4111625"/>
                <a:gd name="connsiteY41" fmla="*/ 5219053 h 5822951"/>
                <a:gd name="connsiteX42" fmla="*/ 899800 w 4111625"/>
                <a:gd name="connsiteY42" fmla="*/ 5228873 h 5822951"/>
                <a:gd name="connsiteX43" fmla="*/ 845862 w 4111625"/>
                <a:gd name="connsiteY43" fmla="*/ 5243602 h 5822951"/>
                <a:gd name="connsiteX44" fmla="*/ 791922 w 4111625"/>
                <a:gd name="connsiteY44" fmla="*/ 5258331 h 5822951"/>
                <a:gd name="connsiteX45" fmla="*/ 684044 w 4111625"/>
                <a:gd name="connsiteY45" fmla="*/ 5292699 h 5822951"/>
                <a:gd name="connsiteX46" fmla="*/ 512421 w 4111625"/>
                <a:gd name="connsiteY46" fmla="*/ 5361436 h 5822951"/>
                <a:gd name="connsiteX47" fmla="*/ 639912 w 4111625"/>
                <a:gd name="connsiteY47" fmla="*/ 5336887 h 5822951"/>
                <a:gd name="connsiteX48" fmla="*/ 708563 w 4111625"/>
                <a:gd name="connsiteY48" fmla="*/ 5327068 h 5822951"/>
                <a:gd name="connsiteX49" fmla="*/ 777212 w 4111625"/>
                <a:gd name="connsiteY49" fmla="*/ 5322158 h 5822951"/>
                <a:gd name="connsiteX50" fmla="*/ 806633 w 4111625"/>
                <a:gd name="connsiteY50" fmla="*/ 5322158 h 5822951"/>
                <a:gd name="connsiteX51" fmla="*/ 840958 w 4111625"/>
                <a:gd name="connsiteY51" fmla="*/ 5317248 h 5822951"/>
                <a:gd name="connsiteX52" fmla="*/ 909608 w 4111625"/>
                <a:gd name="connsiteY52" fmla="*/ 5317248 h 5822951"/>
                <a:gd name="connsiteX53" fmla="*/ 978258 w 4111625"/>
                <a:gd name="connsiteY53" fmla="*/ 5317248 h 5822951"/>
                <a:gd name="connsiteX54" fmla="*/ 1046907 w 4111625"/>
                <a:gd name="connsiteY54" fmla="*/ 5317248 h 5822951"/>
                <a:gd name="connsiteX55" fmla="*/ 1081232 w 4111625"/>
                <a:gd name="connsiteY55" fmla="*/ 5317248 h 5822951"/>
                <a:gd name="connsiteX56" fmla="*/ 1110653 w 4111625"/>
                <a:gd name="connsiteY56" fmla="*/ 5322158 h 5822951"/>
                <a:gd name="connsiteX57" fmla="*/ 1174400 w 4111625"/>
                <a:gd name="connsiteY57" fmla="*/ 5327068 h 5822951"/>
                <a:gd name="connsiteX58" fmla="*/ 1194014 w 4111625"/>
                <a:gd name="connsiteY58" fmla="*/ 5327068 h 5822951"/>
                <a:gd name="connsiteX59" fmla="*/ 1208724 w 4111625"/>
                <a:gd name="connsiteY59" fmla="*/ 5331977 h 5822951"/>
                <a:gd name="connsiteX60" fmla="*/ 1243049 w 4111625"/>
                <a:gd name="connsiteY60" fmla="*/ 5336887 h 5822951"/>
                <a:gd name="connsiteX61" fmla="*/ 1306795 w 4111625"/>
                <a:gd name="connsiteY61" fmla="*/ 5341797 h 5822951"/>
                <a:gd name="connsiteX62" fmla="*/ 1561780 w 4111625"/>
                <a:gd name="connsiteY62" fmla="*/ 5385984 h 5822951"/>
                <a:gd name="connsiteX63" fmla="*/ 1684369 w 4111625"/>
                <a:gd name="connsiteY63" fmla="*/ 5415443 h 5822951"/>
                <a:gd name="connsiteX64" fmla="*/ 1806957 w 4111625"/>
                <a:gd name="connsiteY64" fmla="*/ 5439992 h 5822951"/>
                <a:gd name="connsiteX65" fmla="*/ 2052135 w 4111625"/>
                <a:gd name="connsiteY65" fmla="*/ 5489089 h 5822951"/>
                <a:gd name="connsiteX66" fmla="*/ 2292409 w 4111625"/>
                <a:gd name="connsiteY66" fmla="*/ 5533277 h 5822951"/>
                <a:gd name="connsiteX67" fmla="*/ 2537586 w 4111625"/>
                <a:gd name="connsiteY67" fmla="*/ 5572555 h 5822951"/>
                <a:gd name="connsiteX68" fmla="*/ 2660175 w 4111625"/>
                <a:gd name="connsiteY68" fmla="*/ 5582374 h 5822951"/>
                <a:gd name="connsiteX69" fmla="*/ 2719017 w 4111625"/>
                <a:gd name="connsiteY69" fmla="*/ 5592193 h 5822951"/>
                <a:gd name="connsiteX70" fmla="*/ 2782764 w 4111625"/>
                <a:gd name="connsiteY70" fmla="*/ 5597103 h 5822951"/>
                <a:gd name="connsiteX71" fmla="*/ 2905352 w 4111625"/>
                <a:gd name="connsiteY71" fmla="*/ 5602013 h 5822951"/>
                <a:gd name="connsiteX72" fmla="*/ 3023037 w 4111625"/>
                <a:gd name="connsiteY72" fmla="*/ 5606923 h 5822951"/>
                <a:gd name="connsiteX73" fmla="*/ 3268215 w 4111625"/>
                <a:gd name="connsiteY73" fmla="*/ 5606923 h 5822951"/>
                <a:gd name="connsiteX74" fmla="*/ 3390804 w 4111625"/>
                <a:gd name="connsiteY74" fmla="*/ 5597103 h 5822951"/>
                <a:gd name="connsiteX75" fmla="*/ 3513392 w 4111625"/>
                <a:gd name="connsiteY75" fmla="*/ 5592193 h 5822951"/>
                <a:gd name="connsiteX76" fmla="*/ 3758570 w 4111625"/>
                <a:gd name="connsiteY76" fmla="*/ 5562735 h 5822951"/>
                <a:gd name="connsiteX77" fmla="*/ 3935098 w 4111625"/>
                <a:gd name="connsiteY77" fmla="*/ 5533277 h 5822951"/>
                <a:gd name="connsiteX78" fmla="*/ 4018458 w 4111625"/>
                <a:gd name="connsiteY78" fmla="*/ 780649 h 5822951"/>
                <a:gd name="connsiteX79" fmla="*/ 4106722 w 4111625"/>
                <a:gd name="connsiteY79" fmla="*/ 5606923 h 5822951"/>
                <a:gd name="connsiteX80" fmla="*/ 4111625 w 4111625"/>
                <a:gd name="connsiteY80" fmla="*/ 5680569 h 5822951"/>
                <a:gd name="connsiteX81" fmla="*/ 4038072 w 4111625"/>
                <a:gd name="connsiteY81" fmla="*/ 5695298 h 5822951"/>
                <a:gd name="connsiteX82" fmla="*/ 3787991 w 4111625"/>
                <a:gd name="connsiteY82" fmla="*/ 5744395 h 5822951"/>
                <a:gd name="connsiteX83" fmla="*/ 3537910 w 4111625"/>
                <a:gd name="connsiteY83" fmla="*/ 5783673 h 5822951"/>
                <a:gd name="connsiteX84" fmla="*/ 3410418 w 4111625"/>
                <a:gd name="connsiteY84" fmla="*/ 5798403 h 5822951"/>
                <a:gd name="connsiteX85" fmla="*/ 3282926 w 4111625"/>
                <a:gd name="connsiteY85" fmla="*/ 5808222 h 5822951"/>
                <a:gd name="connsiteX86" fmla="*/ 3023037 w 4111625"/>
                <a:gd name="connsiteY86" fmla="*/ 5818042 h 5822951"/>
                <a:gd name="connsiteX87" fmla="*/ 2895545 w 4111625"/>
                <a:gd name="connsiteY87" fmla="*/ 5818042 h 5822951"/>
                <a:gd name="connsiteX88" fmla="*/ 2768053 w 4111625"/>
                <a:gd name="connsiteY88" fmla="*/ 5818042 h 5822951"/>
                <a:gd name="connsiteX89" fmla="*/ 2704307 w 4111625"/>
                <a:gd name="connsiteY89" fmla="*/ 5813132 h 5822951"/>
                <a:gd name="connsiteX90" fmla="*/ 2640561 w 4111625"/>
                <a:gd name="connsiteY90" fmla="*/ 5808222 h 5822951"/>
                <a:gd name="connsiteX91" fmla="*/ 2513068 w 4111625"/>
                <a:gd name="connsiteY91" fmla="*/ 5798403 h 5822951"/>
                <a:gd name="connsiteX92" fmla="*/ 2258084 w 4111625"/>
                <a:gd name="connsiteY92" fmla="*/ 5773854 h 5822951"/>
                <a:gd name="connsiteX93" fmla="*/ 2008002 w 4111625"/>
                <a:gd name="connsiteY93" fmla="*/ 5734576 h 5822951"/>
                <a:gd name="connsiteX94" fmla="*/ 1757922 w 4111625"/>
                <a:gd name="connsiteY94" fmla="*/ 5690388 h 5822951"/>
                <a:gd name="connsiteX95" fmla="*/ 1635333 w 4111625"/>
                <a:gd name="connsiteY95" fmla="*/ 5670749 h 5822951"/>
                <a:gd name="connsiteX96" fmla="*/ 1512744 w 4111625"/>
                <a:gd name="connsiteY96" fmla="*/ 5651110 h 5822951"/>
                <a:gd name="connsiteX97" fmla="*/ 1272471 w 4111625"/>
                <a:gd name="connsiteY97" fmla="*/ 5616742 h 5822951"/>
                <a:gd name="connsiteX98" fmla="*/ 1213628 w 4111625"/>
                <a:gd name="connsiteY98" fmla="*/ 5611832 h 5822951"/>
                <a:gd name="connsiteX99" fmla="*/ 1184207 w 4111625"/>
                <a:gd name="connsiteY99" fmla="*/ 5606923 h 5822951"/>
                <a:gd name="connsiteX100" fmla="*/ 1169496 w 4111625"/>
                <a:gd name="connsiteY100" fmla="*/ 5606923 h 5822951"/>
                <a:gd name="connsiteX101" fmla="*/ 1164593 w 4111625"/>
                <a:gd name="connsiteY101" fmla="*/ 5606923 h 5822951"/>
                <a:gd name="connsiteX102" fmla="*/ 1154785 w 4111625"/>
                <a:gd name="connsiteY102" fmla="*/ 5606923 h 5822951"/>
                <a:gd name="connsiteX103" fmla="*/ 1095943 w 4111625"/>
                <a:gd name="connsiteY103" fmla="*/ 5602013 h 5822951"/>
                <a:gd name="connsiteX104" fmla="*/ 1061618 w 4111625"/>
                <a:gd name="connsiteY104" fmla="*/ 5602013 h 5822951"/>
                <a:gd name="connsiteX105" fmla="*/ 1032197 w 4111625"/>
                <a:gd name="connsiteY105" fmla="*/ 5602013 h 5822951"/>
                <a:gd name="connsiteX106" fmla="*/ 978258 w 4111625"/>
                <a:gd name="connsiteY106" fmla="*/ 5602013 h 5822951"/>
                <a:gd name="connsiteX107" fmla="*/ 919415 w 4111625"/>
                <a:gd name="connsiteY107" fmla="*/ 5606923 h 5822951"/>
                <a:gd name="connsiteX108" fmla="*/ 860573 w 4111625"/>
                <a:gd name="connsiteY108" fmla="*/ 5611832 h 5822951"/>
                <a:gd name="connsiteX109" fmla="*/ 831151 w 4111625"/>
                <a:gd name="connsiteY109" fmla="*/ 5611832 h 5822951"/>
                <a:gd name="connsiteX110" fmla="*/ 801730 w 4111625"/>
                <a:gd name="connsiteY110" fmla="*/ 5616742 h 5822951"/>
                <a:gd name="connsiteX111" fmla="*/ 747790 w 4111625"/>
                <a:gd name="connsiteY111" fmla="*/ 5621652 h 5822951"/>
                <a:gd name="connsiteX112" fmla="*/ 688948 w 4111625"/>
                <a:gd name="connsiteY112" fmla="*/ 5631471 h 5822951"/>
                <a:gd name="connsiteX113" fmla="*/ 576167 w 4111625"/>
                <a:gd name="connsiteY113" fmla="*/ 5656020 h 5822951"/>
                <a:gd name="connsiteX114" fmla="*/ 355507 w 4111625"/>
                <a:gd name="connsiteY114" fmla="*/ 5724756 h 5822951"/>
                <a:gd name="connsiteX115" fmla="*/ 306471 w 4111625"/>
                <a:gd name="connsiteY115" fmla="*/ 5749305 h 5822951"/>
                <a:gd name="connsiteX116" fmla="*/ 257436 w 4111625"/>
                <a:gd name="connsiteY116" fmla="*/ 5773854 h 5822951"/>
                <a:gd name="connsiteX117" fmla="*/ 208401 w 4111625"/>
                <a:gd name="connsiteY117" fmla="*/ 5798403 h 5822951"/>
                <a:gd name="connsiteX118" fmla="*/ 183882 w 4111625"/>
                <a:gd name="connsiteY118" fmla="*/ 5813132 h 5822951"/>
                <a:gd name="connsiteX119" fmla="*/ 174076 w 4111625"/>
                <a:gd name="connsiteY119" fmla="*/ 5818042 h 5822951"/>
                <a:gd name="connsiteX120" fmla="*/ 169172 w 4111625"/>
                <a:gd name="connsiteY120" fmla="*/ 5822951 h 5822951"/>
                <a:gd name="connsiteX121" fmla="*/ 26433 w 4111625"/>
                <a:gd name="connsiteY121" fmla="*/ 5822951 h 5822951"/>
                <a:gd name="connsiteX122" fmla="*/ 0 w 4111625"/>
                <a:gd name="connsiteY122" fmla="*/ 5822951 h 5822951"/>
                <a:gd name="connsiteX123" fmla="*/ 0 w 4111625"/>
                <a:gd name="connsiteY123" fmla="*/ 710368 h 5822951"/>
                <a:gd name="connsiteX124" fmla="*/ 2451 w 4111625"/>
                <a:gd name="connsiteY124" fmla="*/ 520433 h 5822951"/>
                <a:gd name="connsiteX125" fmla="*/ 61294 w 4111625"/>
                <a:gd name="connsiteY125" fmla="*/ 5459631 h 5822951"/>
                <a:gd name="connsiteX126" fmla="*/ 110329 w 4111625"/>
                <a:gd name="connsiteY126" fmla="*/ 5425262 h 5822951"/>
                <a:gd name="connsiteX127" fmla="*/ 164269 w 4111625"/>
                <a:gd name="connsiteY127" fmla="*/ 5395804 h 5822951"/>
                <a:gd name="connsiteX128" fmla="*/ 213304 w 4111625"/>
                <a:gd name="connsiteY128" fmla="*/ 5366345 h 5822951"/>
                <a:gd name="connsiteX129" fmla="*/ 424157 w 4111625"/>
                <a:gd name="connsiteY129" fmla="*/ 5263241 h 5822951"/>
                <a:gd name="connsiteX130" fmla="*/ 644816 w 4111625"/>
                <a:gd name="connsiteY130" fmla="*/ 5179775 h 5822951"/>
                <a:gd name="connsiteX131" fmla="*/ 757598 w 4111625"/>
                <a:gd name="connsiteY131" fmla="*/ 5145407 h 5822951"/>
                <a:gd name="connsiteX132" fmla="*/ 816441 w 4111625"/>
                <a:gd name="connsiteY132" fmla="*/ 5125768 h 5822951"/>
                <a:gd name="connsiteX133" fmla="*/ 870379 w 4111625"/>
                <a:gd name="connsiteY133" fmla="*/ 5115949 h 5822951"/>
                <a:gd name="connsiteX134" fmla="*/ 899800 w 4111625"/>
                <a:gd name="connsiteY134" fmla="*/ 5106129 h 5822951"/>
                <a:gd name="connsiteX135" fmla="*/ 904704 w 4111625"/>
                <a:gd name="connsiteY135" fmla="*/ 5106129 h 5822951"/>
                <a:gd name="connsiteX136" fmla="*/ 909608 w 4111625"/>
                <a:gd name="connsiteY136" fmla="*/ 5106129 h 5822951"/>
                <a:gd name="connsiteX137" fmla="*/ 914511 w 4111625"/>
                <a:gd name="connsiteY137" fmla="*/ 5101220 h 5822951"/>
                <a:gd name="connsiteX138" fmla="*/ 929222 w 4111625"/>
                <a:gd name="connsiteY138" fmla="*/ 5101220 h 5822951"/>
                <a:gd name="connsiteX139" fmla="*/ 988065 w 4111625"/>
                <a:gd name="connsiteY139" fmla="*/ 5091400 h 5822951"/>
                <a:gd name="connsiteX140" fmla="*/ 1046907 w 4111625"/>
                <a:gd name="connsiteY140" fmla="*/ 5081581 h 5822951"/>
                <a:gd name="connsiteX141" fmla="*/ 1105750 w 4111625"/>
                <a:gd name="connsiteY141" fmla="*/ 5076671 h 5822951"/>
                <a:gd name="connsiteX142" fmla="*/ 1341120 w 4111625"/>
                <a:gd name="connsiteY142" fmla="*/ 5066851 h 5822951"/>
                <a:gd name="connsiteX143" fmla="*/ 1399963 w 4111625"/>
                <a:gd name="connsiteY143" fmla="*/ 5066851 h 5822951"/>
                <a:gd name="connsiteX144" fmla="*/ 1458805 w 4111625"/>
                <a:gd name="connsiteY144" fmla="*/ 5071761 h 5822951"/>
                <a:gd name="connsiteX145" fmla="*/ 1576491 w 4111625"/>
                <a:gd name="connsiteY145" fmla="*/ 5076671 h 5822951"/>
                <a:gd name="connsiteX146" fmla="*/ 1694176 w 4111625"/>
                <a:gd name="connsiteY146" fmla="*/ 5086490 h 5822951"/>
                <a:gd name="connsiteX147" fmla="*/ 1806957 w 4111625"/>
                <a:gd name="connsiteY147" fmla="*/ 5101220 h 5822951"/>
                <a:gd name="connsiteX148" fmla="*/ 2037424 w 4111625"/>
                <a:gd name="connsiteY148" fmla="*/ 5125768 h 5822951"/>
                <a:gd name="connsiteX149" fmla="*/ 2262987 w 4111625"/>
                <a:gd name="connsiteY149" fmla="*/ 5145407 h 5822951"/>
                <a:gd name="connsiteX150" fmla="*/ 2375769 w 4111625"/>
                <a:gd name="connsiteY150" fmla="*/ 5155227 h 5822951"/>
                <a:gd name="connsiteX151" fmla="*/ 2434612 w 4111625"/>
                <a:gd name="connsiteY151" fmla="*/ 5155227 h 5822951"/>
                <a:gd name="connsiteX152" fmla="*/ 2464033 w 4111625"/>
                <a:gd name="connsiteY152" fmla="*/ 5160136 h 5822951"/>
                <a:gd name="connsiteX153" fmla="*/ 2478744 w 4111625"/>
                <a:gd name="connsiteY153" fmla="*/ 5160136 h 5822951"/>
                <a:gd name="connsiteX154" fmla="*/ 2488551 w 4111625"/>
                <a:gd name="connsiteY154" fmla="*/ 5160136 h 5822951"/>
                <a:gd name="connsiteX155" fmla="*/ 2714114 w 4111625"/>
                <a:gd name="connsiteY155" fmla="*/ 5145407 h 5822951"/>
                <a:gd name="connsiteX156" fmla="*/ 2768053 w 4111625"/>
                <a:gd name="connsiteY156" fmla="*/ 5135588 h 5822951"/>
                <a:gd name="connsiteX157" fmla="*/ 2826896 w 4111625"/>
                <a:gd name="connsiteY157" fmla="*/ 5130678 h 5822951"/>
                <a:gd name="connsiteX158" fmla="*/ 2934774 w 4111625"/>
                <a:gd name="connsiteY158" fmla="*/ 5106129 h 5822951"/>
                <a:gd name="connsiteX159" fmla="*/ 3047555 w 4111625"/>
                <a:gd name="connsiteY159" fmla="*/ 5081581 h 5822951"/>
                <a:gd name="connsiteX160" fmla="*/ 3155433 w 4111625"/>
                <a:gd name="connsiteY160" fmla="*/ 5052122 h 5822951"/>
                <a:gd name="connsiteX161" fmla="*/ 3371189 w 4111625"/>
                <a:gd name="connsiteY161" fmla="*/ 4983386 h 5822951"/>
                <a:gd name="connsiteX162" fmla="*/ 3557524 w 4111625"/>
                <a:gd name="connsiteY162" fmla="*/ 4909740 h 5822951"/>
                <a:gd name="connsiteX163" fmla="*/ 3586946 w 4111625"/>
                <a:gd name="connsiteY163" fmla="*/ 39278 h 5822951"/>
                <a:gd name="connsiteX164" fmla="*/ 3454550 w 4111625"/>
                <a:gd name="connsiteY164" fmla="*/ 78556 h 5822951"/>
                <a:gd name="connsiteX165" fmla="*/ 3380997 w 4111625"/>
                <a:gd name="connsiteY165" fmla="*/ 98195 h 5822951"/>
                <a:gd name="connsiteX166" fmla="*/ 3302540 w 4111625"/>
                <a:gd name="connsiteY166" fmla="*/ 117834 h 5822951"/>
                <a:gd name="connsiteX167" fmla="*/ 3228987 w 4111625"/>
                <a:gd name="connsiteY167" fmla="*/ 132563 h 5822951"/>
                <a:gd name="connsiteX168" fmla="*/ 3189758 w 4111625"/>
                <a:gd name="connsiteY168" fmla="*/ 142383 h 5822951"/>
                <a:gd name="connsiteX169" fmla="*/ 3150530 w 4111625"/>
                <a:gd name="connsiteY169" fmla="*/ 147292 h 5822951"/>
                <a:gd name="connsiteX170" fmla="*/ 2998520 w 4111625"/>
                <a:gd name="connsiteY170" fmla="*/ 176751 h 5822951"/>
                <a:gd name="connsiteX171" fmla="*/ 2920063 w 4111625"/>
                <a:gd name="connsiteY171" fmla="*/ 191480 h 5822951"/>
                <a:gd name="connsiteX172" fmla="*/ 2841606 w 4111625"/>
                <a:gd name="connsiteY172" fmla="*/ 201300 h 5822951"/>
                <a:gd name="connsiteX173" fmla="*/ 2768053 w 4111625"/>
                <a:gd name="connsiteY173" fmla="*/ 211119 h 5822951"/>
                <a:gd name="connsiteX174" fmla="*/ 2689596 w 4111625"/>
                <a:gd name="connsiteY174" fmla="*/ 220939 h 5822951"/>
                <a:gd name="connsiteX175" fmla="*/ 2532683 w 4111625"/>
                <a:gd name="connsiteY175" fmla="*/ 235668 h 5822951"/>
                <a:gd name="connsiteX176" fmla="*/ 2375769 w 4111625"/>
                <a:gd name="connsiteY176" fmla="*/ 250397 h 5822951"/>
                <a:gd name="connsiteX177" fmla="*/ 2297312 w 4111625"/>
                <a:gd name="connsiteY177" fmla="*/ 255307 h 5822951"/>
                <a:gd name="connsiteX178" fmla="*/ 2218855 w 4111625"/>
                <a:gd name="connsiteY178" fmla="*/ 260216 h 5822951"/>
                <a:gd name="connsiteX179" fmla="*/ 2140399 w 4111625"/>
                <a:gd name="connsiteY179" fmla="*/ 260216 h 5822951"/>
                <a:gd name="connsiteX180" fmla="*/ 2066845 w 4111625"/>
                <a:gd name="connsiteY180" fmla="*/ 265126 h 5822951"/>
                <a:gd name="connsiteX181" fmla="*/ 1909932 w 4111625"/>
                <a:gd name="connsiteY181" fmla="*/ 265126 h 5822951"/>
                <a:gd name="connsiteX182" fmla="*/ 1753018 w 4111625"/>
                <a:gd name="connsiteY182" fmla="*/ 265126 h 5822951"/>
                <a:gd name="connsiteX183" fmla="*/ 1596105 w 4111625"/>
                <a:gd name="connsiteY183" fmla="*/ 260216 h 5822951"/>
                <a:gd name="connsiteX184" fmla="*/ 1439191 w 4111625"/>
                <a:gd name="connsiteY184" fmla="*/ 255307 h 5822951"/>
                <a:gd name="connsiteX185" fmla="*/ 1360734 w 4111625"/>
                <a:gd name="connsiteY185" fmla="*/ 250397 h 5822951"/>
                <a:gd name="connsiteX186" fmla="*/ 1439191 w 4111625"/>
                <a:gd name="connsiteY186" fmla="*/ 250397 h 5822951"/>
                <a:gd name="connsiteX187" fmla="*/ 1596105 w 4111625"/>
                <a:gd name="connsiteY187" fmla="*/ 255307 h 5822951"/>
                <a:gd name="connsiteX188" fmla="*/ 1753018 w 4111625"/>
                <a:gd name="connsiteY188" fmla="*/ 260216 h 5822951"/>
                <a:gd name="connsiteX189" fmla="*/ 1909932 w 4111625"/>
                <a:gd name="connsiteY189" fmla="*/ 255307 h 5822951"/>
                <a:gd name="connsiteX190" fmla="*/ 2061942 w 4111625"/>
                <a:gd name="connsiteY190" fmla="*/ 250397 h 5822951"/>
                <a:gd name="connsiteX191" fmla="*/ 2140399 w 4111625"/>
                <a:gd name="connsiteY191" fmla="*/ 250397 h 5822951"/>
                <a:gd name="connsiteX192" fmla="*/ 2218855 w 4111625"/>
                <a:gd name="connsiteY192" fmla="*/ 245487 h 5822951"/>
                <a:gd name="connsiteX193" fmla="*/ 2297312 w 4111625"/>
                <a:gd name="connsiteY193" fmla="*/ 240577 h 5822951"/>
                <a:gd name="connsiteX194" fmla="*/ 2375769 w 4111625"/>
                <a:gd name="connsiteY194" fmla="*/ 235668 h 5822951"/>
                <a:gd name="connsiteX195" fmla="*/ 2532683 w 4111625"/>
                <a:gd name="connsiteY195" fmla="*/ 220939 h 5822951"/>
                <a:gd name="connsiteX196" fmla="*/ 2684693 w 4111625"/>
                <a:gd name="connsiteY196" fmla="*/ 201300 h 5822951"/>
                <a:gd name="connsiteX197" fmla="*/ 2763149 w 4111625"/>
                <a:gd name="connsiteY197" fmla="*/ 191480 h 5822951"/>
                <a:gd name="connsiteX198" fmla="*/ 2841606 w 4111625"/>
                <a:gd name="connsiteY198" fmla="*/ 181661 h 5822951"/>
                <a:gd name="connsiteX199" fmla="*/ 2915159 w 4111625"/>
                <a:gd name="connsiteY199" fmla="*/ 171841 h 5822951"/>
                <a:gd name="connsiteX200" fmla="*/ 2993616 w 4111625"/>
                <a:gd name="connsiteY200" fmla="*/ 157112 h 5822951"/>
                <a:gd name="connsiteX201" fmla="*/ 3145626 w 4111625"/>
                <a:gd name="connsiteY201" fmla="*/ 127654 h 5822951"/>
                <a:gd name="connsiteX202" fmla="*/ 3184855 w 4111625"/>
                <a:gd name="connsiteY202" fmla="*/ 117834 h 5822951"/>
                <a:gd name="connsiteX203" fmla="*/ 3224083 w 4111625"/>
                <a:gd name="connsiteY203" fmla="*/ 108014 h 5822951"/>
                <a:gd name="connsiteX204" fmla="*/ 3297636 w 4111625"/>
                <a:gd name="connsiteY204" fmla="*/ 93285 h 5822951"/>
                <a:gd name="connsiteX205" fmla="*/ 3376093 w 4111625"/>
                <a:gd name="connsiteY205" fmla="*/ 73646 h 5822951"/>
                <a:gd name="connsiteX206" fmla="*/ 3449646 w 4111625"/>
                <a:gd name="connsiteY206" fmla="*/ 49098 h 5822951"/>
                <a:gd name="connsiteX207" fmla="*/ 3596753 w 4111625"/>
                <a:gd name="connsiteY207" fmla="*/ 4910 h 5822951"/>
                <a:gd name="connsiteX208" fmla="*/ 3616367 w 4111625"/>
                <a:gd name="connsiteY208" fmla="*/ 0 h 582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4111625" h="5822951">
                  <a:moveTo>
                    <a:pt x="1340314" y="249119"/>
                  </a:moveTo>
                  <a:lnTo>
                    <a:pt x="1360734" y="250397"/>
                  </a:lnTo>
                  <a:cubicBezTo>
                    <a:pt x="1360734" y="250397"/>
                    <a:pt x="1360734" y="250397"/>
                    <a:pt x="1350927" y="249783"/>
                  </a:cubicBezTo>
                  <a:close/>
                  <a:moveTo>
                    <a:pt x="1302697" y="246765"/>
                  </a:moveTo>
                  <a:lnTo>
                    <a:pt x="1327635" y="248326"/>
                  </a:lnTo>
                  <a:lnTo>
                    <a:pt x="1340314" y="249119"/>
                  </a:lnTo>
                  <a:lnTo>
                    <a:pt x="1315376" y="247559"/>
                  </a:lnTo>
                  <a:close/>
                  <a:moveTo>
                    <a:pt x="1282278" y="245487"/>
                  </a:moveTo>
                  <a:cubicBezTo>
                    <a:pt x="1282278" y="245487"/>
                    <a:pt x="1282278" y="245487"/>
                    <a:pt x="1292085" y="246101"/>
                  </a:cubicBezTo>
                  <a:lnTo>
                    <a:pt x="1302697" y="246765"/>
                  </a:lnTo>
                  <a:close/>
                  <a:moveTo>
                    <a:pt x="3616367" y="0"/>
                  </a:moveTo>
                  <a:cubicBezTo>
                    <a:pt x="3616367" y="0"/>
                    <a:pt x="3616367" y="0"/>
                    <a:pt x="3616367" y="19639"/>
                  </a:cubicBezTo>
                  <a:cubicBezTo>
                    <a:pt x="3616367" y="19639"/>
                    <a:pt x="3616367" y="19639"/>
                    <a:pt x="3645788" y="4939198"/>
                  </a:cubicBezTo>
                  <a:cubicBezTo>
                    <a:pt x="3645788" y="4939198"/>
                    <a:pt x="3645788" y="4939198"/>
                    <a:pt x="3645788" y="4968657"/>
                  </a:cubicBezTo>
                  <a:cubicBezTo>
                    <a:pt x="3645788" y="4968657"/>
                    <a:pt x="3645788" y="4968657"/>
                    <a:pt x="3621270" y="4978476"/>
                  </a:cubicBezTo>
                  <a:cubicBezTo>
                    <a:pt x="3547717" y="5012844"/>
                    <a:pt x="3474164" y="5037393"/>
                    <a:pt x="3400611" y="5066851"/>
                  </a:cubicBezTo>
                  <a:cubicBezTo>
                    <a:pt x="3331961" y="5091400"/>
                    <a:pt x="3258408" y="5115949"/>
                    <a:pt x="3179951" y="5140497"/>
                  </a:cubicBezTo>
                  <a:cubicBezTo>
                    <a:pt x="3145626" y="5150317"/>
                    <a:pt x="3106398" y="5160136"/>
                    <a:pt x="3067169" y="5169956"/>
                  </a:cubicBezTo>
                  <a:cubicBezTo>
                    <a:pt x="3032845" y="5179775"/>
                    <a:pt x="2993616" y="5189595"/>
                    <a:pt x="2954388" y="5199414"/>
                  </a:cubicBezTo>
                  <a:cubicBezTo>
                    <a:pt x="2920063" y="5209234"/>
                    <a:pt x="2880835" y="5214144"/>
                    <a:pt x="2841606" y="5223963"/>
                  </a:cubicBezTo>
                  <a:cubicBezTo>
                    <a:pt x="2841606" y="5223963"/>
                    <a:pt x="2841606" y="5223963"/>
                    <a:pt x="2782764" y="5233783"/>
                  </a:cubicBezTo>
                  <a:cubicBezTo>
                    <a:pt x="2782764" y="5233783"/>
                    <a:pt x="2782764" y="5233783"/>
                    <a:pt x="2723921" y="5238692"/>
                  </a:cubicBezTo>
                  <a:cubicBezTo>
                    <a:pt x="2645464" y="5253421"/>
                    <a:pt x="2567007" y="5258331"/>
                    <a:pt x="2488551" y="5258331"/>
                  </a:cubicBezTo>
                  <a:cubicBezTo>
                    <a:pt x="2483647" y="5258331"/>
                    <a:pt x="2478744" y="5258331"/>
                    <a:pt x="2473840" y="5258331"/>
                  </a:cubicBezTo>
                  <a:cubicBezTo>
                    <a:pt x="2473840" y="5258331"/>
                    <a:pt x="2473840" y="5258331"/>
                    <a:pt x="2459129" y="5258331"/>
                  </a:cubicBezTo>
                  <a:cubicBezTo>
                    <a:pt x="2459129" y="5258331"/>
                    <a:pt x="2459129" y="5258331"/>
                    <a:pt x="2429708" y="5258331"/>
                  </a:cubicBezTo>
                  <a:cubicBezTo>
                    <a:pt x="2410094" y="5258331"/>
                    <a:pt x="2390480" y="5258331"/>
                    <a:pt x="2370865" y="5253421"/>
                  </a:cubicBezTo>
                  <a:cubicBezTo>
                    <a:pt x="2336541" y="5253421"/>
                    <a:pt x="2292409" y="5253421"/>
                    <a:pt x="2258084" y="5248512"/>
                  </a:cubicBezTo>
                  <a:cubicBezTo>
                    <a:pt x="2179627" y="5243602"/>
                    <a:pt x="2101170" y="5238692"/>
                    <a:pt x="2022714" y="5228873"/>
                  </a:cubicBezTo>
                  <a:cubicBezTo>
                    <a:pt x="2022714" y="5228873"/>
                    <a:pt x="2022714" y="5228873"/>
                    <a:pt x="1797150" y="5209234"/>
                  </a:cubicBezTo>
                  <a:cubicBezTo>
                    <a:pt x="1797150" y="5209234"/>
                    <a:pt x="1797150" y="5209234"/>
                    <a:pt x="1679465" y="5194505"/>
                  </a:cubicBezTo>
                  <a:cubicBezTo>
                    <a:pt x="1645140" y="5194505"/>
                    <a:pt x="1605912" y="5189595"/>
                    <a:pt x="1566684" y="5189595"/>
                  </a:cubicBezTo>
                  <a:cubicBezTo>
                    <a:pt x="1532359" y="5184685"/>
                    <a:pt x="1493130" y="5184685"/>
                    <a:pt x="1453902" y="5179775"/>
                  </a:cubicBezTo>
                  <a:cubicBezTo>
                    <a:pt x="1453902" y="5179775"/>
                    <a:pt x="1453902" y="5179775"/>
                    <a:pt x="1399963" y="5179775"/>
                  </a:cubicBezTo>
                  <a:cubicBezTo>
                    <a:pt x="1399963" y="5179775"/>
                    <a:pt x="1399963" y="5179775"/>
                    <a:pt x="1341120" y="5179775"/>
                  </a:cubicBezTo>
                  <a:cubicBezTo>
                    <a:pt x="1267567" y="5179775"/>
                    <a:pt x="1194014" y="5184685"/>
                    <a:pt x="1115557" y="5189595"/>
                  </a:cubicBezTo>
                  <a:cubicBezTo>
                    <a:pt x="1100846" y="5189595"/>
                    <a:pt x="1081232" y="5194505"/>
                    <a:pt x="1061618" y="5194505"/>
                  </a:cubicBezTo>
                  <a:cubicBezTo>
                    <a:pt x="1042004" y="5199414"/>
                    <a:pt x="1027293" y="5199414"/>
                    <a:pt x="1007679" y="5204324"/>
                  </a:cubicBezTo>
                  <a:cubicBezTo>
                    <a:pt x="1007679" y="5204324"/>
                    <a:pt x="1007679" y="5204324"/>
                    <a:pt x="953740" y="5214144"/>
                  </a:cubicBezTo>
                  <a:cubicBezTo>
                    <a:pt x="953740" y="5214144"/>
                    <a:pt x="953740" y="5214144"/>
                    <a:pt x="939029" y="5219053"/>
                  </a:cubicBezTo>
                  <a:cubicBezTo>
                    <a:pt x="939029" y="5219053"/>
                    <a:pt x="939029" y="5219053"/>
                    <a:pt x="934126" y="5219053"/>
                  </a:cubicBezTo>
                  <a:cubicBezTo>
                    <a:pt x="934126" y="5219053"/>
                    <a:pt x="934126" y="5219053"/>
                    <a:pt x="929222" y="5219053"/>
                  </a:cubicBezTo>
                  <a:cubicBezTo>
                    <a:pt x="929222" y="5219053"/>
                    <a:pt x="929222" y="5219053"/>
                    <a:pt x="899800" y="5228873"/>
                  </a:cubicBezTo>
                  <a:cubicBezTo>
                    <a:pt x="899800" y="5228873"/>
                    <a:pt x="899800" y="5228873"/>
                    <a:pt x="845862" y="5243602"/>
                  </a:cubicBezTo>
                  <a:cubicBezTo>
                    <a:pt x="845862" y="5243602"/>
                    <a:pt x="845862" y="5243602"/>
                    <a:pt x="791922" y="5258331"/>
                  </a:cubicBezTo>
                  <a:cubicBezTo>
                    <a:pt x="757598" y="5268151"/>
                    <a:pt x="718369" y="5282880"/>
                    <a:pt x="684044" y="5292699"/>
                  </a:cubicBezTo>
                  <a:cubicBezTo>
                    <a:pt x="625202" y="5312338"/>
                    <a:pt x="571263" y="5336887"/>
                    <a:pt x="512421" y="5361436"/>
                  </a:cubicBezTo>
                  <a:cubicBezTo>
                    <a:pt x="556553" y="5351616"/>
                    <a:pt x="600684" y="5341797"/>
                    <a:pt x="639912" y="5336887"/>
                  </a:cubicBezTo>
                  <a:cubicBezTo>
                    <a:pt x="664431" y="5336887"/>
                    <a:pt x="684044" y="5331977"/>
                    <a:pt x="708563" y="5327068"/>
                  </a:cubicBezTo>
                  <a:cubicBezTo>
                    <a:pt x="708563" y="5327068"/>
                    <a:pt x="708563" y="5327068"/>
                    <a:pt x="777212" y="5322158"/>
                  </a:cubicBezTo>
                  <a:cubicBezTo>
                    <a:pt x="777212" y="5322158"/>
                    <a:pt x="777212" y="5322158"/>
                    <a:pt x="806633" y="5322158"/>
                  </a:cubicBezTo>
                  <a:cubicBezTo>
                    <a:pt x="806633" y="5322158"/>
                    <a:pt x="806633" y="5322158"/>
                    <a:pt x="840958" y="5317248"/>
                  </a:cubicBezTo>
                  <a:cubicBezTo>
                    <a:pt x="840958" y="5317248"/>
                    <a:pt x="840958" y="5317248"/>
                    <a:pt x="909608" y="5317248"/>
                  </a:cubicBezTo>
                  <a:cubicBezTo>
                    <a:pt x="929222" y="5317248"/>
                    <a:pt x="953740" y="5317248"/>
                    <a:pt x="978258" y="5317248"/>
                  </a:cubicBezTo>
                  <a:cubicBezTo>
                    <a:pt x="978258" y="5317248"/>
                    <a:pt x="978258" y="5317248"/>
                    <a:pt x="1046907" y="5317248"/>
                  </a:cubicBezTo>
                  <a:cubicBezTo>
                    <a:pt x="1056714" y="5317248"/>
                    <a:pt x="1066522" y="5317248"/>
                    <a:pt x="1081232" y="5317248"/>
                  </a:cubicBezTo>
                  <a:cubicBezTo>
                    <a:pt x="1081232" y="5317248"/>
                    <a:pt x="1081232" y="5317248"/>
                    <a:pt x="1110653" y="5322158"/>
                  </a:cubicBezTo>
                  <a:cubicBezTo>
                    <a:pt x="1110653" y="5322158"/>
                    <a:pt x="1110653" y="5322158"/>
                    <a:pt x="1174400" y="5327068"/>
                  </a:cubicBezTo>
                  <a:cubicBezTo>
                    <a:pt x="1174400" y="5327068"/>
                    <a:pt x="1174400" y="5327068"/>
                    <a:pt x="1194014" y="5327068"/>
                  </a:cubicBezTo>
                  <a:cubicBezTo>
                    <a:pt x="1194014" y="5327068"/>
                    <a:pt x="1194014" y="5327068"/>
                    <a:pt x="1208724" y="5331977"/>
                  </a:cubicBezTo>
                  <a:cubicBezTo>
                    <a:pt x="1208724" y="5331977"/>
                    <a:pt x="1208724" y="5331977"/>
                    <a:pt x="1243049" y="5336887"/>
                  </a:cubicBezTo>
                  <a:cubicBezTo>
                    <a:pt x="1243049" y="5336887"/>
                    <a:pt x="1243049" y="5336887"/>
                    <a:pt x="1306795" y="5341797"/>
                  </a:cubicBezTo>
                  <a:cubicBezTo>
                    <a:pt x="1390156" y="5356526"/>
                    <a:pt x="1478420" y="5371255"/>
                    <a:pt x="1561780" y="5385984"/>
                  </a:cubicBezTo>
                  <a:cubicBezTo>
                    <a:pt x="1601008" y="5395804"/>
                    <a:pt x="1645140" y="5405623"/>
                    <a:pt x="1684369" y="5415443"/>
                  </a:cubicBezTo>
                  <a:cubicBezTo>
                    <a:pt x="1684369" y="5415443"/>
                    <a:pt x="1684369" y="5415443"/>
                    <a:pt x="1806957" y="5439992"/>
                  </a:cubicBezTo>
                  <a:cubicBezTo>
                    <a:pt x="1806957" y="5439992"/>
                    <a:pt x="1806957" y="5439992"/>
                    <a:pt x="2052135" y="5489089"/>
                  </a:cubicBezTo>
                  <a:cubicBezTo>
                    <a:pt x="2130592" y="5503818"/>
                    <a:pt x="2213952" y="5523457"/>
                    <a:pt x="2292409" y="5533277"/>
                  </a:cubicBezTo>
                  <a:cubicBezTo>
                    <a:pt x="2375769" y="5548006"/>
                    <a:pt x="2454226" y="5557825"/>
                    <a:pt x="2537586" y="5572555"/>
                  </a:cubicBezTo>
                  <a:cubicBezTo>
                    <a:pt x="2537586" y="5572555"/>
                    <a:pt x="2537586" y="5572555"/>
                    <a:pt x="2660175" y="5582374"/>
                  </a:cubicBezTo>
                  <a:cubicBezTo>
                    <a:pt x="2660175" y="5582374"/>
                    <a:pt x="2660175" y="5582374"/>
                    <a:pt x="2719017" y="5592193"/>
                  </a:cubicBezTo>
                  <a:cubicBezTo>
                    <a:pt x="2719017" y="5592193"/>
                    <a:pt x="2719017" y="5592193"/>
                    <a:pt x="2782764" y="5597103"/>
                  </a:cubicBezTo>
                  <a:cubicBezTo>
                    <a:pt x="2782764" y="5597103"/>
                    <a:pt x="2782764" y="5597103"/>
                    <a:pt x="2905352" y="5602013"/>
                  </a:cubicBezTo>
                  <a:cubicBezTo>
                    <a:pt x="2944581" y="5606923"/>
                    <a:pt x="2983809" y="5606923"/>
                    <a:pt x="3023037" y="5606923"/>
                  </a:cubicBezTo>
                  <a:cubicBezTo>
                    <a:pt x="3106398" y="5611832"/>
                    <a:pt x="3189758" y="5606923"/>
                    <a:pt x="3268215" y="5606923"/>
                  </a:cubicBezTo>
                  <a:cubicBezTo>
                    <a:pt x="3312347" y="5606923"/>
                    <a:pt x="3351575" y="5602013"/>
                    <a:pt x="3390804" y="5597103"/>
                  </a:cubicBezTo>
                  <a:cubicBezTo>
                    <a:pt x="3390804" y="5597103"/>
                    <a:pt x="3390804" y="5597103"/>
                    <a:pt x="3513392" y="5592193"/>
                  </a:cubicBezTo>
                  <a:cubicBezTo>
                    <a:pt x="3596753" y="5582374"/>
                    <a:pt x="3680113" y="5572555"/>
                    <a:pt x="3758570" y="5562735"/>
                  </a:cubicBezTo>
                  <a:cubicBezTo>
                    <a:pt x="3758570" y="5562735"/>
                    <a:pt x="3758570" y="5562735"/>
                    <a:pt x="3935098" y="5533277"/>
                  </a:cubicBezTo>
                  <a:cubicBezTo>
                    <a:pt x="3935098" y="5533277"/>
                    <a:pt x="3935098" y="5533277"/>
                    <a:pt x="4018458" y="780649"/>
                  </a:cubicBezTo>
                  <a:cubicBezTo>
                    <a:pt x="4018458" y="780649"/>
                    <a:pt x="4018458" y="780649"/>
                    <a:pt x="4106722" y="5606923"/>
                  </a:cubicBezTo>
                  <a:lnTo>
                    <a:pt x="4111625" y="5680569"/>
                  </a:lnTo>
                  <a:cubicBezTo>
                    <a:pt x="4111625" y="5680569"/>
                    <a:pt x="4111625" y="5680569"/>
                    <a:pt x="4038072" y="5695298"/>
                  </a:cubicBezTo>
                  <a:cubicBezTo>
                    <a:pt x="4038072" y="5695298"/>
                    <a:pt x="4038072" y="5695298"/>
                    <a:pt x="3787991" y="5744395"/>
                  </a:cubicBezTo>
                  <a:cubicBezTo>
                    <a:pt x="3704631" y="5759125"/>
                    <a:pt x="3621270" y="5773854"/>
                    <a:pt x="3537910" y="5783673"/>
                  </a:cubicBezTo>
                  <a:cubicBezTo>
                    <a:pt x="3537910" y="5783673"/>
                    <a:pt x="3537910" y="5783673"/>
                    <a:pt x="3410418" y="5798403"/>
                  </a:cubicBezTo>
                  <a:cubicBezTo>
                    <a:pt x="3366286" y="5798403"/>
                    <a:pt x="3322154" y="5808222"/>
                    <a:pt x="3282926" y="5808222"/>
                  </a:cubicBezTo>
                  <a:cubicBezTo>
                    <a:pt x="3194662" y="5813132"/>
                    <a:pt x="3111301" y="5818042"/>
                    <a:pt x="3023037" y="5818042"/>
                  </a:cubicBezTo>
                  <a:cubicBezTo>
                    <a:pt x="2983809" y="5818042"/>
                    <a:pt x="2939677" y="5818042"/>
                    <a:pt x="2895545" y="5818042"/>
                  </a:cubicBezTo>
                  <a:cubicBezTo>
                    <a:pt x="2895545" y="5818042"/>
                    <a:pt x="2895545" y="5818042"/>
                    <a:pt x="2768053" y="5818042"/>
                  </a:cubicBezTo>
                  <a:cubicBezTo>
                    <a:pt x="2768053" y="5818042"/>
                    <a:pt x="2768053" y="5818042"/>
                    <a:pt x="2704307" y="5813132"/>
                  </a:cubicBezTo>
                  <a:cubicBezTo>
                    <a:pt x="2704307" y="5813132"/>
                    <a:pt x="2704307" y="5813132"/>
                    <a:pt x="2640561" y="5808222"/>
                  </a:cubicBezTo>
                  <a:cubicBezTo>
                    <a:pt x="2596429" y="5808222"/>
                    <a:pt x="2557200" y="5803312"/>
                    <a:pt x="2513068" y="5798403"/>
                  </a:cubicBezTo>
                  <a:cubicBezTo>
                    <a:pt x="2429708" y="5793493"/>
                    <a:pt x="2341444" y="5783673"/>
                    <a:pt x="2258084" y="5773854"/>
                  </a:cubicBezTo>
                  <a:cubicBezTo>
                    <a:pt x="2174724" y="5759125"/>
                    <a:pt x="2091363" y="5749305"/>
                    <a:pt x="2008002" y="5734576"/>
                  </a:cubicBezTo>
                  <a:cubicBezTo>
                    <a:pt x="2008002" y="5734576"/>
                    <a:pt x="2008002" y="5734576"/>
                    <a:pt x="1757922" y="5690388"/>
                  </a:cubicBezTo>
                  <a:cubicBezTo>
                    <a:pt x="1757922" y="5690388"/>
                    <a:pt x="1757922" y="5690388"/>
                    <a:pt x="1635333" y="5670749"/>
                  </a:cubicBezTo>
                  <a:cubicBezTo>
                    <a:pt x="1596105" y="5665840"/>
                    <a:pt x="1551973" y="5656020"/>
                    <a:pt x="1512744" y="5651110"/>
                  </a:cubicBezTo>
                  <a:cubicBezTo>
                    <a:pt x="1434288" y="5636381"/>
                    <a:pt x="1350927" y="5626562"/>
                    <a:pt x="1272471" y="5616742"/>
                  </a:cubicBezTo>
                  <a:cubicBezTo>
                    <a:pt x="1272471" y="5616742"/>
                    <a:pt x="1272471" y="5616742"/>
                    <a:pt x="1213628" y="5611832"/>
                  </a:cubicBezTo>
                  <a:cubicBezTo>
                    <a:pt x="1213628" y="5611832"/>
                    <a:pt x="1213628" y="5611832"/>
                    <a:pt x="1184207" y="5606923"/>
                  </a:cubicBezTo>
                  <a:cubicBezTo>
                    <a:pt x="1184207" y="5606923"/>
                    <a:pt x="1184207" y="5606923"/>
                    <a:pt x="1169496" y="5606923"/>
                  </a:cubicBezTo>
                  <a:cubicBezTo>
                    <a:pt x="1169496" y="5606923"/>
                    <a:pt x="1169496" y="5606923"/>
                    <a:pt x="1164593" y="5606923"/>
                  </a:cubicBezTo>
                  <a:cubicBezTo>
                    <a:pt x="1164593" y="5606923"/>
                    <a:pt x="1164593" y="5606923"/>
                    <a:pt x="1154785" y="5606923"/>
                  </a:cubicBezTo>
                  <a:cubicBezTo>
                    <a:pt x="1154785" y="5606923"/>
                    <a:pt x="1154785" y="5606923"/>
                    <a:pt x="1095943" y="5602013"/>
                  </a:cubicBezTo>
                  <a:cubicBezTo>
                    <a:pt x="1095943" y="5602013"/>
                    <a:pt x="1095943" y="5602013"/>
                    <a:pt x="1061618" y="5602013"/>
                  </a:cubicBezTo>
                  <a:cubicBezTo>
                    <a:pt x="1051811" y="5602013"/>
                    <a:pt x="1042004" y="5602013"/>
                    <a:pt x="1032197" y="5602013"/>
                  </a:cubicBezTo>
                  <a:cubicBezTo>
                    <a:pt x="1032197" y="5602013"/>
                    <a:pt x="1032197" y="5602013"/>
                    <a:pt x="978258" y="5602013"/>
                  </a:cubicBezTo>
                  <a:cubicBezTo>
                    <a:pt x="958643" y="5602013"/>
                    <a:pt x="939029" y="5602013"/>
                    <a:pt x="919415" y="5606923"/>
                  </a:cubicBezTo>
                  <a:cubicBezTo>
                    <a:pt x="919415" y="5606923"/>
                    <a:pt x="919415" y="5606923"/>
                    <a:pt x="860573" y="5611832"/>
                  </a:cubicBezTo>
                  <a:cubicBezTo>
                    <a:pt x="860573" y="5611832"/>
                    <a:pt x="860573" y="5611832"/>
                    <a:pt x="831151" y="5611832"/>
                  </a:cubicBezTo>
                  <a:cubicBezTo>
                    <a:pt x="831151" y="5611832"/>
                    <a:pt x="831151" y="5611832"/>
                    <a:pt x="801730" y="5616742"/>
                  </a:cubicBezTo>
                  <a:cubicBezTo>
                    <a:pt x="801730" y="5616742"/>
                    <a:pt x="801730" y="5616742"/>
                    <a:pt x="747790" y="5621652"/>
                  </a:cubicBezTo>
                  <a:cubicBezTo>
                    <a:pt x="728177" y="5626562"/>
                    <a:pt x="708563" y="5631471"/>
                    <a:pt x="688948" y="5631471"/>
                  </a:cubicBezTo>
                  <a:cubicBezTo>
                    <a:pt x="649720" y="5636381"/>
                    <a:pt x="610491" y="5646201"/>
                    <a:pt x="576167" y="5656020"/>
                  </a:cubicBezTo>
                  <a:cubicBezTo>
                    <a:pt x="502613" y="5675659"/>
                    <a:pt x="429060" y="5700208"/>
                    <a:pt x="355507" y="5724756"/>
                  </a:cubicBezTo>
                  <a:cubicBezTo>
                    <a:pt x="355507" y="5724756"/>
                    <a:pt x="355507" y="5724756"/>
                    <a:pt x="306471" y="5749305"/>
                  </a:cubicBezTo>
                  <a:cubicBezTo>
                    <a:pt x="286857" y="5759125"/>
                    <a:pt x="272147" y="5764034"/>
                    <a:pt x="257436" y="5773854"/>
                  </a:cubicBezTo>
                  <a:cubicBezTo>
                    <a:pt x="237822" y="5783673"/>
                    <a:pt x="223111" y="5788583"/>
                    <a:pt x="208401" y="5798403"/>
                  </a:cubicBezTo>
                  <a:cubicBezTo>
                    <a:pt x="198593" y="5803312"/>
                    <a:pt x="193690" y="5808222"/>
                    <a:pt x="183882" y="5813132"/>
                  </a:cubicBezTo>
                  <a:cubicBezTo>
                    <a:pt x="183882" y="5813132"/>
                    <a:pt x="178979" y="5818042"/>
                    <a:pt x="174076" y="5818042"/>
                  </a:cubicBezTo>
                  <a:cubicBezTo>
                    <a:pt x="174076" y="5818042"/>
                    <a:pt x="174076" y="5818042"/>
                    <a:pt x="169172" y="5822951"/>
                  </a:cubicBezTo>
                  <a:cubicBezTo>
                    <a:pt x="169172" y="5822951"/>
                    <a:pt x="169172" y="5822951"/>
                    <a:pt x="26433" y="5822951"/>
                  </a:cubicBezTo>
                  <a:lnTo>
                    <a:pt x="0" y="5822951"/>
                  </a:lnTo>
                  <a:lnTo>
                    <a:pt x="0" y="710368"/>
                  </a:lnTo>
                  <a:lnTo>
                    <a:pt x="2451" y="520433"/>
                  </a:lnTo>
                  <a:cubicBezTo>
                    <a:pt x="2451" y="520433"/>
                    <a:pt x="2451" y="520433"/>
                    <a:pt x="61294" y="5459631"/>
                  </a:cubicBezTo>
                  <a:cubicBezTo>
                    <a:pt x="76004" y="5444901"/>
                    <a:pt x="95618" y="5435082"/>
                    <a:pt x="110329" y="5425262"/>
                  </a:cubicBezTo>
                  <a:cubicBezTo>
                    <a:pt x="110329" y="5425262"/>
                    <a:pt x="110329" y="5425262"/>
                    <a:pt x="164269" y="5395804"/>
                  </a:cubicBezTo>
                  <a:cubicBezTo>
                    <a:pt x="164269" y="5395804"/>
                    <a:pt x="164269" y="5395804"/>
                    <a:pt x="213304" y="5366345"/>
                  </a:cubicBezTo>
                  <a:cubicBezTo>
                    <a:pt x="281954" y="5331977"/>
                    <a:pt x="355507" y="5297609"/>
                    <a:pt x="424157" y="5263241"/>
                  </a:cubicBezTo>
                  <a:cubicBezTo>
                    <a:pt x="497710" y="5233783"/>
                    <a:pt x="571263" y="5204324"/>
                    <a:pt x="644816" y="5179775"/>
                  </a:cubicBezTo>
                  <a:cubicBezTo>
                    <a:pt x="684044" y="5165046"/>
                    <a:pt x="718369" y="5155227"/>
                    <a:pt x="757598" y="5145407"/>
                  </a:cubicBezTo>
                  <a:cubicBezTo>
                    <a:pt x="757598" y="5145407"/>
                    <a:pt x="757598" y="5145407"/>
                    <a:pt x="816441" y="5125768"/>
                  </a:cubicBezTo>
                  <a:cubicBezTo>
                    <a:pt x="816441" y="5125768"/>
                    <a:pt x="816441" y="5125768"/>
                    <a:pt x="870379" y="5115949"/>
                  </a:cubicBezTo>
                  <a:cubicBezTo>
                    <a:pt x="870379" y="5115949"/>
                    <a:pt x="870379" y="5115949"/>
                    <a:pt x="899800" y="5106129"/>
                  </a:cubicBezTo>
                  <a:cubicBezTo>
                    <a:pt x="899800" y="5106129"/>
                    <a:pt x="899800" y="5106129"/>
                    <a:pt x="904704" y="5106129"/>
                  </a:cubicBezTo>
                  <a:cubicBezTo>
                    <a:pt x="904704" y="5106129"/>
                    <a:pt x="904704" y="5106129"/>
                    <a:pt x="909608" y="5106129"/>
                  </a:cubicBezTo>
                  <a:cubicBezTo>
                    <a:pt x="909608" y="5106129"/>
                    <a:pt x="909608" y="5106129"/>
                    <a:pt x="914511" y="5101220"/>
                  </a:cubicBezTo>
                  <a:cubicBezTo>
                    <a:pt x="914511" y="5101220"/>
                    <a:pt x="914511" y="5101220"/>
                    <a:pt x="929222" y="5101220"/>
                  </a:cubicBezTo>
                  <a:cubicBezTo>
                    <a:pt x="929222" y="5101220"/>
                    <a:pt x="929222" y="5101220"/>
                    <a:pt x="988065" y="5091400"/>
                  </a:cubicBezTo>
                  <a:cubicBezTo>
                    <a:pt x="1007679" y="5086490"/>
                    <a:pt x="1027293" y="5086490"/>
                    <a:pt x="1046907" y="5081581"/>
                  </a:cubicBezTo>
                  <a:cubicBezTo>
                    <a:pt x="1066522" y="5081581"/>
                    <a:pt x="1086136" y="5076671"/>
                    <a:pt x="1105750" y="5076671"/>
                  </a:cubicBezTo>
                  <a:cubicBezTo>
                    <a:pt x="1184207" y="5066851"/>
                    <a:pt x="1262663" y="5066851"/>
                    <a:pt x="1341120" y="5066851"/>
                  </a:cubicBezTo>
                  <a:cubicBezTo>
                    <a:pt x="1341120" y="5066851"/>
                    <a:pt x="1341120" y="5066851"/>
                    <a:pt x="1399963" y="5066851"/>
                  </a:cubicBezTo>
                  <a:cubicBezTo>
                    <a:pt x="1399963" y="5066851"/>
                    <a:pt x="1399963" y="5066851"/>
                    <a:pt x="1458805" y="5071761"/>
                  </a:cubicBezTo>
                  <a:cubicBezTo>
                    <a:pt x="1498034" y="5071761"/>
                    <a:pt x="1537262" y="5076671"/>
                    <a:pt x="1576491" y="5076671"/>
                  </a:cubicBezTo>
                  <a:cubicBezTo>
                    <a:pt x="1615719" y="5081581"/>
                    <a:pt x="1654947" y="5086490"/>
                    <a:pt x="1694176" y="5086490"/>
                  </a:cubicBezTo>
                  <a:cubicBezTo>
                    <a:pt x="1694176" y="5086490"/>
                    <a:pt x="1694176" y="5086490"/>
                    <a:pt x="1806957" y="5101220"/>
                  </a:cubicBezTo>
                  <a:cubicBezTo>
                    <a:pt x="1806957" y="5101220"/>
                    <a:pt x="1806957" y="5101220"/>
                    <a:pt x="2037424" y="5125768"/>
                  </a:cubicBezTo>
                  <a:cubicBezTo>
                    <a:pt x="2110977" y="5135588"/>
                    <a:pt x="2189434" y="5140497"/>
                    <a:pt x="2262987" y="5145407"/>
                  </a:cubicBezTo>
                  <a:cubicBezTo>
                    <a:pt x="2302216" y="5150317"/>
                    <a:pt x="2336541" y="5150317"/>
                    <a:pt x="2375769" y="5155227"/>
                  </a:cubicBezTo>
                  <a:cubicBezTo>
                    <a:pt x="2395383" y="5155227"/>
                    <a:pt x="2414997" y="5155227"/>
                    <a:pt x="2434612" y="5155227"/>
                  </a:cubicBezTo>
                  <a:cubicBezTo>
                    <a:pt x="2434612" y="5155227"/>
                    <a:pt x="2434612" y="5155227"/>
                    <a:pt x="2464033" y="5160136"/>
                  </a:cubicBezTo>
                  <a:cubicBezTo>
                    <a:pt x="2464033" y="5160136"/>
                    <a:pt x="2464033" y="5160136"/>
                    <a:pt x="2478744" y="5160136"/>
                  </a:cubicBezTo>
                  <a:cubicBezTo>
                    <a:pt x="2478744" y="5160136"/>
                    <a:pt x="2483647" y="5160136"/>
                    <a:pt x="2488551" y="5160136"/>
                  </a:cubicBezTo>
                  <a:cubicBezTo>
                    <a:pt x="2562104" y="5160136"/>
                    <a:pt x="2640561" y="5155227"/>
                    <a:pt x="2714114" y="5145407"/>
                  </a:cubicBezTo>
                  <a:cubicBezTo>
                    <a:pt x="2714114" y="5145407"/>
                    <a:pt x="2714114" y="5145407"/>
                    <a:pt x="2768053" y="5135588"/>
                  </a:cubicBezTo>
                  <a:cubicBezTo>
                    <a:pt x="2768053" y="5135588"/>
                    <a:pt x="2768053" y="5135588"/>
                    <a:pt x="2826896" y="5130678"/>
                  </a:cubicBezTo>
                  <a:cubicBezTo>
                    <a:pt x="2861220" y="5120859"/>
                    <a:pt x="2900449" y="5115949"/>
                    <a:pt x="2934774" y="5106129"/>
                  </a:cubicBezTo>
                  <a:cubicBezTo>
                    <a:pt x="2974002" y="5101220"/>
                    <a:pt x="3008327" y="5091400"/>
                    <a:pt x="3047555" y="5081581"/>
                  </a:cubicBezTo>
                  <a:cubicBezTo>
                    <a:pt x="3081880" y="5071761"/>
                    <a:pt x="3121108" y="5061942"/>
                    <a:pt x="3155433" y="5052122"/>
                  </a:cubicBezTo>
                  <a:cubicBezTo>
                    <a:pt x="3228987" y="5032483"/>
                    <a:pt x="3302540" y="5007934"/>
                    <a:pt x="3371189" y="4983386"/>
                  </a:cubicBezTo>
                  <a:cubicBezTo>
                    <a:pt x="3434936" y="4958837"/>
                    <a:pt x="3498682" y="4939198"/>
                    <a:pt x="3557524" y="4909740"/>
                  </a:cubicBezTo>
                  <a:cubicBezTo>
                    <a:pt x="3557524" y="4909740"/>
                    <a:pt x="3557524" y="4909740"/>
                    <a:pt x="3586946" y="39278"/>
                  </a:cubicBezTo>
                  <a:cubicBezTo>
                    <a:pt x="3586946" y="39278"/>
                    <a:pt x="3586946" y="39278"/>
                    <a:pt x="3454550" y="78556"/>
                  </a:cubicBezTo>
                  <a:cubicBezTo>
                    <a:pt x="3430032" y="83466"/>
                    <a:pt x="3405514" y="93285"/>
                    <a:pt x="3380997" y="98195"/>
                  </a:cubicBezTo>
                  <a:cubicBezTo>
                    <a:pt x="3380997" y="98195"/>
                    <a:pt x="3380997" y="98195"/>
                    <a:pt x="3302540" y="117834"/>
                  </a:cubicBezTo>
                  <a:cubicBezTo>
                    <a:pt x="3302540" y="117834"/>
                    <a:pt x="3302540" y="117834"/>
                    <a:pt x="3228987" y="132563"/>
                  </a:cubicBezTo>
                  <a:cubicBezTo>
                    <a:pt x="3228987" y="132563"/>
                    <a:pt x="3228987" y="132563"/>
                    <a:pt x="3189758" y="142383"/>
                  </a:cubicBezTo>
                  <a:cubicBezTo>
                    <a:pt x="3175047" y="147292"/>
                    <a:pt x="3165240" y="147292"/>
                    <a:pt x="3150530" y="147292"/>
                  </a:cubicBezTo>
                  <a:cubicBezTo>
                    <a:pt x="3150530" y="147292"/>
                    <a:pt x="3150530" y="147292"/>
                    <a:pt x="2998520" y="176751"/>
                  </a:cubicBezTo>
                  <a:cubicBezTo>
                    <a:pt x="2974002" y="181661"/>
                    <a:pt x="2944581" y="186570"/>
                    <a:pt x="2920063" y="191480"/>
                  </a:cubicBezTo>
                  <a:cubicBezTo>
                    <a:pt x="2920063" y="191480"/>
                    <a:pt x="2920063" y="191480"/>
                    <a:pt x="2841606" y="201300"/>
                  </a:cubicBezTo>
                  <a:cubicBezTo>
                    <a:pt x="2841606" y="201300"/>
                    <a:pt x="2841606" y="201300"/>
                    <a:pt x="2768053" y="211119"/>
                  </a:cubicBezTo>
                  <a:cubicBezTo>
                    <a:pt x="2738632" y="216029"/>
                    <a:pt x="2714114" y="216029"/>
                    <a:pt x="2689596" y="220939"/>
                  </a:cubicBezTo>
                  <a:cubicBezTo>
                    <a:pt x="2635657" y="225848"/>
                    <a:pt x="2586622" y="230758"/>
                    <a:pt x="2532683" y="235668"/>
                  </a:cubicBezTo>
                  <a:cubicBezTo>
                    <a:pt x="2532683" y="235668"/>
                    <a:pt x="2532683" y="235668"/>
                    <a:pt x="2375769" y="250397"/>
                  </a:cubicBezTo>
                  <a:cubicBezTo>
                    <a:pt x="2351251" y="250397"/>
                    <a:pt x="2326734" y="255307"/>
                    <a:pt x="2297312" y="255307"/>
                  </a:cubicBezTo>
                  <a:cubicBezTo>
                    <a:pt x="2297312" y="255307"/>
                    <a:pt x="2297312" y="255307"/>
                    <a:pt x="2218855" y="260216"/>
                  </a:cubicBezTo>
                  <a:cubicBezTo>
                    <a:pt x="2218855" y="260216"/>
                    <a:pt x="2218855" y="260216"/>
                    <a:pt x="2140399" y="260216"/>
                  </a:cubicBezTo>
                  <a:cubicBezTo>
                    <a:pt x="2140399" y="260216"/>
                    <a:pt x="2140399" y="260216"/>
                    <a:pt x="2066845" y="265126"/>
                  </a:cubicBezTo>
                  <a:cubicBezTo>
                    <a:pt x="2012906" y="265126"/>
                    <a:pt x="1958967" y="265126"/>
                    <a:pt x="1909932" y="265126"/>
                  </a:cubicBezTo>
                  <a:cubicBezTo>
                    <a:pt x="1855992" y="265126"/>
                    <a:pt x="1802054" y="265126"/>
                    <a:pt x="1753018" y="265126"/>
                  </a:cubicBezTo>
                  <a:cubicBezTo>
                    <a:pt x="1699079" y="265126"/>
                    <a:pt x="1650044" y="265126"/>
                    <a:pt x="1596105" y="260216"/>
                  </a:cubicBezTo>
                  <a:cubicBezTo>
                    <a:pt x="1542166" y="260216"/>
                    <a:pt x="1493130" y="260216"/>
                    <a:pt x="1439191" y="255307"/>
                  </a:cubicBezTo>
                  <a:cubicBezTo>
                    <a:pt x="1439191" y="255307"/>
                    <a:pt x="1439191" y="255307"/>
                    <a:pt x="1360734" y="250397"/>
                  </a:cubicBezTo>
                  <a:cubicBezTo>
                    <a:pt x="1360734" y="250397"/>
                    <a:pt x="1360734" y="250397"/>
                    <a:pt x="1439191" y="250397"/>
                  </a:cubicBezTo>
                  <a:cubicBezTo>
                    <a:pt x="1493130" y="255307"/>
                    <a:pt x="1542166" y="255307"/>
                    <a:pt x="1596105" y="255307"/>
                  </a:cubicBezTo>
                  <a:cubicBezTo>
                    <a:pt x="1650044" y="255307"/>
                    <a:pt x="1699079" y="255307"/>
                    <a:pt x="1753018" y="260216"/>
                  </a:cubicBezTo>
                  <a:cubicBezTo>
                    <a:pt x="1802054" y="260216"/>
                    <a:pt x="1855992" y="255307"/>
                    <a:pt x="1909932" y="255307"/>
                  </a:cubicBezTo>
                  <a:cubicBezTo>
                    <a:pt x="1958967" y="255307"/>
                    <a:pt x="2012906" y="255307"/>
                    <a:pt x="2061942" y="250397"/>
                  </a:cubicBezTo>
                  <a:cubicBezTo>
                    <a:pt x="2061942" y="250397"/>
                    <a:pt x="2061942" y="250397"/>
                    <a:pt x="2140399" y="250397"/>
                  </a:cubicBezTo>
                  <a:cubicBezTo>
                    <a:pt x="2140399" y="250397"/>
                    <a:pt x="2140399" y="250397"/>
                    <a:pt x="2218855" y="245487"/>
                  </a:cubicBezTo>
                  <a:cubicBezTo>
                    <a:pt x="2218855" y="245487"/>
                    <a:pt x="2218855" y="245487"/>
                    <a:pt x="2297312" y="240577"/>
                  </a:cubicBezTo>
                  <a:cubicBezTo>
                    <a:pt x="2321830" y="240577"/>
                    <a:pt x="2351251" y="235668"/>
                    <a:pt x="2375769" y="235668"/>
                  </a:cubicBezTo>
                  <a:cubicBezTo>
                    <a:pt x="2375769" y="235668"/>
                    <a:pt x="2375769" y="235668"/>
                    <a:pt x="2532683" y="220939"/>
                  </a:cubicBezTo>
                  <a:cubicBezTo>
                    <a:pt x="2581718" y="216029"/>
                    <a:pt x="2635657" y="211119"/>
                    <a:pt x="2684693" y="201300"/>
                  </a:cubicBezTo>
                  <a:cubicBezTo>
                    <a:pt x="2709210" y="201300"/>
                    <a:pt x="2738632" y="196390"/>
                    <a:pt x="2763149" y="191480"/>
                  </a:cubicBezTo>
                  <a:cubicBezTo>
                    <a:pt x="2763149" y="191480"/>
                    <a:pt x="2763149" y="191480"/>
                    <a:pt x="2841606" y="181661"/>
                  </a:cubicBezTo>
                  <a:cubicBezTo>
                    <a:pt x="2841606" y="181661"/>
                    <a:pt x="2841606" y="181661"/>
                    <a:pt x="2915159" y="171841"/>
                  </a:cubicBezTo>
                  <a:cubicBezTo>
                    <a:pt x="2944581" y="166931"/>
                    <a:pt x="2969098" y="162022"/>
                    <a:pt x="2993616" y="157112"/>
                  </a:cubicBezTo>
                  <a:cubicBezTo>
                    <a:pt x="2993616" y="157112"/>
                    <a:pt x="2993616" y="157112"/>
                    <a:pt x="3145626" y="127654"/>
                  </a:cubicBezTo>
                  <a:cubicBezTo>
                    <a:pt x="3160337" y="122744"/>
                    <a:pt x="3170144" y="122744"/>
                    <a:pt x="3184855" y="117834"/>
                  </a:cubicBezTo>
                  <a:cubicBezTo>
                    <a:pt x="3184855" y="117834"/>
                    <a:pt x="3184855" y="117834"/>
                    <a:pt x="3224083" y="108014"/>
                  </a:cubicBezTo>
                  <a:cubicBezTo>
                    <a:pt x="3224083" y="108014"/>
                    <a:pt x="3224083" y="108014"/>
                    <a:pt x="3297636" y="93285"/>
                  </a:cubicBezTo>
                  <a:cubicBezTo>
                    <a:pt x="3297636" y="93285"/>
                    <a:pt x="3297636" y="93285"/>
                    <a:pt x="3376093" y="73646"/>
                  </a:cubicBezTo>
                  <a:cubicBezTo>
                    <a:pt x="3400611" y="68737"/>
                    <a:pt x="3425128" y="58917"/>
                    <a:pt x="3449646" y="49098"/>
                  </a:cubicBezTo>
                  <a:cubicBezTo>
                    <a:pt x="3449646" y="49098"/>
                    <a:pt x="3449646" y="49098"/>
                    <a:pt x="3596753" y="4910"/>
                  </a:cubicBezTo>
                  <a:cubicBezTo>
                    <a:pt x="3596753" y="4910"/>
                    <a:pt x="3596753" y="4910"/>
                    <a:pt x="3616367" y="0"/>
                  </a:cubicBezTo>
                  <a:close/>
                </a:path>
              </a:pathLst>
            </a:custGeom>
            <a:solidFill>
              <a:srgbClr val="0070C0"/>
            </a:solidFill>
            <a:ln>
              <a:noFill/>
            </a:ln>
          </p:spPr>
          <p:txBody>
            <a:bodyPr vert="horz" wrap="square" lIns="91440" tIns="45720" rIns="91440" bIns="45720" numCol="1" anchor="t" anchorCtr="0" compatLnSpc="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 name="ïṥļiḑe"/>
            <p:cNvSpPr/>
            <p:nvPr/>
          </p:nvSpPr>
          <p:spPr>
            <a:xfrm>
              <a:off x="1244622" y="4476172"/>
              <a:ext cx="3151105" cy="698069"/>
            </a:xfrm>
            <a:prstGeom prst="rect">
              <a:avLst/>
            </a:prstGeom>
            <a:noFill/>
          </p:spPr>
          <p:txBody>
            <a:bodyPr wrap="none"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rPr>
                <a:t>CONTENTS</a:t>
              </a:r>
              <a:endPar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endParaRPr>
            </a:p>
          </p:txBody>
        </p:sp>
        <p:sp>
          <p:nvSpPr>
            <p:cNvPr id="23" name="îslíḑê"/>
            <p:cNvSpPr txBox="1"/>
            <p:nvPr/>
          </p:nvSpPr>
          <p:spPr>
            <a:xfrm>
              <a:off x="2262128" y="5334661"/>
              <a:ext cx="1116094" cy="558047"/>
            </a:xfrm>
            <a:prstGeom prst="rect">
              <a:avLst/>
            </a:prstGeom>
            <a:noFill/>
          </p:spPr>
          <p:txBody>
            <a:bodyPr wrap="none" rtlCol="0"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目录</a:t>
              </a:r>
              <a:endParaRPr kumimoji="0" lang="en-US" altLang="zh-CN"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cxnSp>
          <p:nvCxnSpPr>
            <p:cNvPr id="24" name="直接连接符 23"/>
            <p:cNvCxnSpPr>
              <a:stCxn id="23" idx="1"/>
            </p:cNvCxnSpPr>
            <p:nvPr/>
          </p:nvCxnSpPr>
          <p:spPr>
            <a:xfrm flipH="1">
              <a:off x="1536667" y="5613685"/>
              <a:ext cx="72546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23" idx="3"/>
            </p:cNvCxnSpPr>
            <p:nvPr/>
          </p:nvCxnSpPr>
          <p:spPr>
            <a:xfrm>
              <a:off x="3378221" y="5613685"/>
              <a:ext cx="727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7444799" y="6652381"/>
            <a:ext cx="4631373" cy="892607"/>
            <a:chOff x="7459071" y="7308586"/>
            <a:chExt cx="4631373" cy="892607"/>
          </a:xfrm>
        </p:grpSpPr>
        <p:sp>
          <p:nvSpPr>
            <p:cNvPr id="27"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accent6">
                      <a:lumMod val="60000"/>
                      <a:lumOff val="40000"/>
                    </a:schemeClr>
                  </a:solidFill>
                  <a:latin typeface="Impact" panose="020B0806030902050204" pitchFamily="34" charset="0"/>
                </a:rPr>
                <a:t>04</a:t>
              </a:r>
              <a:endParaRPr lang="en-US" altLang="zh-CN" sz="2800" dirty="0">
                <a:solidFill>
                  <a:schemeClr val="accent6">
                    <a:lumMod val="60000"/>
                    <a:lumOff val="40000"/>
                  </a:schemeClr>
                </a:solidFill>
                <a:latin typeface="Impact" panose="020B0806030902050204" pitchFamily="34" charset="0"/>
              </a:endParaRPr>
            </a:p>
          </p:txBody>
        </p:sp>
        <p:sp>
          <p:nvSpPr>
            <p:cNvPr id="28"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accent6">
                      <a:lumMod val="60000"/>
                      <a:lumOff val="40000"/>
                    </a:schemeClr>
                  </a:solidFill>
                  <a:effectLst/>
                </a:rPr>
                <a:t>实施计划</a:t>
              </a:r>
              <a:endParaRPr lang="zh-CN" altLang="en-US" dirty="0">
                <a:solidFill>
                  <a:schemeClr val="accent6">
                    <a:lumMod val="60000"/>
                    <a:lumOff val="40000"/>
                  </a:schemeClr>
                </a:solidFill>
                <a:effectLst/>
              </a:endParaRPr>
            </a:p>
          </p:txBody>
        </p:sp>
      </p:grpSp>
      <p:grpSp>
        <p:nvGrpSpPr>
          <p:cNvPr id="6" name="组合 5"/>
          <p:cNvGrpSpPr/>
          <p:nvPr/>
        </p:nvGrpSpPr>
        <p:grpSpPr>
          <a:xfrm>
            <a:off x="7444799" y="8568868"/>
            <a:ext cx="4631373" cy="892607"/>
            <a:chOff x="7459071" y="7308586"/>
            <a:chExt cx="4631373" cy="892607"/>
          </a:xfrm>
        </p:grpSpPr>
        <p:sp>
          <p:nvSpPr>
            <p:cNvPr id="9"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05</a:t>
              </a:r>
              <a:endParaRPr lang="en-US" altLang="zh-CN" sz="2800" dirty="0">
                <a:solidFill>
                  <a:schemeClr val="bg1">
                    <a:lumMod val="50000"/>
                  </a:schemeClr>
                </a:solidFill>
                <a:latin typeface="Impact" panose="020B0806030902050204" pitchFamily="34" charset="0"/>
              </a:endParaRPr>
            </a:p>
          </p:txBody>
        </p:sp>
        <p:sp>
          <p:nvSpPr>
            <p:cNvPr id="10"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共享（电）单车</a:t>
              </a:r>
              <a:endParaRPr lang="zh-CN" altLang="en-US" dirty="0">
                <a:solidFill>
                  <a:schemeClr val="bg1">
                    <a:lumMod val="50000"/>
                  </a:schemeClr>
                </a:solidFill>
                <a:effectLst/>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8039552" y="2559980"/>
            <a:ext cx="6894060" cy="7772400"/>
            <a:chOff x="8225290" y="2874305"/>
            <a:chExt cx="6894060" cy="7772400"/>
          </a:xfrm>
        </p:grpSpPr>
        <p:pic>
          <p:nvPicPr>
            <p:cNvPr id="11" name="图片 10"/>
            <p:cNvPicPr>
              <a:picLocks noChangeAspect="1"/>
            </p:cNvPicPr>
            <p:nvPr/>
          </p:nvPicPr>
          <p:blipFill>
            <a:blip r:embed="rId1"/>
            <a:srcRect r="1510"/>
            <a:stretch>
              <a:fillRect/>
            </a:stretch>
          </p:blipFill>
          <p:spPr>
            <a:xfrm>
              <a:off x="8225291" y="2874305"/>
              <a:ext cx="6894059" cy="7772400"/>
            </a:xfrm>
            <a:prstGeom prst="rect">
              <a:avLst/>
            </a:prstGeom>
          </p:spPr>
        </p:pic>
        <p:pic>
          <p:nvPicPr>
            <p:cNvPr id="12" name="图片 11"/>
            <p:cNvPicPr>
              <a:picLocks noChangeAspect="1"/>
            </p:cNvPicPr>
            <p:nvPr/>
          </p:nvPicPr>
          <p:blipFill>
            <a:blip r:embed="rId2"/>
            <a:stretch>
              <a:fillRect/>
            </a:stretch>
          </p:blipFill>
          <p:spPr>
            <a:xfrm>
              <a:off x="8225290" y="9618344"/>
              <a:ext cx="1516833" cy="1028361"/>
            </a:xfrm>
            <a:prstGeom prst="rect">
              <a:avLst/>
            </a:prstGeom>
          </p:spPr>
        </p:pic>
      </p:grpSp>
      <p:pic>
        <p:nvPicPr>
          <p:cNvPr id="14" name="图片 13"/>
          <p:cNvPicPr>
            <a:picLocks noChangeAspect="1"/>
          </p:cNvPicPr>
          <p:nvPr/>
        </p:nvPicPr>
        <p:blipFill>
          <a:blip r:embed="rId3"/>
          <a:stretch>
            <a:fillRect/>
          </a:stretch>
        </p:blipFill>
        <p:spPr>
          <a:xfrm>
            <a:off x="11194069" y="2559980"/>
            <a:ext cx="3739543" cy="3112158"/>
          </a:xfrm>
          <a:prstGeom prst="rect">
            <a:avLst/>
          </a:prstGeom>
        </p:spPr>
      </p:pic>
      <p:sp>
        <p:nvSpPr>
          <p:cNvPr id="2" name="矩形 1"/>
          <p:cNvSpPr/>
          <p:nvPr/>
        </p:nvSpPr>
        <p:spPr>
          <a:xfrm>
            <a:off x="8039552" y="2491060"/>
            <a:ext cx="2962163"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实施时序</a:t>
            </a:r>
            <a:endParaRPr lang="zh-CN" altLang="en-US" sz="2000" dirty="0">
              <a:solidFill>
                <a:schemeClr val="tx1"/>
              </a:solidFill>
            </a:endParaRPr>
          </a:p>
        </p:txBody>
      </p:sp>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制定</a:t>
            </a:r>
            <a:r>
              <a:rPr lang="zh-CN" altLang="en-US" b="1" dirty="0">
                <a:solidFill>
                  <a:srgbClr val="000000"/>
                </a:solidFill>
                <a:latin typeface="微软雅黑" panose="020B0503020204020204" pitchFamily="34" charset="-122"/>
                <a:ea typeface="微软雅黑" panose="020B0503020204020204" pitchFamily="34" charset="-122"/>
              </a:rPr>
              <a:t>原则</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实施原则</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4.1</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15" name="Text Box 7"/>
          <p:cNvSpPr txBox="1">
            <a:spLocks noChangeArrowheads="1"/>
          </p:cNvSpPr>
          <p:nvPr/>
        </p:nvSpPr>
        <p:spPr bwMode="auto">
          <a:xfrm>
            <a:off x="627233" y="1759638"/>
            <a:ext cx="7412318" cy="315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sz="1800" dirty="0">
                <a:latin typeface="+mj-ea"/>
                <a:ea typeface="+mj-ea"/>
              </a:rPr>
              <a:t>计划年限：</a:t>
            </a:r>
            <a:r>
              <a:rPr lang="zh-CN" altLang="en-US" sz="1800" b="0" dirty="0">
                <a:latin typeface="+mj-ea"/>
                <a:ea typeface="+mj-ea"/>
              </a:rPr>
              <a:t>道路泊位优化提升分近、中、远三期完成</a:t>
            </a:r>
            <a:endParaRPr lang="en-US" altLang="zh-CN" sz="1800" b="0" dirty="0">
              <a:latin typeface="+mj-ea"/>
              <a:ea typeface="+mj-ea"/>
            </a:endParaRPr>
          </a:p>
          <a:p>
            <a:pPr>
              <a:spcBef>
                <a:spcPts val="0"/>
              </a:spcBef>
              <a:spcAft>
                <a:spcPts val="800"/>
              </a:spcAft>
              <a:buFont typeface="Wingdings" panose="05000000000000000000" pitchFamily="2" charset="2"/>
              <a:buChar char="Ø"/>
            </a:pPr>
            <a:r>
              <a:rPr lang="zh-CN" altLang="en-US" sz="1800" dirty="0">
                <a:cs typeface="+mn-cs"/>
              </a:rPr>
              <a:t>影响因素：</a:t>
            </a:r>
            <a:r>
              <a:rPr lang="zh-CN" altLang="en-US" sz="1800" b="0" dirty="0">
                <a:cs typeface="+mn-cs"/>
              </a:rPr>
              <a:t>综合考虑</a:t>
            </a:r>
            <a:r>
              <a:rPr lang="zh-CN" altLang="en-US" sz="1800" dirty="0">
                <a:solidFill>
                  <a:srgbClr val="C00000"/>
                </a:solidFill>
                <a:cs typeface="+mn-cs"/>
              </a:rPr>
              <a:t>泊位空间区位、车位对行人</a:t>
            </a:r>
            <a:r>
              <a:rPr lang="en-US" altLang="zh-CN" sz="1800" dirty="0">
                <a:solidFill>
                  <a:srgbClr val="C00000"/>
                </a:solidFill>
                <a:cs typeface="+mn-cs"/>
              </a:rPr>
              <a:t>/</a:t>
            </a:r>
            <a:r>
              <a:rPr lang="zh-CN" altLang="en-US" sz="1800" dirty="0">
                <a:solidFill>
                  <a:srgbClr val="C00000"/>
                </a:solidFill>
                <a:cs typeface="+mn-cs"/>
              </a:rPr>
              <a:t>非机动车通行影响程度、对商铺影响程度、人行道板破损程度</a:t>
            </a:r>
            <a:r>
              <a:rPr lang="zh-CN" altLang="en-US" sz="1800" b="0" dirty="0">
                <a:cs typeface="+mn-cs"/>
              </a:rPr>
              <a:t>等因素，不同因素采取不同</a:t>
            </a:r>
            <a:r>
              <a:rPr lang="zh-CN" altLang="en-US" sz="1800" dirty="0">
                <a:cs typeface="+mn-cs"/>
              </a:rPr>
              <a:t>赋值</a:t>
            </a:r>
            <a:r>
              <a:rPr lang="zh-CN" altLang="en-US" sz="1800" b="0" dirty="0">
                <a:cs typeface="+mn-cs"/>
              </a:rPr>
              <a:t>，根据重要程度给出不同</a:t>
            </a:r>
            <a:r>
              <a:rPr lang="zh-CN" altLang="en-US" sz="1800" dirty="0">
                <a:cs typeface="+mn-cs"/>
              </a:rPr>
              <a:t>权重</a:t>
            </a:r>
            <a:r>
              <a:rPr lang="zh-CN" altLang="en-US" sz="1800" b="0" dirty="0">
                <a:cs typeface="+mn-cs"/>
              </a:rPr>
              <a:t>，最终根据得分确定泊位优化的实施时间</a:t>
            </a:r>
            <a:endParaRPr lang="en-US" altLang="zh-CN" sz="1800" b="0" dirty="0">
              <a:latin typeface="+mj-ea"/>
              <a:ea typeface="+mj-ea"/>
              <a:cs typeface="+mn-cs"/>
            </a:endParaRPr>
          </a:p>
          <a:p>
            <a:pPr>
              <a:spcBef>
                <a:spcPts val="0"/>
              </a:spcBef>
              <a:spcAft>
                <a:spcPts val="800"/>
              </a:spcAft>
              <a:buFont typeface="Wingdings" panose="05000000000000000000" pitchFamily="2" charset="2"/>
              <a:buChar char="Ø"/>
            </a:pPr>
            <a:r>
              <a:rPr lang="zh-CN" altLang="en-US" sz="1800" b="0" dirty="0">
                <a:cs typeface="+mn-cs"/>
              </a:rPr>
              <a:t>实施目标：</a:t>
            </a:r>
            <a:r>
              <a:rPr lang="zh-CN" altLang="en-US" sz="1800" dirty="0">
                <a:solidFill>
                  <a:srgbClr val="C00000"/>
                </a:solidFill>
                <a:cs typeface="+mn-cs"/>
              </a:rPr>
              <a:t>取消一批、改善一批、保留一批，实现道路停车的品质提升</a:t>
            </a:r>
            <a:endParaRPr lang="en-US" altLang="zh-CN" sz="1800" dirty="0">
              <a:solidFill>
                <a:srgbClr val="C00000"/>
              </a:solidFill>
              <a:cs typeface="+mn-cs"/>
            </a:endParaRPr>
          </a:p>
        </p:txBody>
      </p:sp>
      <p:sp>
        <p:nvSpPr>
          <p:cNvPr id="20" name="矩形: 圆角 19"/>
          <p:cNvSpPr/>
          <p:nvPr/>
        </p:nvSpPr>
        <p:spPr>
          <a:xfrm>
            <a:off x="328982" y="5153921"/>
            <a:ext cx="1551122" cy="1017032"/>
          </a:xfrm>
          <a:prstGeom prst="roundRect">
            <a:avLst/>
          </a:prstGeom>
          <a:solidFill>
            <a:schemeClr val="bg1">
              <a:lumMod val="85000"/>
            </a:schemeClr>
          </a:solid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200" b="1" dirty="0">
                <a:solidFill>
                  <a:schemeClr val="tx1"/>
                </a:solidFill>
                <a:latin typeface="+mj-ea"/>
                <a:ea typeface="+mj-ea"/>
              </a:rPr>
              <a:t>空间区位</a:t>
            </a:r>
            <a:endParaRPr lang="zh-CN" altLang="en-US" sz="2200" b="1" dirty="0">
              <a:solidFill>
                <a:schemeClr val="tx1"/>
              </a:solidFill>
              <a:latin typeface="+mj-ea"/>
              <a:ea typeface="+mj-ea"/>
            </a:endParaRPr>
          </a:p>
        </p:txBody>
      </p:sp>
      <p:sp>
        <p:nvSpPr>
          <p:cNvPr id="24" name="矩形: 圆角 23"/>
          <p:cNvSpPr/>
          <p:nvPr/>
        </p:nvSpPr>
        <p:spPr>
          <a:xfrm>
            <a:off x="328982" y="6541483"/>
            <a:ext cx="1551122" cy="1017032"/>
          </a:xfrm>
          <a:prstGeom prst="roundRect">
            <a:avLst/>
          </a:prstGeom>
          <a:solidFill>
            <a:srgbClr val="CCE2B4"/>
          </a:solid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200" b="1" dirty="0">
                <a:solidFill>
                  <a:schemeClr val="tx1"/>
                </a:solidFill>
                <a:latin typeface="+mj-ea"/>
                <a:ea typeface="+mj-ea"/>
              </a:rPr>
              <a:t>通行影响</a:t>
            </a:r>
            <a:endParaRPr lang="zh-CN" altLang="en-US" sz="2200" b="1" dirty="0">
              <a:solidFill>
                <a:schemeClr val="tx1"/>
              </a:solidFill>
              <a:latin typeface="+mj-ea"/>
              <a:ea typeface="+mj-ea"/>
            </a:endParaRPr>
          </a:p>
        </p:txBody>
      </p:sp>
      <p:sp>
        <p:nvSpPr>
          <p:cNvPr id="27" name="矩形: 圆角 26"/>
          <p:cNvSpPr/>
          <p:nvPr/>
        </p:nvSpPr>
        <p:spPr>
          <a:xfrm>
            <a:off x="328982" y="9245555"/>
            <a:ext cx="1551122" cy="1017032"/>
          </a:xfrm>
          <a:prstGeom prst="roundRect">
            <a:avLst/>
          </a:prstGeom>
          <a:solidFill>
            <a:srgbClr val="87B0E1"/>
          </a:solid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200" b="1" dirty="0">
                <a:solidFill>
                  <a:schemeClr val="tx1"/>
                </a:solidFill>
                <a:latin typeface="+mj-ea"/>
                <a:ea typeface="+mj-ea"/>
              </a:rPr>
              <a:t>其他因素</a:t>
            </a:r>
            <a:endParaRPr lang="zh-CN" altLang="en-US" sz="2200" b="1" dirty="0">
              <a:solidFill>
                <a:schemeClr val="tx1"/>
              </a:solidFill>
              <a:latin typeface="+mj-ea"/>
              <a:ea typeface="+mj-ea"/>
            </a:endParaRPr>
          </a:p>
        </p:txBody>
      </p:sp>
      <p:sp>
        <p:nvSpPr>
          <p:cNvPr id="29" name="矩形: 圆角 28"/>
          <p:cNvSpPr/>
          <p:nvPr/>
        </p:nvSpPr>
        <p:spPr>
          <a:xfrm>
            <a:off x="328982" y="7824490"/>
            <a:ext cx="1551122" cy="1017032"/>
          </a:xfrm>
          <a:prstGeom prst="roundRect">
            <a:avLst/>
          </a:prstGeom>
          <a:solidFill>
            <a:srgbClr val="FF9B9D"/>
          </a:solidFill>
          <a:ln w="63500">
            <a:solidFill>
              <a:schemeClr val="bg1"/>
            </a:solid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200" b="1" dirty="0">
                <a:solidFill>
                  <a:schemeClr val="tx1"/>
                </a:solidFill>
                <a:latin typeface="+mj-ea"/>
                <a:ea typeface="+mj-ea"/>
              </a:rPr>
              <a:t>停车需求</a:t>
            </a:r>
            <a:endParaRPr lang="zh-CN" altLang="en-US" sz="2200" b="1" dirty="0">
              <a:solidFill>
                <a:schemeClr val="tx1"/>
              </a:solidFill>
              <a:latin typeface="+mj-ea"/>
              <a:ea typeface="+mj-ea"/>
            </a:endParaRPr>
          </a:p>
        </p:txBody>
      </p:sp>
      <p:graphicFrame>
        <p:nvGraphicFramePr>
          <p:cNvPr id="31" name="表格 15"/>
          <p:cNvGraphicFramePr>
            <a:graphicFrameLocks noGrp="1"/>
          </p:cNvGraphicFramePr>
          <p:nvPr/>
        </p:nvGraphicFramePr>
        <p:xfrm>
          <a:off x="2028734" y="5153921"/>
          <a:ext cx="3094692" cy="1274064"/>
        </p:xfrm>
        <a:graphic>
          <a:graphicData uri="http://schemas.openxmlformats.org/drawingml/2006/table">
            <a:tbl>
              <a:tblPr firstRow="1" bandRow="1">
                <a:tableStyleId>{5C22544A-7EE6-4342-B048-85BDC9FD1C3A}</a:tableStyleId>
              </a:tblPr>
              <a:tblGrid>
                <a:gridCol w="3094692"/>
              </a:tblGrid>
              <a:tr h="424688">
                <a:tc>
                  <a:txBody>
                    <a:bodyPr/>
                    <a:lstStyle/>
                    <a:p>
                      <a:pPr algn="ctr"/>
                      <a:r>
                        <a:rPr lang="zh-CN" altLang="en-US" sz="1600" b="1" kern="1200" dirty="0">
                          <a:solidFill>
                            <a:schemeClr val="tx1"/>
                          </a:solidFill>
                          <a:latin typeface="+mj-ea"/>
                          <a:ea typeface="+mj-ea"/>
                          <a:cs typeface="+mn-cs"/>
                        </a:rPr>
                        <a:t>是否在城区</a:t>
                      </a:r>
                      <a:endParaRPr lang="zh-CN" altLang="en-US" sz="1600" b="1" kern="1200" dirty="0">
                        <a:solidFill>
                          <a:schemeClr val="tx1"/>
                        </a:solidFill>
                        <a:latin typeface="+mj-ea"/>
                        <a:ea typeface="+mj-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r>
              <a:tr h="424688">
                <a:tc>
                  <a:txBody>
                    <a:bodyPr/>
                    <a:lstStyle/>
                    <a:p>
                      <a:pPr marL="0" marR="0" lvl="0" indent="0" algn="ctr" defTabSz="1475105" rtl="0" eaLnBrk="1" fontAlgn="auto" latinLnBrk="0" hangingPunct="1">
                        <a:lnSpc>
                          <a:spcPct val="100000"/>
                        </a:lnSpc>
                        <a:spcBef>
                          <a:spcPts val="0"/>
                        </a:spcBef>
                        <a:spcAft>
                          <a:spcPts val="0"/>
                        </a:spcAft>
                        <a:buClrTx/>
                        <a:buSzTx/>
                        <a:buFontTx/>
                        <a:buNone/>
                        <a:defRPr/>
                      </a:pPr>
                      <a:r>
                        <a:rPr lang="zh-CN" altLang="en-US" sz="1600" b="1" kern="1200" dirty="0">
                          <a:solidFill>
                            <a:schemeClr val="tx1"/>
                          </a:solidFill>
                          <a:latin typeface="+mj-ea"/>
                          <a:ea typeface="+mj-ea"/>
                          <a:cs typeface="+mn-cs"/>
                        </a:rPr>
                        <a:t>是否在商圈</a:t>
                      </a:r>
                      <a:endParaRPr lang="zh-CN" altLang="en-US" sz="1600" b="1" kern="1200" dirty="0">
                        <a:solidFill>
                          <a:schemeClr val="tx1"/>
                        </a:solidFill>
                        <a:latin typeface="+mj-ea"/>
                        <a:ea typeface="+mj-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r>
              <a:tr h="424688">
                <a:tc>
                  <a:txBody>
                    <a:bodyPr/>
                    <a:lstStyle/>
                    <a:p>
                      <a:pPr marL="0" marR="0" lvl="0" indent="0" algn="ctr" defTabSz="1475105" rtl="0" eaLnBrk="1" fontAlgn="auto" latinLnBrk="0" hangingPunct="1">
                        <a:lnSpc>
                          <a:spcPct val="100000"/>
                        </a:lnSpc>
                        <a:spcBef>
                          <a:spcPts val="0"/>
                        </a:spcBef>
                        <a:spcAft>
                          <a:spcPts val="0"/>
                        </a:spcAft>
                        <a:buClrTx/>
                        <a:buSzTx/>
                        <a:buFontTx/>
                        <a:buNone/>
                        <a:defRPr/>
                      </a:pPr>
                      <a:r>
                        <a:rPr lang="zh-CN" altLang="en-US" sz="1600" b="1" kern="1200" dirty="0">
                          <a:solidFill>
                            <a:schemeClr val="tx1"/>
                          </a:solidFill>
                          <a:latin typeface="+mj-ea"/>
                          <a:ea typeface="+mj-ea"/>
                          <a:cs typeface="+mn-cs"/>
                        </a:rPr>
                        <a:t>是否在主干路</a:t>
                      </a:r>
                      <a:endParaRPr lang="zh-CN" altLang="en-US" sz="1600" b="1" kern="1200" dirty="0">
                        <a:solidFill>
                          <a:schemeClr val="tx1"/>
                        </a:solidFill>
                        <a:latin typeface="+mj-ea"/>
                        <a:ea typeface="+mj-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D9D9"/>
                    </a:solidFill>
                  </a:tcPr>
                </a:tc>
              </a:tr>
            </a:tbl>
          </a:graphicData>
        </a:graphic>
      </p:graphicFrame>
      <p:graphicFrame>
        <p:nvGraphicFramePr>
          <p:cNvPr id="34" name="表格 15"/>
          <p:cNvGraphicFramePr>
            <a:graphicFrameLocks noGrp="1"/>
          </p:cNvGraphicFramePr>
          <p:nvPr/>
        </p:nvGraphicFramePr>
        <p:xfrm>
          <a:off x="2028734" y="6803132"/>
          <a:ext cx="3094692" cy="670560"/>
        </p:xfrm>
        <a:graphic>
          <a:graphicData uri="http://schemas.openxmlformats.org/drawingml/2006/table">
            <a:tbl>
              <a:tblPr firstRow="1" bandRow="1">
                <a:tableStyleId>{5C22544A-7EE6-4342-B048-85BDC9FD1C3A}</a:tableStyleId>
              </a:tblPr>
              <a:tblGrid>
                <a:gridCol w="3094692"/>
              </a:tblGrid>
              <a:tr h="288000">
                <a:tc>
                  <a:txBody>
                    <a:bodyPr/>
                    <a:lstStyle/>
                    <a:p>
                      <a:pPr algn="ctr"/>
                      <a:r>
                        <a:rPr lang="zh-CN" altLang="en-US" sz="1600" dirty="0">
                          <a:solidFill>
                            <a:schemeClr val="tx1"/>
                          </a:solidFill>
                          <a:latin typeface="+mj-ea"/>
                          <a:ea typeface="+mj-ea"/>
                        </a:rPr>
                        <a:t>是否影响行人</a:t>
                      </a:r>
                      <a:r>
                        <a:rPr lang="en-US" altLang="zh-CN" sz="1600" dirty="0">
                          <a:solidFill>
                            <a:schemeClr val="tx1"/>
                          </a:solidFill>
                          <a:latin typeface="+mj-ea"/>
                          <a:ea typeface="+mj-ea"/>
                        </a:rPr>
                        <a:t>/</a:t>
                      </a:r>
                      <a:r>
                        <a:rPr lang="zh-CN" altLang="en-US" sz="1600" dirty="0">
                          <a:solidFill>
                            <a:schemeClr val="tx1"/>
                          </a:solidFill>
                          <a:latin typeface="+mj-ea"/>
                          <a:ea typeface="+mj-ea"/>
                        </a:rPr>
                        <a:t>非机动车通行</a:t>
                      </a:r>
                      <a:endParaRPr lang="zh-CN" altLang="en-US" sz="1600" dirty="0">
                        <a:solidFill>
                          <a:schemeClr val="tx1"/>
                        </a:solidFill>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2B4"/>
                    </a:solidFill>
                  </a:tcPr>
                </a:tc>
              </a:tr>
              <a:tr h="288000">
                <a:tc>
                  <a:txBody>
                    <a:bodyPr/>
                    <a:lstStyle/>
                    <a:p>
                      <a:pPr marL="0" marR="0" lvl="0" indent="0" algn="ctr" defTabSz="1475105" rtl="0" eaLnBrk="1" fontAlgn="auto" latinLnBrk="0" hangingPunct="1">
                        <a:lnSpc>
                          <a:spcPct val="100000"/>
                        </a:lnSpc>
                        <a:spcBef>
                          <a:spcPts val="0"/>
                        </a:spcBef>
                        <a:spcAft>
                          <a:spcPts val="0"/>
                        </a:spcAft>
                        <a:buClrTx/>
                        <a:buSzTx/>
                        <a:buFontTx/>
                        <a:buNone/>
                        <a:defRPr/>
                      </a:pPr>
                      <a:r>
                        <a:rPr lang="zh-CN" altLang="en-US" sz="1600" b="1" kern="1200" dirty="0">
                          <a:solidFill>
                            <a:schemeClr val="tx1"/>
                          </a:solidFill>
                          <a:latin typeface="+mj-ea"/>
                          <a:ea typeface="+mj-ea"/>
                          <a:cs typeface="+mn-cs"/>
                        </a:rPr>
                        <a:t>是否影响商铺</a:t>
                      </a:r>
                      <a:endParaRPr lang="zh-CN" altLang="en-US" sz="1600" b="1" kern="1200" dirty="0">
                        <a:solidFill>
                          <a:schemeClr val="tx1"/>
                        </a:solidFill>
                        <a:latin typeface="+mj-ea"/>
                        <a:ea typeface="+mj-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CE2B4"/>
                    </a:solidFill>
                  </a:tcPr>
                </a:tc>
              </a:tr>
            </a:tbl>
          </a:graphicData>
        </a:graphic>
      </p:graphicFrame>
      <p:graphicFrame>
        <p:nvGraphicFramePr>
          <p:cNvPr id="36" name="表格 15"/>
          <p:cNvGraphicFramePr>
            <a:graphicFrameLocks noGrp="1"/>
          </p:cNvGraphicFramePr>
          <p:nvPr/>
        </p:nvGraphicFramePr>
        <p:xfrm>
          <a:off x="1978754" y="9364907"/>
          <a:ext cx="3144670" cy="670560"/>
        </p:xfrm>
        <a:graphic>
          <a:graphicData uri="http://schemas.openxmlformats.org/drawingml/2006/table">
            <a:tbl>
              <a:tblPr firstRow="1" bandRow="1">
                <a:tableStyleId>{5C22544A-7EE6-4342-B048-85BDC9FD1C3A}</a:tableStyleId>
              </a:tblPr>
              <a:tblGrid>
                <a:gridCol w="3144670"/>
              </a:tblGrid>
              <a:tr h="288000">
                <a:tc>
                  <a:txBody>
                    <a:bodyPr/>
                    <a:lstStyle/>
                    <a:p>
                      <a:pPr algn="ctr"/>
                      <a:r>
                        <a:rPr lang="zh-CN" altLang="en-US" sz="1600" dirty="0">
                          <a:solidFill>
                            <a:schemeClr val="tx1"/>
                          </a:solidFill>
                          <a:latin typeface="+mj-ea"/>
                          <a:ea typeface="+mj-ea"/>
                        </a:rPr>
                        <a:t>人行道板破损程度</a:t>
                      </a:r>
                      <a:endParaRPr lang="zh-CN" altLang="en-US" sz="1600" dirty="0">
                        <a:solidFill>
                          <a:schemeClr val="tx1"/>
                        </a:solidFill>
                        <a:latin typeface="+mj-ea"/>
                        <a:ea typeface="+mj-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7B0E1"/>
                    </a:solidFill>
                  </a:tcPr>
                </a:tc>
              </a:tr>
              <a:tr h="288000">
                <a:tc>
                  <a:txBody>
                    <a:bodyPr/>
                    <a:lstStyle/>
                    <a:p>
                      <a:pPr marL="0" marR="0" lvl="0" indent="0" algn="ctr" defTabSz="1475105" rtl="0" eaLnBrk="1" fontAlgn="auto" latinLnBrk="0" hangingPunct="1">
                        <a:lnSpc>
                          <a:spcPct val="100000"/>
                        </a:lnSpc>
                        <a:spcBef>
                          <a:spcPts val="0"/>
                        </a:spcBef>
                        <a:spcAft>
                          <a:spcPts val="0"/>
                        </a:spcAft>
                        <a:buClrTx/>
                        <a:buSzTx/>
                        <a:buFontTx/>
                        <a:buNone/>
                        <a:defRPr/>
                      </a:pPr>
                      <a:r>
                        <a:rPr lang="zh-CN" altLang="en-US" sz="1600" b="1" kern="1200" dirty="0">
                          <a:solidFill>
                            <a:schemeClr val="tx1"/>
                          </a:solidFill>
                          <a:latin typeface="+mj-ea"/>
                          <a:ea typeface="+mj-ea"/>
                          <a:cs typeface="+mn-cs"/>
                        </a:rPr>
                        <a:t>是否是零星车位</a:t>
                      </a:r>
                      <a:endParaRPr lang="zh-CN" altLang="en-US" sz="1600" b="1" kern="1200" dirty="0">
                        <a:solidFill>
                          <a:schemeClr val="tx1"/>
                        </a:solidFill>
                        <a:latin typeface="+mj-ea"/>
                        <a:ea typeface="+mj-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7B0E1"/>
                    </a:solidFill>
                  </a:tcPr>
                </a:tc>
              </a:tr>
            </a:tbl>
          </a:graphicData>
        </a:graphic>
      </p:graphicFrame>
      <p:graphicFrame>
        <p:nvGraphicFramePr>
          <p:cNvPr id="37" name="表格 15"/>
          <p:cNvGraphicFramePr>
            <a:graphicFrameLocks noGrp="1"/>
          </p:cNvGraphicFramePr>
          <p:nvPr/>
        </p:nvGraphicFramePr>
        <p:xfrm>
          <a:off x="2028734" y="7972751"/>
          <a:ext cx="3094690" cy="670560"/>
        </p:xfrm>
        <a:graphic>
          <a:graphicData uri="http://schemas.openxmlformats.org/drawingml/2006/table">
            <a:tbl>
              <a:tblPr firstRow="1" bandRow="1">
                <a:tableStyleId>{5C22544A-7EE6-4342-B048-85BDC9FD1C3A}</a:tableStyleId>
              </a:tblPr>
              <a:tblGrid>
                <a:gridCol w="3094690"/>
              </a:tblGrid>
              <a:tr h="288000">
                <a:tc>
                  <a:txBody>
                    <a:bodyPr/>
                    <a:lstStyle/>
                    <a:p>
                      <a:pPr algn="ctr"/>
                      <a:r>
                        <a:rPr lang="zh-CN" altLang="en-US" sz="1600" b="1" kern="1200" dirty="0">
                          <a:solidFill>
                            <a:schemeClr val="tx1"/>
                          </a:solidFill>
                          <a:latin typeface="+mj-ea"/>
                          <a:ea typeface="+mj-ea"/>
                          <a:cs typeface="+mn-cs"/>
                        </a:rPr>
                        <a:t>停车需求是否旺盛</a:t>
                      </a:r>
                      <a:endParaRPr lang="zh-CN" altLang="en-US" sz="1600" b="1" kern="1200" dirty="0">
                        <a:solidFill>
                          <a:schemeClr val="tx1"/>
                        </a:solidFill>
                        <a:latin typeface="+mj-ea"/>
                        <a:ea typeface="+mj-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9D"/>
                    </a:solidFill>
                  </a:tcPr>
                </a:tc>
              </a:tr>
              <a:tr h="288000">
                <a:tc>
                  <a:txBody>
                    <a:bodyPr/>
                    <a:lstStyle/>
                    <a:p>
                      <a:pPr algn="ctr"/>
                      <a:r>
                        <a:rPr lang="zh-CN" altLang="en-US" sz="1600" b="1" kern="1200" dirty="0">
                          <a:solidFill>
                            <a:schemeClr val="tx1"/>
                          </a:solidFill>
                          <a:latin typeface="+mj-ea"/>
                          <a:ea typeface="+mj-ea"/>
                          <a:cs typeface="+mn-cs"/>
                        </a:rPr>
                        <a:t>临近地块是否泊位紧张</a:t>
                      </a:r>
                      <a:r>
                        <a:rPr lang="en-US" altLang="zh-CN" sz="1600" b="1" kern="1200" dirty="0">
                          <a:solidFill>
                            <a:schemeClr val="tx1"/>
                          </a:solidFill>
                          <a:latin typeface="+mj-ea"/>
                          <a:ea typeface="+mj-ea"/>
                          <a:cs typeface="+mn-cs"/>
                        </a:rPr>
                        <a:t>/</a:t>
                      </a:r>
                      <a:r>
                        <a:rPr lang="zh-CN" altLang="en-US" sz="1600" b="1" kern="1200" dirty="0">
                          <a:solidFill>
                            <a:schemeClr val="tx1"/>
                          </a:solidFill>
                          <a:latin typeface="+mj-ea"/>
                          <a:ea typeface="+mj-ea"/>
                          <a:cs typeface="+mn-cs"/>
                        </a:rPr>
                        <a:t>闲置</a:t>
                      </a:r>
                      <a:endParaRPr lang="zh-CN" altLang="en-US" sz="1600" b="1" kern="1200" dirty="0">
                        <a:solidFill>
                          <a:schemeClr val="tx1"/>
                        </a:solidFill>
                        <a:latin typeface="+mj-ea"/>
                        <a:ea typeface="+mj-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B9D"/>
                    </a:solidFill>
                  </a:tcPr>
                </a:tc>
              </a:tr>
            </a:tbl>
          </a:graphicData>
        </a:graphic>
      </p:graphicFrame>
      <p:grpSp>
        <p:nvGrpSpPr>
          <p:cNvPr id="38" name="组合 37"/>
          <p:cNvGrpSpPr/>
          <p:nvPr/>
        </p:nvGrpSpPr>
        <p:grpSpPr>
          <a:xfrm>
            <a:off x="5343683" y="6716896"/>
            <a:ext cx="2706615" cy="1399639"/>
            <a:chOff x="10196062" y="2942028"/>
            <a:chExt cx="2765389" cy="1399639"/>
          </a:xfrm>
        </p:grpSpPr>
        <p:sp>
          <p:nvSpPr>
            <p:cNvPr id="39" name="矩形 38"/>
            <p:cNvSpPr/>
            <p:nvPr/>
          </p:nvSpPr>
          <p:spPr>
            <a:xfrm>
              <a:off x="10196062" y="2942028"/>
              <a:ext cx="2647755" cy="1399639"/>
            </a:xfrm>
            <a:prstGeom prst="rect">
              <a:avLst/>
            </a:prstGeom>
            <a:noFill/>
            <a:ln w="317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0" name="矩形 39"/>
            <p:cNvSpPr/>
            <p:nvPr/>
          </p:nvSpPr>
          <p:spPr>
            <a:xfrm>
              <a:off x="10313697" y="3180182"/>
              <a:ext cx="2647754" cy="923330"/>
            </a:xfrm>
            <a:prstGeom prst="rect">
              <a:avLst/>
            </a:prstGeom>
          </p:spPr>
          <p:txBody>
            <a:bodyPr wrap="square">
              <a:spAutoFit/>
            </a:bodyPr>
            <a:lstStyle/>
            <a:p>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分值越高，优化程度越紧迫。个别泊位视情况建设时间有所调整</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332937" y="5090179"/>
            <a:ext cx="2660137" cy="1222730"/>
            <a:chOff x="10196062" y="2942029"/>
            <a:chExt cx="2717901" cy="1222730"/>
          </a:xfrm>
        </p:grpSpPr>
        <p:sp>
          <p:nvSpPr>
            <p:cNvPr id="42" name="矩形 41"/>
            <p:cNvSpPr/>
            <p:nvPr/>
          </p:nvSpPr>
          <p:spPr>
            <a:xfrm>
              <a:off x="10196062" y="2942029"/>
              <a:ext cx="2647755" cy="1222730"/>
            </a:xfrm>
            <a:prstGeom prst="rect">
              <a:avLst/>
            </a:prstGeom>
            <a:noFill/>
            <a:ln w="317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43" name="矩形 42"/>
            <p:cNvSpPr/>
            <p:nvPr/>
          </p:nvSpPr>
          <p:spPr>
            <a:xfrm>
              <a:off x="10266209" y="3041530"/>
              <a:ext cx="2647754" cy="923330"/>
            </a:xfrm>
            <a:prstGeom prst="rect">
              <a:avLst/>
            </a:prstGeom>
          </p:spPr>
          <p:txBody>
            <a:bodyPr wrap="square">
              <a:spAutoFit/>
            </a:bodyPr>
            <a:lstStyle/>
            <a:p>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不同优化方式（调整、取消、改善铺装）的影响因素权重不同</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332937" y="8435394"/>
            <a:ext cx="2695861" cy="1704704"/>
            <a:chOff x="10196062" y="2942029"/>
            <a:chExt cx="2754401" cy="1500111"/>
          </a:xfrm>
        </p:grpSpPr>
        <p:sp>
          <p:nvSpPr>
            <p:cNvPr id="45" name="矩形 44"/>
            <p:cNvSpPr/>
            <p:nvPr/>
          </p:nvSpPr>
          <p:spPr>
            <a:xfrm>
              <a:off x="10196062" y="2942029"/>
              <a:ext cx="2647755" cy="1500111"/>
            </a:xfrm>
            <a:prstGeom prst="rect">
              <a:avLst/>
            </a:prstGeom>
            <a:noFill/>
            <a:ln w="317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p>
          </p:txBody>
        </p:sp>
        <p:sp>
          <p:nvSpPr>
            <p:cNvPr id="46" name="矩形 45"/>
            <p:cNvSpPr/>
            <p:nvPr/>
          </p:nvSpPr>
          <p:spPr>
            <a:xfrm>
              <a:off x="10302709" y="2980129"/>
              <a:ext cx="2647754" cy="1300024"/>
            </a:xfrm>
            <a:prstGeom prst="rect">
              <a:avLst/>
            </a:prstGeom>
          </p:spPr>
          <p:txBody>
            <a:bodyPr wrap="square">
              <a:spAutoFit/>
            </a:bodyPr>
            <a:lstStyle/>
            <a:p>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本次仅优化带状泊位，原则上对行人通行</a:t>
              </a:r>
              <a:r>
                <a:rPr lang="en-US" altLang="zh-CN" sz="1800" b="1"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非机动车通行、商铺无影响且无破损泊位不做优化调整</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r>
              <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近期</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Text Box 7"/>
          <p:cNvSpPr txBox="1">
            <a:spLocks noChangeArrowheads="1"/>
          </p:cNvSpPr>
          <p:nvPr/>
        </p:nvSpPr>
        <p:spPr bwMode="auto">
          <a:xfrm>
            <a:off x="627233" y="1759638"/>
            <a:ext cx="7691267" cy="106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dirty="0">
                <a:latin typeface="+mj-ea"/>
                <a:ea typeface="+mj-ea"/>
              </a:rPr>
              <a:t>改善优化</a:t>
            </a:r>
            <a:r>
              <a:rPr lang="en-US" altLang="zh-CN" dirty="0">
                <a:latin typeface="+mj-ea"/>
                <a:ea typeface="+mj-ea"/>
              </a:rPr>
              <a:t>812</a:t>
            </a:r>
            <a:r>
              <a:rPr lang="zh-CN" altLang="en-US" dirty="0">
                <a:latin typeface="+mj-ea"/>
                <a:ea typeface="+mj-ea"/>
              </a:rPr>
              <a:t>个泊位，改善后形成</a:t>
            </a:r>
            <a:r>
              <a:rPr lang="en-US" altLang="zh-CN" dirty="0">
                <a:latin typeface="+mj-ea"/>
                <a:ea typeface="+mj-ea"/>
              </a:rPr>
              <a:t>942</a:t>
            </a:r>
            <a:r>
              <a:rPr lang="zh-CN" altLang="en-US" dirty="0">
                <a:latin typeface="+mj-ea"/>
                <a:ea typeface="+mj-ea"/>
              </a:rPr>
              <a:t>个泊位，增加</a:t>
            </a:r>
            <a:r>
              <a:rPr lang="en-US" altLang="zh-CN" dirty="0">
                <a:latin typeface="+mj-ea"/>
                <a:ea typeface="+mj-ea"/>
              </a:rPr>
              <a:t>130</a:t>
            </a:r>
            <a:r>
              <a:rPr lang="zh-CN" altLang="en-US" dirty="0">
                <a:latin typeface="+mj-ea"/>
                <a:ea typeface="+mj-ea"/>
              </a:rPr>
              <a:t>个泊位</a:t>
            </a:r>
            <a:endParaRPr lang="zh-CN" altLang="en-US"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2000" dirty="0">
                <a:latin typeface="+mj-ea"/>
                <a:ea typeface="+mj-ea"/>
              </a:rPr>
              <a:t>改善优化泊位主要位于城区一类区、黄梅街道二类区</a:t>
            </a:r>
            <a:endParaRPr lang="en-US" altLang="zh-CN" sz="2000" b="0" dirty="0">
              <a:latin typeface="+mj-ea"/>
              <a:ea typeface="+mj-ea"/>
              <a:cs typeface="+mn-cs"/>
            </a:endParaRPr>
          </a:p>
        </p:txBody>
      </p:sp>
      <p:sp>
        <p:nvSpPr>
          <p:cNvPr id="3" name="文本框 2"/>
          <p:cNvSpPr txBox="1"/>
          <p:nvPr/>
        </p:nvSpPr>
        <p:spPr>
          <a:xfrm>
            <a:off x="15379700" y="2685005"/>
            <a:ext cx="362471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42</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78</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15379700" y="4590005"/>
            <a:ext cx="380585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27</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103</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graphicFrame>
        <p:nvGraphicFramePr>
          <p:cNvPr id="6" name="表格 5"/>
          <p:cNvGraphicFramePr>
            <a:graphicFrameLocks noGrp="1"/>
          </p:cNvGraphicFramePr>
          <p:nvPr/>
        </p:nvGraphicFramePr>
        <p:xfrm>
          <a:off x="322263" y="2874305"/>
          <a:ext cx="7820159" cy="7772400"/>
        </p:xfrm>
        <a:graphic>
          <a:graphicData uri="http://schemas.openxmlformats.org/drawingml/2006/table">
            <a:tbl>
              <a:tblPr firstRow="1" bandRow="1">
                <a:tableStyleId>{16D9F66E-5EB9-4882-86FB-DCBF35E3C3E4}</a:tableStyleId>
              </a:tblPr>
              <a:tblGrid>
                <a:gridCol w="446720"/>
                <a:gridCol w="972000"/>
                <a:gridCol w="893439"/>
                <a:gridCol w="2196000"/>
                <a:gridCol w="828000"/>
                <a:gridCol w="828000"/>
                <a:gridCol w="828000"/>
                <a:gridCol w="828000"/>
              </a:tblGrid>
              <a:tr h="217130">
                <a:tc rowSpan="2">
                  <a:txBody>
                    <a:bodyPr/>
                    <a:lstStyle/>
                    <a:p>
                      <a:pPr algn="ctr"/>
                      <a:r>
                        <a:rPr lang="zh-CN" altLang="en-US" sz="1100" b="1" dirty="0">
                          <a:solidFill>
                            <a:schemeClr val="bg1"/>
                          </a:solidFill>
                          <a:latin typeface="+mj-ea"/>
                          <a:ea typeface="+mj-ea"/>
                        </a:rPr>
                        <a:t>序号</a:t>
                      </a:r>
                      <a:endParaRPr lang="zh-CN" altLang="en-US" sz="1100" b="1" dirty="0">
                        <a:solidFill>
                          <a:schemeClr val="bg1"/>
                        </a:solidFill>
                        <a:latin typeface="+mj-ea"/>
                        <a:ea typeface="+mj-ea"/>
                      </a:endParaRPr>
                    </a:p>
                  </a:txBody>
                  <a:tcPr anchor="ctr">
                    <a:solidFill>
                      <a:srgbClr val="2E73B6"/>
                    </a:solidFill>
                  </a:tcPr>
                </a:tc>
                <a:tc rowSpan="2">
                  <a:txBody>
                    <a:bodyPr/>
                    <a:lstStyle/>
                    <a:p>
                      <a:pPr algn="ctr"/>
                      <a:r>
                        <a:rPr lang="zh-CN" altLang="en-US" sz="1100" b="1" dirty="0">
                          <a:solidFill>
                            <a:schemeClr val="bg1"/>
                          </a:solidFill>
                          <a:latin typeface="+mj-ea"/>
                          <a:ea typeface="+mj-ea"/>
                        </a:rPr>
                        <a:t>优化方式</a:t>
                      </a:r>
                      <a:endParaRPr lang="zh-CN" altLang="en-US" sz="1100" b="1" dirty="0">
                        <a:solidFill>
                          <a:schemeClr val="bg1"/>
                        </a:solidFill>
                        <a:latin typeface="+mj-ea"/>
                        <a:ea typeface="+mj-ea"/>
                      </a:endParaRPr>
                    </a:p>
                  </a:txBody>
                  <a:tcPr anchor="ctr">
                    <a:solidFill>
                      <a:srgbClr val="2E73B6"/>
                    </a:solidFill>
                  </a:tcPr>
                </a:tc>
                <a:tc rowSpan="2">
                  <a:txBody>
                    <a:bodyPr/>
                    <a:lstStyle/>
                    <a:p>
                      <a:pPr algn="ctr"/>
                      <a:r>
                        <a:rPr lang="zh-CN" altLang="en-US" sz="1100" b="1" dirty="0">
                          <a:solidFill>
                            <a:schemeClr val="bg1"/>
                          </a:solidFill>
                          <a:latin typeface="+mj-ea"/>
                          <a:ea typeface="+mj-ea"/>
                        </a:rPr>
                        <a:t>路段</a:t>
                      </a:r>
                      <a:endParaRPr lang="zh-CN" altLang="en-US" sz="1100" b="1" dirty="0">
                        <a:solidFill>
                          <a:schemeClr val="bg1"/>
                        </a:solidFill>
                        <a:latin typeface="+mj-ea"/>
                        <a:ea typeface="+mj-ea"/>
                      </a:endParaRPr>
                    </a:p>
                  </a:txBody>
                  <a:tcPr anchor="ctr">
                    <a:solidFill>
                      <a:srgbClr val="2E73B6"/>
                    </a:solidFill>
                  </a:tcPr>
                </a:tc>
                <a:tc rowSpan="2">
                  <a:txBody>
                    <a:bodyPr/>
                    <a:lstStyle/>
                    <a:p>
                      <a:pPr algn="ctr"/>
                      <a:r>
                        <a:rPr lang="zh-CN" altLang="en-US" sz="1100" b="1" dirty="0">
                          <a:solidFill>
                            <a:schemeClr val="bg1"/>
                          </a:solidFill>
                          <a:latin typeface="+mj-ea"/>
                          <a:ea typeface="+mj-ea"/>
                        </a:rPr>
                        <a:t>泊位权属</a:t>
                      </a:r>
                      <a:endParaRPr lang="zh-CN" altLang="en-US" sz="1100" b="1" dirty="0">
                        <a:solidFill>
                          <a:schemeClr val="bg1"/>
                        </a:solidFill>
                        <a:latin typeface="+mj-ea"/>
                        <a:ea typeface="+mj-ea"/>
                      </a:endParaRPr>
                    </a:p>
                  </a:txBody>
                  <a:tcPr anchor="ctr">
                    <a:solidFill>
                      <a:srgbClr val="2E73B6"/>
                    </a:solidFill>
                  </a:tcPr>
                </a:tc>
                <a:tc gridSpan="2">
                  <a:txBody>
                    <a:bodyPr/>
                    <a:lstStyle/>
                    <a:p>
                      <a:pPr algn="ctr"/>
                      <a:r>
                        <a:rPr lang="zh-CN" altLang="en-US" sz="1100" b="1" dirty="0">
                          <a:solidFill>
                            <a:schemeClr val="bg1"/>
                          </a:solidFill>
                          <a:latin typeface="+mj-ea"/>
                          <a:ea typeface="+mj-ea"/>
                        </a:rPr>
                        <a:t>改善前</a:t>
                      </a:r>
                      <a:endParaRPr lang="zh-CN" altLang="en-US" sz="1100" b="1" dirty="0">
                        <a:solidFill>
                          <a:schemeClr val="bg1"/>
                        </a:solidFill>
                        <a:latin typeface="+mj-ea"/>
                        <a:ea typeface="+mj-ea"/>
                      </a:endParaRPr>
                    </a:p>
                  </a:txBody>
                  <a:tcPr anchor="ctr">
                    <a:solidFill>
                      <a:srgbClr val="2E73B6"/>
                    </a:solidFill>
                  </a:tcPr>
                </a:tc>
                <a:tc hMerge="1">
                  <a:tcPr/>
                </a:tc>
                <a:tc gridSpan="2">
                  <a:txBody>
                    <a:bodyPr/>
                    <a:lstStyle/>
                    <a:p>
                      <a:pPr algn="ctr"/>
                      <a:r>
                        <a:rPr lang="zh-CN" altLang="en-US" sz="1100" b="1" dirty="0">
                          <a:solidFill>
                            <a:schemeClr val="bg1"/>
                          </a:solidFill>
                          <a:latin typeface="+mj-ea"/>
                          <a:ea typeface="+mj-ea"/>
                        </a:rPr>
                        <a:t>改善后</a:t>
                      </a:r>
                      <a:endParaRPr lang="zh-CN" altLang="en-US" sz="1100" b="1" dirty="0">
                        <a:solidFill>
                          <a:schemeClr val="bg1"/>
                        </a:solidFill>
                        <a:latin typeface="+mj-ea"/>
                        <a:ea typeface="+mj-ea"/>
                      </a:endParaRPr>
                    </a:p>
                  </a:txBody>
                  <a:tcPr anchor="ctr">
                    <a:solidFill>
                      <a:srgbClr val="2E73B6"/>
                    </a:solidFill>
                  </a:tcPr>
                </a:tc>
                <a:tc hMerge="1">
                  <a:tcPr/>
                </a:tc>
              </a:tr>
              <a:tr h="217130">
                <a:tc vMerge="1">
                  <a:tcPr/>
                </a:tc>
                <a:tc vMerge="1">
                  <a:tcPr/>
                </a:tc>
                <a:tc vMerge="1">
                  <a:tcPr/>
                </a:tc>
                <a:tc vMerge="1">
                  <a:tcPr/>
                </a:tc>
                <a:tc>
                  <a:txBody>
                    <a:bodyPr/>
                    <a:lstStyle/>
                    <a:p>
                      <a:pPr algn="ctr"/>
                      <a:r>
                        <a:rPr lang="zh-CN" altLang="en-US" sz="1100" b="1" dirty="0">
                          <a:solidFill>
                            <a:schemeClr val="bg1"/>
                          </a:solidFill>
                          <a:latin typeface="+mj-ea"/>
                          <a:ea typeface="+mj-ea"/>
                        </a:rPr>
                        <a:t>泊位形式</a:t>
                      </a:r>
                      <a:endParaRPr lang="zh-CN" altLang="en-US" sz="1100" b="1" dirty="0">
                        <a:solidFill>
                          <a:schemeClr val="bg1"/>
                        </a:solidFill>
                        <a:latin typeface="+mj-ea"/>
                        <a:ea typeface="+mj-ea"/>
                      </a:endParaRPr>
                    </a:p>
                  </a:txBody>
                  <a:tcPr anchor="ctr">
                    <a:solidFill>
                      <a:srgbClr val="2E73B6"/>
                    </a:solidFill>
                  </a:tcPr>
                </a:tc>
                <a:tc>
                  <a:txBody>
                    <a:bodyPr/>
                    <a:lstStyle/>
                    <a:p>
                      <a:pPr algn="ctr"/>
                      <a:r>
                        <a:rPr lang="zh-CN" altLang="en-US" sz="1100" b="1" dirty="0">
                          <a:solidFill>
                            <a:schemeClr val="bg1"/>
                          </a:solidFill>
                          <a:latin typeface="+mj-ea"/>
                          <a:ea typeface="+mj-ea"/>
                        </a:rPr>
                        <a:t>泊位数量</a:t>
                      </a:r>
                      <a:endParaRPr lang="zh-CN" altLang="en-US" sz="1100" b="1" dirty="0">
                        <a:solidFill>
                          <a:schemeClr val="bg1"/>
                        </a:solidFill>
                        <a:latin typeface="+mj-ea"/>
                        <a:ea typeface="+mj-ea"/>
                      </a:endParaRPr>
                    </a:p>
                  </a:txBody>
                  <a:tcPr anchor="ctr">
                    <a:solidFill>
                      <a:srgbClr val="2E73B6"/>
                    </a:solidFill>
                  </a:tcPr>
                </a:tc>
                <a:tc>
                  <a:txBody>
                    <a:bodyPr/>
                    <a:lstStyle/>
                    <a:p>
                      <a:pPr algn="ctr"/>
                      <a:r>
                        <a:rPr lang="zh-CN" altLang="en-US" sz="1100" b="1" dirty="0">
                          <a:solidFill>
                            <a:schemeClr val="bg1"/>
                          </a:solidFill>
                          <a:latin typeface="+mj-ea"/>
                          <a:ea typeface="+mj-ea"/>
                        </a:rPr>
                        <a:t>泊位形式</a:t>
                      </a:r>
                      <a:endParaRPr lang="zh-CN" altLang="en-US" sz="1100" b="1" dirty="0">
                        <a:solidFill>
                          <a:schemeClr val="bg1"/>
                        </a:solidFill>
                        <a:latin typeface="+mj-ea"/>
                        <a:ea typeface="+mj-ea"/>
                      </a:endParaRPr>
                    </a:p>
                  </a:txBody>
                  <a:tcPr anchor="ctr">
                    <a:solidFill>
                      <a:srgbClr val="2E73B6"/>
                    </a:solidFill>
                  </a:tcPr>
                </a:tc>
                <a:tc>
                  <a:txBody>
                    <a:bodyPr/>
                    <a:lstStyle/>
                    <a:p>
                      <a:pPr algn="ctr"/>
                      <a:r>
                        <a:rPr lang="zh-CN" altLang="en-US" sz="1100" b="1" dirty="0">
                          <a:solidFill>
                            <a:schemeClr val="bg1"/>
                          </a:solidFill>
                          <a:latin typeface="+mj-ea"/>
                          <a:ea typeface="+mj-ea"/>
                        </a:rPr>
                        <a:t>泊位数量</a:t>
                      </a:r>
                      <a:endParaRPr lang="zh-CN" altLang="en-US" sz="1100" b="1" dirty="0">
                        <a:solidFill>
                          <a:schemeClr val="bg1"/>
                        </a:solidFill>
                        <a:latin typeface="+mj-ea"/>
                        <a:ea typeface="+mj-ea"/>
                      </a:endParaRPr>
                    </a:p>
                  </a:txBody>
                  <a:tcPr anchor="ctr">
                    <a:solidFill>
                      <a:srgbClr val="2E73B6"/>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a:t>
                      </a:r>
                      <a:endParaRPr lang="zh-CN" altLang="en-US" sz="11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调整泊位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华阳南路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人行道板停车（盲道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缘石）</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42</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斜列式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25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宁杭北路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11</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25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3</a:t>
                      </a:r>
                      <a:endParaRPr lang="zh-CN" altLang="en-US" sz="11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宁杭北路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路内停车（缘石之内）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4</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柴巷</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10</a:t>
                      </a:r>
                      <a:r>
                        <a:rPr lang="zh-CN" altLang="en-US" sz="1100" b="0" u="none" strike="noStrike" kern="1200" dirty="0">
                          <a:solidFill>
                            <a:schemeClr val="tx1"/>
                          </a:solidFill>
                          <a:effectLst/>
                          <a:latin typeface="+mn-lt"/>
                          <a:ea typeface="+mn-ea"/>
                          <a:cs typeface="+mn-cs"/>
                        </a:rPr>
                        <a:t>（夜间）</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5</a:t>
                      </a:r>
                      <a:endParaRPr lang="zh-CN" altLang="en-US" sz="11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宁杭南路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人行道板停车（盲道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缘石）</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6</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人民路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人行道板停车（盲道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缘石）</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7</a:t>
                      </a:r>
                      <a:endParaRPr lang="zh-CN" altLang="en-US" sz="11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西大街</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斜列式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6</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斜列式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26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8</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义台街</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9</a:t>
                      </a:r>
                      <a:endParaRPr lang="zh-CN" altLang="en-US" sz="11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建设路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31</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31</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10</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凤凰大道</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82</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82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11</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凤凰大道</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路内停车（缘石之内）</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40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12</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凤凰大道</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35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35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13</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凤凰大道</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14</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凤凰大道</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93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93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15</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凤凰大道</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76</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76</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16</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凤祥路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35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17</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凤祥路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18</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凤鸾路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17</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17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19</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碧桂园大道</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路内停车（缘石之内）</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12</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12</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20</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凤冠路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18</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21</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碧城路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70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a:solidFill>
                            <a:schemeClr val="tx1"/>
                          </a:solidFill>
                          <a:effectLst/>
                          <a:latin typeface="+mn-lt"/>
                          <a:ea typeface="+mn-ea"/>
                          <a:cs typeface="+mn-cs"/>
                        </a:rPr>
                        <a:t>70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22</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凤祥路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38</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38</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23</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凤冠路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35</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35</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24</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凤冠路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路内停车（缘石之内）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49</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49</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25</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凤台路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60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26</a:t>
                      </a:r>
                      <a:endParaRPr lang="zh-CN" altLang="en-US" sz="11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凤祥路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21</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21</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17130">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27</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桂苑路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109</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100" b="0" u="none" strike="noStrike" kern="1200" dirty="0">
                          <a:solidFill>
                            <a:schemeClr val="tx1"/>
                          </a:solidFill>
                          <a:effectLst/>
                          <a:latin typeface="+mn-lt"/>
                          <a:ea typeface="+mn-ea"/>
                          <a:cs typeface="+mn-cs"/>
                        </a:rPr>
                        <a:t>109</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17130">
                <a:tc gridSpan="5">
                  <a:txBody>
                    <a:bodyPr/>
                    <a:lstStyle/>
                    <a:p>
                      <a:pPr marL="0" algn="ctr" defTabSz="1475105" rtl="0" eaLnBrk="1" fontAlgn="b" latinLnBrk="0" hangingPunct="1"/>
                      <a:r>
                        <a:rPr lang="zh-CN" altLang="en-US" sz="1100" b="0" u="none" strike="noStrike" kern="1200" dirty="0">
                          <a:solidFill>
                            <a:schemeClr val="tx1"/>
                          </a:solidFill>
                          <a:effectLst/>
                          <a:latin typeface="+mn-lt"/>
                          <a:ea typeface="+mn-ea"/>
                          <a:cs typeface="+mn-cs"/>
                        </a:rPr>
                        <a:t>合计</a:t>
                      </a:r>
                      <a:endParaRPr lang="zh-CN" altLang="en-US" sz="1100" b="0" u="none" strike="noStrike" kern="1200" dirty="0">
                        <a:solidFill>
                          <a:schemeClr val="tx1"/>
                        </a:solidFill>
                        <a:effectLst/>
                        <a:latin typeface="+mn-lt"/>
                        <a:ea typeface="+mn-ea"/>
                        <a:cs typeface="+mn-cs"/>
                      </a:endParaRPr>
                    </a:p>
                  </a:txBody>
                  <a:tcPr anchor="ctr">
                    <a:solidFill>
                      <a:srgbClr val="FFFFFF"/>
                    </a:solidFill>
                  </a:tcPr>
                </a:tc>
                <a:tc hMerge="1">
                  <a:tcPr/>
                </a:tc>
                <a:tc hMerge="1">
                  <a:tcPr marL="9525" marR="9525" marT="9525" marB="0" anchor="ctr">
                    <a:solidFill>
                      <a:srgbClr val="ACCFEE"/>
                    </a:solidFill>
                  </a:tcPr>
                </a:tc>
                <a:tc hMerge="1">
                  <a:tcPr marL="9525" marR="9525" marT="9525" marB="0" anchor="ctr">
                    <a:solidFill>
                      <a:srgbClr val="ACCFEE"/>
                    </a:solidFill>
                  </a:tcPr>
                </a:tc>
                <a:tc hMerge="1">
                  <a:tcPr marL="9525" marR="9525" marT="9525" marB="0" anchor="ctr">
                    <a:solidFill>
                      <a:srgbClr val="ACCFEE"/>
                    </a:solidFill>
                  </a:tcPr>
                </a:tc>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812</a:t>
                      </a:r>
                      <a:endParaRPr lang="en-US" altLang="zh-CN" sz="1100" b="0" u="none" strike="noStrike" kern="1200" dirty="0">
                        <a:solidFill>
                          <a:schemeClr val="tx1"/>
                        </a:solidFill>
                        <a:effectLst/>
                        <a:latin typeface="+mn-lt"/>
                        <a:ea typeface="+mn-ea"/>
                        <a:cs typeface="+mn-cs"/>
                      </a:endParaRPr>
                    </a:p>
                  </a:txBody>
                  <a:tcPr marL="9525" marR="9525" marT="9525" marB="0" anchor="ctr">
                    <a:solidFill>
                      <a:srgbClr val="FFFFFF"/>
                    </a:solidFill>
                  </a:tcPr>
                </a:tc>
                <a:tc>
                  <a:txBody>
                    <a:bodyPr/>
                    <a:lstStyle/>
                    <a:p>
                      <a:pPr marL="0" algn="ctr" defTabSz="1475105" rtl="0" eaLnBrk="1" fontAlgn="b" latinLnBrk="0" hangingPunct="1"/>
                      <a:endParaRPr lang="zh-CN" altLang="en-US" sz="1100" b="0" u="none" strike="noStrike" kern="1200" dirty="0">
                        <a:solidFill>
                          <a:schemeClr val="tx1"/>
                        </a:solidFill>
                        <a:effectLst/>
                        <a:latin typeface="+mn-lt"/>
                        <a:ea typeface="+mn-ea"/>
                        <a:cs typeface="+mn-cs"/>
                      </a:endParaRPr>
                    </a:p>
                  </a:txBody>
                  <a:tcPr marL="9525" marR="9525" marT="9525" marB="0" anchor="ctr">
                    <a:solidFill>
                      <a:srgbClr val="FFFFFF"/>
                    </a:solidFill>
                  </a:tcPr>
                </a:tc>
                <a:tc>
                  <a:txBody>
                    <a:bodyPr/>
                    <a:lstStyle/>
                    <a:p>
                      <a:pPr marL="0" algn="ctr" defTabSz="1475105" rtl="0" eaLnBrk="1" fontAlgn="b" latinLnBrk="0" hangingPunct="1"/>
                      <a:r>
                        <a:rPr lang="en-US" altLang="zh-CN" sz="1100" b="0" u="none" strike="noStrike" kern="1200" dirty="0">
                          <a:solidFill>
                            <a:schemeClr val="tx1"/>
                          </a:solidFill>
                          <a:effectLst/>
                          <a:latin typeface="+mn-lt"/>
                          <a:ea typeface="+mn-ea"/>
                          <a:cs typeface="+mn-cs"/>
                        </a:rPr>
                        <a:t>942</a:t>
                      </a:r>
                      <a:endParaRPr lang="en-US" altLang="zh-CN" sz="1100" b="0" u="none" strike="noStrike" kern="1200" dirty="0">
                        <a:solidFill>
                          <a:schemeClr val="tx1"/>
                        </a:solidFill>
                        <a:effectLst/>
                        <a:latin typeface="+mn-lt"/>
                        <a:ea typeface="+mn-ea"/>
                        <a:cs typeface="+mn-cs"/>
                      </a:endParaRPr>
                    </a:p>
                  </a:txBody>
                  <a:tcPr marL="9525" marR="9525" marT="9525" marB="0" anchor="ctr">
                    <a:solidFill>
                      <a:srgbClr val="FFFFFF"/>
                    </a:solidFill>
                  </a:tcPr>
                </a:tc>
              </a:tr>
            </a:tbl>
          </a:graphicData>
        </a:graphic>
      </p:graphicFrame>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近期实施计划</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4.2</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17" name="图片 16"/>
          <p:cNvPicPr>
            <a:picLocks noChangeAspect="1"/>
          </p:cNvPicPr>
          <p:nvPr/>
        </p:nvPicPr>
        <p:blipFill>
          <a:blip r:embed="rId1"/>
          <a:stretch>
            <a:fillRect/>
          </a:stretch>
        </p:blipFill>
        <p:spPr>
          <a:xfrm>
            <a:off x="8225658" y="2214422"/>
            <a:ext cx="6893692" cy="8432283"/>
          </a:xfrm>
          <a:prstGeom prst="rect">
            <a:avLst/>
          </a:prstGeom>
        </p:spPr>
      </p:pic>
      <p:sp>
        <p:nvSpPr>
          <p:cNvPr id="18" name="矩形 17"/>
          <p:cNvSpPr/>
          <p:nvPr/>
        </p:nvSpPr>
        <p:spPr>
          <a:xfrm>
            <a:off x="8225658" y="2214422"/>
            <a:ext cx="2962163"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近期实施路段</a:t>
            </a:r>
            <a:endParaRPr lang="zh-CN" altLang="en-US" sz="2000" dirty="0">
              <a:solidFill>
                <a:schemeClr val="tx1"/>
              </a:solidFill>
            </a:endParaRP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r>
              <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中期</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Text Box 7"/>
          <p:cNvSpPr txBox="1">
            <a:spLocks noChangeArrowheads="1"/>
          </p:cNvSpPr>
          <p:nvPr/>
        </p:nvSpPr>
        <p:spPr bwMode="auto">
          <a:xfrm>
            <a:off x="627233" y="1759638"/>
            <a:ext cx="7910375" cy="106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dirty="0">
                <a:latin typeface="+mj-ea"/>
                <a:ea typeface="+mj-ea"/>
              </a:rPr>
              <a:t>改善优化</a:t>
            </a:r>
            <a:r>
              <a:rPr lang="en-US" altLang="zh-CN" dirty="0">
                <a:latin typeface="+mj-ea"/>
                <a:ea typeface="+mj-ea"/>
              </a:rPr>
              <a:t>980</a:t>
            </a:r>
            <a:r>
              <a:rPr lang="zh-CN" altLang="en-US" dirty="0">
                <a:latin typeface="+mj-ea"/>
                <a:ea typeface="+mj-ea"/>
              </a:rPr>
              <a:t>个泊位，改善后形成</a:t>
            </a:r>
            <a:r>
              <a:rPr lang="en-US" altLang="zh-CN" dirty="0">
                <a:latin typeface="+mj-ea"/>
                <a:ea typeface="+mj-ea"/>
              </a:rPr>
              <a:t>1224</a:t>
            </a:r>
            <a:r>
              <a:rPr lang="zh-CN" altLang="en-US" dirty="0">
                <a:latin typeface="+mj-ea"/>
                <a:ea typeface="+mj-ea"/>
              </a:rPr>
              <a:t>个泊位，增加</a:t>
            </a:r>
            <a:r>
              <a:rPr lang="en-US" altLang="zh-CN" dirty="0">
                <a:latin typeface="+mj-ea"/>
                <a:ea typeface="+mj-ea"/>
              </a:rPr>
              <a:t>244</a:t>
            </a:r>
            <a:r>
              <a:rPr lang="zh-CN" altLang="en-US" dirty="0">
                <a:latin typeface="+mj-ea"/>
                <a:ea typeface="+mj-ea"/>
              </a:rPr>
              <a:t>个泊位</a:t>
            </a:r>
            <a:endParaRPr lang="zh-CN" altLang="en-US"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2000" dirty="0">
                <a:latin typeface="+mj-ea"/>
                <a:ea typeface="+mj-ea"/>
              </a:rPr>
              <a:t>改善优化泊位主要位于城区二类区、宝华镇二类区</a:t>
            </a:r>
            <a:endParaRPr lang="en-US" altLang="zh-CN" sz="2000" b="0" dirty="0">
              <a:latin typeface="+mj-ea"/>
              <a:ea typeface="+mj-ea"/>
              <a:cs typeface="+mn-cs"/>
            </a:endParaRPr>
          </a:p>
        </p:txBody>
      </p:sp>
      <p:sp>
        <p:nvSpPr>
          <p:cNvPr id="3" name="文本框 2"/>
          <p:cNvSpPr txBox="1"/>
          <p:nvPr/>
        </p:nvSpPr>
        <p:spPr>
          <a:xfrm>
            <a:off x="15379700" y="2685005"/>
            <a:ext cx="362471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42</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78</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15379700" y="4590005"/>
            <a:ext cx="380585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27</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103</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graphicFrame>
        <p:nvGraphicFramePr>
          <p:cNvPr id="6" name="表格 5"/>
          <p:cNvGraphicFramePr>
            <a:graphicFrameLocks noGrp="1"/>
          </p:cNvGraphicFramePr>
          <p:nvPr/>
        </p:nvGraphicFramePr>
        <p:xfrm>
          <a:off x="322263" y="2874305"/>
          <a:ext cx="7820159" cy="7817517"/>
        </p:xfrm>
        <a:graphic>
          <a:graphicData uri="http://schemas.openxmlformats.org/drawingml/2006/table">
            <a:tbl>
              <a:tblPr firstRow="1" bandRow="1">
                <a:tableStyleId>{16D9F66E-5EB9-4882-86FB-DCBF35E3C3E4}</a:tableStyleId>
              </a:tblPr>
              <a:tblGrid>
                <a:gridCol w="446720"/>
                <a:gridCol w="972000"/>
                <a:gridCol w="893439"/>
                <a:gridCol w="2196000"/>
                <a:gridCol w="828000"/>
                <a:gridCol w="828000"/>
                <a:gridCol w="828000"/>
                <a:gridCol w="828000"/>
              </a:tblGrid>
              <a:tr h="288795">
                <a:tc rowSpan="2">
                  <a:txBody>
                    <a:bodyPr/>
                    <a:lstStyle/>
                    <a:p>
                      <a:pPr algn="ctr"/>
                      <a:r>
                        <a:rPr lang="zh-CN" altLang="en-US" sz="1200" b="1" dirty="0">
                          <a:solidFill>
                            <a:schemeClr val="bg1"/>
                          </a:solidFill>
                          <a:latin typeface="+mj-ea"/>
                          <a:ea typeface="+mj-ea"/>
                        </a:rPr>
                        <a:t>序号</a:t>
                      </a:r>
                      <a:endParaRPr lang="zh-CN" altLang="en-US" sz="1200" b="1" dirty="0">
                        <a:solidFill>
                          <a:schemeClr val="bg1"/>
                        </a:solidFill>
                        <a:latin typeface="+mj-ea"/>
                        <a:ea typeface="+mj-ea"/>
                      </a:endParaRPr>
                    </a:p>
                  </a:txBody>
                  <a:tcPr anchor="ctr">
                    <a:solidFill>
                      <a:srgbClr val="2E73B6"/>
                    </a:solidFill>
                  </a:tcPr>
                </a:tc>
                <a:tc rowSpan="2">
                  <a:txBody>
                    <a:bodyPr/>
                    <a:lstStyle/>
                    <a:p>
                      <a:pPr algn="ctr"/>
                      <a:r>
                        <a:rPr lang="zh-CN" altLang="en-US" sz="1200" b="1" dirty="0">
                          <a:solidFill>
                            <a:schemeClr val="bg1"/>
                          </a:solidFill>
                          <a:latin typeface="+mj-ea"/>
                          <a:ea typeface="+mj-ea"/>
                        </a:rPr>
                        <a:t>优化方式</a:t>
                      </a:r>
                      <a:endParaRPr lang="zh-CN" altLang="en-US" sz="1200" b="1" dirty="0">
                        <a:solidFill>
                          <a:schemeClr val="bg1"/>
                        </a:solidFill>
                        <a:latin typeface="+mj-ea"/>
                        <a:ea typeface="+mj-ea"/>
                      </a:endParaRPr>
                    </a:p>
                  </a:txBody>
                  <a:tcPr anchor="ctr">
                    <a:solidFill>
                      <a:srgbClr val="2E73B6"/>
                    </a:solidFill>
                  </a:tcPr>
                </a:tc>
                <a:tc rowSpan="2">
                  <a:txBody>
                    <a:bodyPr/>
                    <a:lstStyle/>
                    <a:p>
                      <a:pPr algn="ctr"/>
                      <a:r>
                        <a:rPr lang="zh-CN" altLang="en-US" sz="1200" b="1" dirty="0">
                          <a:solidFill>
                            <a:schemeClr val="bg1"/>
                          </a:solidFill>
                          <a:latin typeface="+mj-ea"/>
                          <a:ea typeface="+mj-ea"/>
                        </a:rPr>
                        <a:t>路段</a:t>
                      </a:r>
                      <a:endParaRPr lang="zh-CN" altLang="en-US" sz="1200" b="1" dirty="0">
                        <a:solidFill>
                          <a:schemeClr val="bg1"/>
                        </a:solidFill>
                        <a:latin typeface="+mj-ea"/>
                        <a:ea typeface="+mj-ea"/>
                      </a:endParaRPr>
                    </a:p>
                  </a:txBody>
                  <a:tcPr anchor="ctr">
                    <a:solidFill>
                      <a:srgbClr val="2E73B6"/>
                    </a:solidFill>
                  </a:tcPr>
                </a:tc>
                <a:tc rowSpan="2">
                  <a:txBody>
                    <a:bodyPr/>
                    <a:lstStyle/>
                    <a:p>
                      <a:pPr algn="ctr"/>
                      <a:r>
                        <a:rPr lang="zh-CN" altLang="en-US" sz="1200" b="1" dirty="0">
                          <a:solidFill>
                            <a:schemeClr val="bg1"/>
                          </a:solidFill>
                          <a:latin typeface="+mj-ea"/>
                          <a:ea typeface="+mj-ea"/>
                        </a:rPr>
                        <a:t>泊位权属</a:t>
                      </a:r>
                      <a:endParaRPr lang="zh-CN" altLang="en-US" sz="1200" b="1" dirty="0">
                        <a:solidFill>
                          <a:schemeClr val="bg1"/>
                        </a:solidFill>
                        <a:latin typeface="+mj-ea"/>
                        <a:ea typeface="+mj-ea"/>
                      </a:endParaRPr>
                    </a:p>
                  </a:txBody>
                  <a:tcPr anchor="ctr">
                    <a:solidFill>
                      <a:srgbClr val="2E73B6"/>
                    </a:solidFill>
                  </a:tcPr>
                </a:tc>
                <a:tc gridSpan="2">
                  <a:txBody>
                    <a:bodyPr/>
                    <a:lstStyle/>
                    <a:p>
                      <a:pPr algn="ctr"/>
                      <a:r>
                        <a:rPr lang="zh-CN" altLang="en-US" sz="1200" b="1" dirty="0">
                          <a:solidFill>
                            <a:schemeClr val="bg1"/>
                          </a:solidFill>
                          <a:latin typeface="+mj-ea"/>
                          <a:ea typeface="+mj-ea"/>
                        </a:rPr>
                        <a:t>改善前</a:t>
                      </a:r>
                      <a:endParaRPr lang="zh-CN" altLang="en-US" sz="1200" b="1" dirty="0">
                        <a:solidFill>
                          <a:schemeClr val="bg1"/>
                        </a:solidFill>
                        <a:latin typeface="+mj-ea"/>
                        <a:ea typeface="+mj-ea"/>
                      </a:endParaRPr>
                    </a:p>
                  </a:txBody>
                  <a:tcPr anchor="ctr">
                    <a:solidFill>
                      <a:srgbClr val="2E73B6"/>
                    </a:solidFill>
                  </a:tcPr>
                </a:tc>
                <a:tc hMerge="1">
                  <a:tcPr/>
                </a:tc>
                <a:tc gridSpan="2">
                  <a:txBody>
                    <a:bodyPr/>
                    <a:lstStyle/>
                    <a:p>
                      <a:pPr algn="ctr"/>
                      <a:r>
                        <a:rPr lang="zh-CN" altLang="en-US" sz="1200" b="1" dirty="0">
                          <a:solidFill>
                            <a:schemeClr val="bg1"/>
                          </a:solidFill>
                          <a:latin typeface="+mj-ea"/>
                          <a:ea typeface="+mj-ea"/>
                        </a:rPr>
                        <a:t>改善后</a:t>
                      </a:r>
                      <a:endParaRPr lang="zh-CN" altLang="en-US" sz="1200" b="1" dirty="0">
                        <a:solidFill>
                          <a:schemeClr val="bg1"/>
                        </a:solidFill>
                        <a:latin typeface="+mj-ea"/>
                        <a:ea typeface="+mj-ea"/>
                      </a:endParaRPr>
                    </a:p>
                  </a:txBody>
                  <a:tcPr anchor="ctr">
                    <a:solidFill>
                      <a:srgbClr val="2E73B6"/>
                    </a:solidFill>
                  </a:tcPr>
                </a:tc>
                <a:tc hMerge="1">
                  <a:tcPr/>
                </a:tc>
              </a:tr>
              <a:tr h="288795">
                <a:tc vMerge="1">
                  <a:tcPr/>
                </a:tc>
                <a:tc vMerge="1">
                  <a:tcPr/>
                </a:tc>
                <a:tc vMerge="1">
                  <a:tcPr/>
                </a:tc>
                <a:tc vMerge="1">
                  <a:tcPr/>
                </a:tc>
                <a:tc>
                  <a:txBody>
                    <a:bodyPr/>
                    <a:lstStyle/>
                    <a:p>
                      <a:pPr algn="ctr"/>
                      <a:r>
                        <a:rPr lang="zh-CN" altLang="en-US" sz="1200" b="1" dirty="0">
                          <a:solidFill>
                            <a:schemeClr val="bg1"/>
                          </a:solidFill>
                          <a:latin typeface="+mj-ea"/>
                          <a:ea typeface="+mj-ea"/>
                        </a:rPr>
                        <a:t>泊位形式</a:t>
                      </a:r>
                      <a:endParaRPr lang="zh-CN" altLang="en-US" sz="1200" b="1" dirty="0">
                        <a:solidFill>
                          <a:schemeClr val="bg1"/>
                        </a:solidFill>
                        <a:latin typeface="+mj-ea"/>
                        <a:ea typeface="+mj-ea"/>
                      </a:endParaRPr>
                    </a:p>
                  </a:txBody>
                  <a:tcPr anchor="ctr">
                    <a:solidFill>
                      <a:srgbClr val="2E73B6"/>
                    </a:solidFill>
                  </a:tcPr>
                </a:tc>
                <a:tc>
                  <a:txBody>
                    <a:bodyPr/>
                    <a:lstStyle/>
                    <a:p>
                      <a:pPr algn="ctr"/>
                      <a:r>
                        <a:rPr lang="zh-CN" altLang="en-US" sz="1200" b="1" dirty="0">
                          <a:solidFill>
                            <a:schemeClr val="bg1"/>
                          </a:solidFill>
                          <a:latin typeface="+mj-ea"/>
                          <a:ea typeface="+mj-ea"/>
                        </a:rPr>
                        <a:t>泊位数量</a:t>
                      </a:r>
                      <a:endParaRPr lang="zh-CN" altLang="en-US" sz="1200" b="1" dirty="0">
                        <a:solidFill>
                          <a:schemeClr val="bg1"/>
                        </a:solidFill>
                        <a:latin typeface="+mj-ea"/>
                        <a:ea typeface="+mj-ea"/>
                      </a:endParaRPr>
                    </a:p>
                  </a:txBody>
                  <a:tcPr anchor="ctr">
                    <a:solidFill>
                      <a:srgbClr val="2E73B6"/>
                    </a:solidFill>
                  </a:tcPr>
                </a:tc>
                <a:tc>
                  <a:txBody>
                    <a:bodyPr/>
                    <a:lstStyle/>
                    <a:p>
                      <a:pPr algn="ctr"/>
                      <a:r>
                        <a:rPr lang="zh-CN" altLang="en-US" sz="1200" b="1" dirty="0">
                          <a:solidFill>
                            <a:schemeClr val="bg1"/>
                          </a:solidFill>
                          <a:latin typeface="+mj-ea"/>
                          <a:ea typeface="+mj-ea"/>
                        </a:rPr>
                        <a:t>泊位形式</a:t>
                      </a:r>
                      <a:endParaRPr lang="zh-CN" altLang="en-US" sz="1200" b="1" dirty="0">
                        <a:solidFill>
                          <a:schemeClr val="bg1"/>
                        </a:solidFill>
                        <a:latin typeface="+mj-ea"/>
                        <a:ea typeface="+mj-ea"/>
                      </a:endParaRPr>
                    </a:p>
                  </a:txBody>
                  <a:tcPr anchor="ctr">
                    <a:solidFill>
                      <a:srgbClr val="2E73B6"/>
                    </a:solidFill>
                  </a:tcPr>
                </a:tc>
                <a:tc>
                  <a:txBody>
                    <a:bodyPr/>
                    <a:lstStyle/>
                    <a:p>
                      <a:pPr algn="ctr"/>
                      <a:r>
                        <a:rPr lang="zh-CN" altLang="en-US" sz="1200" b="1" dirty="0">
                          <a:solidFill>
                            <a:schemeClr val="bg1"/>
                          </a:solidFill>
                          <a:latin typeface="+mj-ea"/>
                          <a:ea typeface="+mj-ea"/>
                        </a:rPr>
                        <a:t>泊位数量</a:t>
                      </a:r>
                      <a:endParaRPr lang="zh-CN" altLang="en-US" sz="1200" b="1" dirty="0">
                        <a:solidFill>
                          <a:schemeClr val="bg1"/>
                        </a:solidFill>
                        <a:latin typeface="+mj-ea"/>
                        <a:ea typeface="+mj-ea"/>
                      </a:endParaRPr>
                    </a:p>
                  </a:txBody>
                  <a:tcPr anchor="ctr">
                    <a:solidFill>
                      <a:srgbClr val="2E73B6"/>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a:t>
                      </a:r>
                      <a:endParaRPr lang="zh-CN" altLang="en-US" sz="12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调整泊位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邮电路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43</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43</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FFFFFF"/>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2</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调整泊位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文昌中路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18</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38</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391744">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3</a:t>
                      </a:r>
                      <a:endParaRPr lang="zh-CN" altLang="en-US" sz="12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新增、调整泊位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人民路</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17</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斜列式、平行式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15</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4</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新增泊位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文昌中路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28</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5</a:t>
                      </a:r>
                      <a:endParaRPr lang="zh-CN" altLang="en-US" sz="12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人民路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人行道板停车（盲道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缘石）</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7</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6</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优化铺装</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华阳北路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人行道板停车（盲道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缘石）</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18</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18</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7</a:t>
                      </a:r>
                      <a:endParaRPr lang="zh-CN" altLang="en-US" sz="12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东昌中路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8</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取消部分泊位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人民路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15</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11</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9</a:t>
                      </a:r>
                      <a:endParaRPr lang="zh-CN" altLang="en-US" sz="1200" b="0" u="none" strike="noStrike" kern="1200" dirty="0">
                        <a:solidFill>
                          <a:schemeClr val="tx1"/>
                        </a:solidFill>
                        <a:effectLst/>
                        <a:latin typeface="+mn-lt"/>
                        <a:ea typeface="+mn-ea"/>
                        <a:cs typeface="+mn-cs"/>
                      </a:endParaRPr>
                    </a:p>
                  </a:txBody>
                  <a:tcPr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人民路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路内停车（缘石之内）</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10</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西大街</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5</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11</a:t>
                      </a:r>
                      <a:endParaRPr lang="zh-CN" altLang="en-US" sz="12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调整泊位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南工路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25</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10</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391744">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12</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南工路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7</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13</a:t>
                      </a:r>
                      <a:endParaRPr lang="zh-CN" altLang="en-US" sz="12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南工路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2</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14</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调整泊位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南工路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60</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24</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15</a:t>
                      </a:r>
                      <a:endParaRPr lang="zh-CN" altLang="en-US" sz="12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调整泊位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南工路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55</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22</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16</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南工路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16</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17</a:t>
                      </a:r>
                      <a:endParaRPr lang="zh-CN" altLang="en-US" sz="12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南工路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15</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18</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调整泊位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南工路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35</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14</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19</a:t>
                      </a:r>
                      <a:endParaRPr lang="zh-CN" altLang="en-US" sz="12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河东路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18</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391744">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20</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调整泊位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句容河南侧支路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80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80</a:t>
                      </a:r>
                      <a:r>
                        <a:rPr lang="zh-CN" altLang="en-US" sz="1200" b="0" u="none" strike="noStrike" kern="1200" dirty="0">
                          <a:solidFill>
                            <a:schemeClr val="tx1"/>
                          </a:solidFill>
                          <a:effectLst/>
                          <a:latin typeface="+mn-lt"/>
                          <a:ea typeface="+mn-ea"/>
                          <a:cs typeface="+mn-cs"/>
                        </a:rPr>
                        <a:t>（夜间）</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21</a:t>
                      </a:r>
                      <a:endParaRPr lang="zh-CN" altLang="en-US" sz="12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茅山路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7</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27</a:t>
                      </a:r>
                      <a:r>
                        <a:rPr lang="zh-CN" altLang="en-US" sz="1200" b="0" u="none" strike="noStrike" kern="1200" dirty="0">
                          <a:solidFill>
                            <a:schemeClr val="tx1"/>
                          </a:solidFill>
                          <a:effectLst/>
                          <a:latin typeface="+mn-lt"/>
                          <a:ea typeface="+mn-ea"/>
                          <a:cs typeface="+mn-cs"/>
                        </a:rPr>
                        <a:t>（夜间）</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22</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南大街</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30</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23</a:t>
                      </a:r>
                      <a:endParaRPr lang="zh-CN" altLang="en-US" sz="1200" b="0" u="none" strike="noStrike" kern="1200" dirty="0">
                        <a:solidFill>
                          <a:schemeClr val="tx1"/>
                        </a:solidFill>
                        <a:effectLst/>
                        <a:latin typeface="+mn-lt"/>
                        <a:ea typeface="+mn-ea"/>
                        <a:cs typeface="+mn-cs"/>
                      </a:endParaRPr>
                    </a:p>
                  </a:txBody>
                  <a:tcPr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新增泊位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河滨南路</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0</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30</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88795">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24</a:t>
                      </a:r>
                      <a:endParaRPr lang="zh-CN" altLang="en-US" sz="1200" b="0" u="none" strike="noStrike" kern="1200" dirty="0">
                        <a:solidFill>
                          <a:schemeClr val="tx1"/>
                        </a:solidFill>
                        <a:effectLst/>
                        <a:latin typeface="+mn-lt"/>
                        <a:ea typeface="+mn-ea"/>
                        <a:cs typeface="+mn-cs"/>
                      </a:endParaRPr>
                    </a:p>
                  </a:txBody>
                  <a:tcPr anchor="ctr">
                    <a:solidFill>
                      <a:srgbClr val="ACCFEE"/>
                    </a:solidFill>
                  </a:tcPr>
                </a:tc>
                <a:tc>
                  <a:txBody>
                    <a:bodyPr/>
                    <a:lstStyle/>
                    <a:p>
                      <a:pPr marL="0" marR="0" lvl="0" indent="0" algn="ctr" defTabSz="1475105" rtl="0" eaLnBrk="1" fontAlgn="b" latinLnBrk="0" hangingPunct="1">
                        <a:lnSpc>
                          <a:spcPct val="100000"/>
                        </a:lnSpc>
                        <a:spcBef>
                          <a:spcPts val="0"/>
                        </a:spcBef>
                        <a:spcAft>
                          <a:spcPts val="0"/>
                        </a:spcAft>
                        <a:buClrTx/>
                        <a:buSzTx/>
                        <a:buFontTx/>
                        <a:buNone/>
                        <a:defRPr/>
                      </a:pPr>
                      <a:r>
                        <a:rPr lang="zh-CN" altLang="en-US" sz="1200" b="0" u="none" strike="noStrike" kern="1200" dirty="0">
                          <a:solidFill>
                            <a:schemeClr val="tx1"/>
                          </a:solidFill>
                          <a:effectLst/>
                          <a:latin typeface="+mn-lt"/>
                          <a:ea typeface="+mn-ea"/>
                          <a:cs typeface="+mn-cs"/>
                        </a:rPr>
                        <a:t>新增泊位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文昌东路</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0</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35</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r>
            </a:tbl>
          </a:graphicData>
        </a:graphic>
      </p:graphicFrame>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中期实施计划</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4.3</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10" name="图片 9"/>
          <p:cNvPicPr>
            <a:picLocks noChangeAspect="1"/>
          </p:cNvPicPr>
          <p:nvPr/>
        </p:nvPicPr>
        <p:blipFill>
          <a:blip r:embed="rId1"/>
          <a:srcRect l="9925"/>
          <a:stretch>
            <a:fillRect/>
          </a:stretch>
        </p:blipFill>
        <p:spPr>
          <a:xfrm>
            <a:off x="8303108" y="2849073"/>
            <a:ext cx="6684479" cy="7852355"/>
          </a:xfrm>
          <a:prstGeom prst="rect">
            <a:avLst/>
          </a:prstGeom>
        </p:spPr>
      </p:pic>
      <p:pic>
        <p:nvPicPr>
          <p:cNvPr id="11" name="图片 10"/>
          <p:cNvPicPr>
            <a:picLocks noChangeAspect="1"/>
          </p:cNvPicPr>
          <p:nvPr/>
        </p:nvPicPr>
        <p:blipFill>
          <a:blip r:embed="rId2"/>
          <a:stretch>
            <a:fillRect/>
          </a:stretch>
        </p:blipFill>
        <p:spPr>
          <a:xfrm>
            <a:off x="11362877" y="2849073"/>
            <a:ext cx="3624710" cy="2663343"/>
          </a:xfrm>
          <a:prstGeom prst="rect">
            <a:avLst/>
          </a:prstGeom>
        </p:spPr>
      </p:pic>
      <p:sp>
        <p:nvSpPr>
          <p:cNvPr id="12" name="矩形 11"/>
          <p:cNvSpPr/>
          <p:nvPr/>
        </p:nvSpPr>
        <p:spPr>
          <a:xfrm>
            <a:off x="8264593" y="2849073"/>
            <a:ext cx="2962163"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中期实施路段</a:t>
            </a:r>
            <a:endParaRPr lang="zh-CN" altLang="en-US" sz="2000" dirty="0">
              <a:solidFill>
                <a:schemeClr val="tx1"/>
              </a:solidFill>
            </a:endParaRP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r>
              <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中期</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Text Box 7"/>
          <p:cNvSpPr txBox="1">
            <a:spLocks noChangeArrowheads="1"/>
          </p:cNvSpPr>
          <p:nvPr/>
        </p:nvSpPr>
        <p:spPr bwMode="auto">
          <a:xfrm>
            <a:off x="627233" y="1759638"/>
            <a:ext cx="7910375" cy="106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dirty="0">
                <a:latin typeface="+mj-ea"/>
                <a:ea typeface="+mj-ea"/>
              </a:rPr>
              <a:t>改善优化</a:t>
            </a:r>
            <a:r>
              <a:rPr lang="en-US" altLang="zh-CN" dirty="0">
                <a:latin typeface="+mj-ea"/>
                <a:ea typeface="+mj-ea"/>
              </a:rPr>
              <a:t>980</a:t>
            </a:r>
            <a:r>
              <a:rPr lang="zh-CN" altLang="en-US" dirty="0">
                <a:latin typeface="+mj-ea"/>
                <a:ea typeface="+mj-ea"/>
              </a:rPr>
              <a:t>个泊位，改善后形成</a:t>
            </a:r>
            <a:r>
              <a:rPr lang="en-US" altLang="zh-CN" dirty="0">
                <a:latin typeface="+mj-ea"/>
                <a:ea typeface="+mj-ea"/>
              </a:rPr>
              <a:t>1224</a:t>
            </a:r>
            <a:r>
              <a:rPr lang="zh-CN" altLang="en-US" dirty="0">
                <a:latin typeface="+mj-ea"/>
                <a:ea typeface="+mj-ea"/>
              </a:rPr>
              <a:t>个泊位，增加</a:t>
            </a:r>
            <a:r>
              <a:rPr lang="en-US" altLang="zh-CN" dirty="0">
                <a:latin typeface="+mj-ea"/>
                <a:ea typeface="+mj-ea"/>
              </a:rPr>
              <a:t>244</a:t>
            </a:r>
            <a:r>
              <a:rPr lang="zh-CN" altLang="en-US" dirty="0">
                <a:latin typeface="+mj-ea"/>
                <a:ea typeface="+mj-ea"/>
              </a:rPr>
              <a:t>个泊位</a:t>
            </a:r>
            <a:endParaRPr lang="zh-CN" altLang="en-US"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2000" dirty="0">
                <a:latin typeface="+mj-ea"/>
                <a:ea typeface="+mj-ea"/>
              </a:rPr>
              <a:t>改善优化泊位主要位于城区二类区、宝华镇二类区</a:t>
            </a:r>
            <a:endParaRPr lang="en-US" altLang="zh-CN" sz="2000" b="0" dirty="0">
              <a:latin typeface="+mj-ea"/>
              <a:ea typeface="+mj-ea"/>
              <a:cs typeface="+mn-cs"/>
            </a:endParaRPr>
          </a:p>
        </p:txBody>
      </p:sp>
      <p:sp>
        <p:nvSpPr>
          <p:cNvPr id="3" name="文本框 2"/>
          <p:cNvSpPr txBox="1"/>
          <p:nvPr/>
        </p:nvSpPr>
        <p:spPr>
          <a:xfrm>
            <a:off x="15379700" y="2685005"/>
            <a:ext cx="362471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42</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78</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15379700" y="4590005"/>
            <a:ext cx="380585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27</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103</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graphicFrame>
        <p:nvGraphicFramePr>
          <p:cNvPr id="6" name="表格 5"/>
          <p:cNvGraphicFramePr>
            <a:graphicFrameLocks noGrp="1"/>
          </p:cNvGraphicFramePr>
          <p:nvPr/>
        </p:nvGraphicFramePr>
        <p:xfrm>
          <a:off x="322263" y="2874305"/>
          <a:ext cx="7820159" cy="7817500"/>
        </p:xfrm>
        <a:graphic>
          <a:graphicData uri="http://schemas.openxmlformats.org/drawingml/2006/table">
            <a:tbl>
              <a:tblPr firstRow="1" bandRow="1">
                <a:tableStyleId>{16D9F66E-5EB9-4882-86FB-DCBF35E3C3E4}</a:tableStyleId>
              </a:tblPr>
              <a:tblGrid>
                <a:gridCol w="446720"/>
                <a:gridCol w="972000"/>
                <a:gridCol w="893439"/>
                <a:gridCol w="2196000"/>
                <a:gridCol w="828000"/>
                <a:gridCol w="828000"/>
                <a:gridCol w="828000"/>
                <a:gridCol w="828000"/>
              </a:tblGrid>
              <a:tr h="308336">
                <a:tc rowSpan="2">
                  <a:txBody>
                    <a:bodyPr/>
                    <a:lstStyle/>
                    <a:p>
                      <a:pPr algn="ctr"/>
                      <a:r>
                        <a:rPr lang="zh-CN" altLang="en-US" sz="1200" b="1" dirty="0">
                          <a:solidFill>
                            <a:schemeClr val="bg1"/>
                          </a:solidFill>
                          <a:latin typeface="+mj-ea"/>
                          <a:ea typeface="+mj-ea"/>
                        </a:rPr>
                        <a:t>序号</a:t>
                      </a:r>
                      <a:endParaRPr lang="zh-CN" altLang="en-US" sz="1200" b="1" dirty="0">
                        <a:solidFill>
                          <a:schemeClr val="bg1"/>
                        </a:solidFill>
                        <a:latin typeface="+mj-ea"/>
                        <a:ea typeface="+mj-ea"/>
                      </a:endParaRPr>
                    </a:p>
                  </a:txBody>
                  <a:tcPr anchor="ctr">
                    <a:solidFill>
                      <a:srgbClr val="2E73B6"/>
                    </a:solidFill>
                  </a:tcPr>
                </a:tc>
                <a:tc rowSpan="2">
                  <a:txBody>
                    <a:bodyPr/>
                    <a:lstStyle/>
                    <a:p>
                      <a:pPr algn="ctr"/>
                      <a:r>
                        <a:rPr lang="zh-CN" altLang="en-US" sz="1200" b="1" dirty="0">
                          <a:solidFill>
                            <a:schemeClr val="bg1"/>
                          </a:solidFill>
                          <a:latin typeface="+mj-ea"/>
                          <a:ea typeface="+mj-ea"/>
                        </a:rPr>
                        <a:t>优化方式</a:t>
                      </a:r>
                      <a:endParaRPr lang="zh-CN" altLang="en-US" sz="1200" b="1" dirty="0">
                        <a:solidFill>
                          <a:schemeClr val="bg1"/>
                        </a:solidFill>
                        <a:latin typeface="+mj-ea"/>
                        <a:ea typeface="+mj-ea"/>
                      </a:endParaRPr>
                    </a:p>
                  </a:txBody>
                  <a:tcPr anchor="ctr">
                    <a:solidFill>
                      <a:srgbClr val="2E73B6"/>
                    </a:solidFill>
                  </a:tcPr>
                </a:tc>
                <a:tc rowSpan="2">
                  <a:txBody>
                    <a:bodyPr/>
                    <a:lstStyle/>
                    <a:p>
                      <a:pPr algn="ctr"/>
                      <a:r>
                        <a:rPr lang="zh-CN" altLang="en-US" sz="1200" b="1" dirty="0">
                          <a:solidFill>
                            <a:schemeClr val="bg1"/>
                          </a:solidFill>
                          <a:latin typeface="+mj-ea"/>
                          <a:ea typeface="+mj-ea"/>
                        </a:rPr>
                        <a:t>路段</a:t>
                      </a:r>
                      <a:endParaRPr lang="zh-CN" altLang="en-US" sz="1200" b="1" dirty="0">
                        <a:solidFill>
                          <a:schemeClr val="bg1"/>
                        </a:solidFill>
                        <a:latin typeface="+mj-ea"/>
                        <a:ea typeface="+mj-ea"/>
                      </a:endParaRPr>
                    </a:p>
                  </a:txBody>
                  <a:tcPr anchor="ctr">
                    <a:solidFill>
                      <a:srgbClr val="2E73B6"/>
                    </a:solidFill>
                  </a:tcPr>
                </a:tc>
                <a:tc rowSpan="2">
                  <a:txBody>
                    <a:bodyPr/>
                    <a:lstStyle/>
                    <a:p>
                      <a:pPr algn="ctr"/>
                      <a:r>
                        <a:rPr lang="zh-CN" altLang="en-US" sz="1200" b="1" dirty="0">
                          <a:solidFill>
                            <a:schemeClr val="bg1"/>
                          </a:solidFill>
                          <a:latin typeface="+mj-ea"/>
                          <a:ea typeface="+mj-ea"/>
                        </a:rPr>
                        <a:t>泊位权属</a:t>
                      </a:r>
                      <a:endParaRPr lang="zh-CN" altLang="en-US" sz="1200" b="1" dirty="0">
                        <a:solidFill>
                          <a:schemeClr val="bg1"/>
                        </a:solidFill>
                        <a:latin typeface="+mj-ea"/>
                        <a:ea typeface="+mj-ea"/>
                      </a:endParaRPr>
                    </a:p>
                  </a:txBody>
                  <a:tcPr anchor="ctr">
                    <a:solidFill>
                      <a:srgbClr val="2E73B6"/>
                    </a:solidFill>
                  </a:tcPr>
                </a:tc>
                <a:tc gridSpan="2">
                  <a:txBody>
                    <a:bodyPr/>
                    <a:lstStyle/>
                    <a:p>
                      <a:pPr algn="ctr"/>
                      <a:r>
                        <a:rPr lang="zh-CN" altLang="en-US" sz="1200" b="1" dirty="0">
                          <a:solidFill>
                            <a:schemeClr val="bg1"/>
                          </a:solidFill>
                          <a:latin typeface="+mj-ea"/>
                          <a:ea typeface="+mj-ea"/>
                        </a:rPr>
                        <a:t>改善前</a:t>
                      </a:r>
                      <a:endParaRPr lang="zh-CN" altLang="en-US" sz="1200" b="1" dirty="0">
                        <a:solidFill>
                          <a:schemeClr val="bg1"/>
                        </a:solidFill>
                        <a:latin typeface="+mj-ea"/>
                        <a:ea typeface="+mj-ea"/>
                      </a:endParaRPr>
                    </a:p>
                  </a:txBody>
                  <a:tcPr anchor="ctr">
                    <a:solidFill>
                      <a:srgbClr val="2E73B6"/>
                    </a:solidFill>
                  </a:tcPr>
                </a:tc>
                <a:tc hMerge="1">
                  <a:tcPr/>
                </a:tc>
                <a:tc gridSpan="2">
                  <a:txBody>
                    <a:bodyPr/>
                    <a:lstStyle/>
                    <a:p>
                      <a:pPr algn="ctr"/>
                      <a:r>
                        <a:rPr lang="zh-CN" altLang="en-US" sz="1200" b="1" dirty="0">
                          <a:solidFill>
                            <a:schemeClr val="bg1"/>
                          </a:solidFill>
                          <a:latin typeface="+mj-ea"/>
                          <a:ea typeface="+mj-ea"/>
                        </a:rPr>
                        <a:t>改善后</a:t>
                      </a:r>
                      <a:endParaRPr lang="zh-CN" altLang="en-US" sz="1200" b="1" dirty="0">
                        <a:solidFill>
                          <a:schemeClr val="bg1"/>
                        </a:solidFill>
                        <a:latin typeface="+mj-ea"/>
                        <a:ea typeface="+mj-ea"/>
                      </a:endParaRPr>
                    </a:p>
                  </a:txBody>
                  <a:tcPr anchor="ctr">
                    <a:solidFill>
                      <a:srgbClr val="2E73B6"/>
                    </a:solidFill>
                  </a:tcPr>
                </a:tc>
                <a:tc hMerge="1">
                  <a:tcPr/>
                </a:tc>
              </a:tr>
              <a:tr h="308336">
                <a:tc vMerge="1">
                  <a:tcPr/>
                </a:tc>
                <a:tc vMerge="1">
                  <a:tcPr/>
                </a:tc>
                <a:tc vMerge="1">
                  <a:tcPr/>
                </a:tc>
                <a:tc vMerge="1">
                  <a:tcPr/>
                </a:tc>
                <a:tc>
                  <a:txBody>
                    <a:bodyPr/>
                    <a:lstStyle/>
                    <a:p>
                      <a:pPr algn="ctr"/>
                      <a:r>
                        <a:rPr lang="zh-CN" altLang="en-US" sz="1200" b="1" dirty="0">
                          <a:solidFill>
                            <a:schemeClr val="bg1"/>
                          </a:solidFill>
                          <a:latin typeface="+mj-ea"/>
                          <a:ea typeface="+mj-ea"/>
                        </a:rPr>
                        <a:t>泊位形式</a:t>
                      </a:r>
                      <a:endParaRPr lang="zh-CN" altLang="en-US" sz="1200" b="1" dirty="0">
                        <a:solidFill>
                          <a:schemeClr val="bg1"/>
                        </a:solidFill>
                        <a:latin typeface="+mj-ea"/>
                        <a:ea typeface="+mj-ea"/>
                      </a:endParaRPr>
                    </a:p>
                  </a:txBody>
                  <a:tcPr anchor="ctr">
                    <a:solidFill>
                      <a:srgbClr val="2E73B6"/>
                    </a:solidFill>
                  </a:tcPr>
                </a:tc>
                <a:tc>
                  <a:txBody>
                    <a:bodyPr/>
                    <a:lstStyle/>
                    <a:p>
                      <a:pPr algn="ctr"/>
                      <a:r>
                        <a:rPr lang="zh-CN" altLang="en-US" sz="1200" b="1" dirty="0">
                          <a:solidFill>
                            <a:schemeClr val="bg1"/>
                          </a:solidFill>
                          <a:latin typeface="+mj-ea"/>
                          <a:ea typeface="+mj-ea"/>
                        </a:rPr>
                        <a:t>泊位数量</a:t>
                      </a:r>
                      <a:endParaRPr lang="zh-CN" altLang="en-US" sz="1200" b="1" dirty="0">
                        <a:solidFill>
                          <a:schemeClr val="bg1"/>
                        </a:solidFill>
                        <a:latin typeface="+mj-ea"/>
                        <a:ea typeface="+mj-ea"/>
                      </a:endParaRPr>
                    </a:p>
                  </a:txBody>
                  <a:tcPr anchor="ctr">
                    <a:solidFill>
                      <a:srgbClr val="2E73B6"/>
                    </a:solidFill>
                  </a:tcPr>
                </a:tc>
                <a:tc>
                  <a:txBody>
                    <a:bodyPr/>
                    <a:lstStyle/>
                    <a:p>
                      <a:pPr algn="ctr"/>
                      <a:r>
                        <a:rPr lang="zh-CN" altLang="en-US" sz="1200" b="1" dirty="0">
                          <a:solidFill>
                            <a:schemeClr val="bg1"/>
                          </a:solidFill>
                          <a:latin typeface="+mj-ea"/>
                          <a:ea typeface="+mj-ea"/>
                        </a:rPr>
                        <a:t>泊位形式</a:t>
                      </a:r>
                      <a:endParaRPr lang="zh-CN" altLang="en-US" sz="1200" b="1" dirty="0">
                        <a:solidFill>
                          <a:schemeClr val="bg1"/>
                        </a:solidFill>
                        <a:latin typeface="+mj-ea"/>
                        <a:ea typeface="+mj-ea"/>
                      </a:endParaRPr>
                    </a:p>
                  </a:txBody>
                  <a:tcPr anchor="ctr">
                    <a:solidFill>
                      <a:srgbClr val="2E73B6"/>
                    </a:solidFill>
                  </a:tcPr>
                </a:tc>
                <a:tc>
                  <a:txBody>
                    <a:bodyPr/>
                    <a:lstStyle/>
                    <a:p>
                      <a:pPr algn="ctr"/>
                      <a:r>
                        <a:rPr lang="zh-CN" altLang="en-US" sz="1200" b="1" dirty="0">
                          <a:solidFill>
                            <a:schemeClr val="bg1"/>
                          </a:solidFill>
                          <a:latin typeface="+mj-ea"/>
                          <a:ea typeface="+mj-ea"/>
                        </a:rPr>
                        <a:t>泊位数量</a:t>
                      </a:r>
                      <a:endParaRPr lang="zh-CN" altLang="en-US" sz="1200" b="1" dirty="0">
                        <a:solidFill>
                          <a:schemeClr val="bg1"/>
                        </a:solidFill>
                        <a:latin typeface="+mj-ea"/>
                        <a:ea typeface="+mj-ea"/>
                      </a:endParaRPr>
                    </a:p>
                  </a:txBody>
                  <a:tcPr anchor="ctr">
                    <a:solidFill>
                      <a:srgbClr val="2E73B6"/>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25</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调整泊位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支路</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68</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68</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r>
              <a:tr h="323712">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26</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葛洪路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27</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新增泊位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文昌东路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16</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28</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文昌东路</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11</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41825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29</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新增泊位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仙林东路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未施划</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0</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 式、平行式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25</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r>
              <a:tr h="323712">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优化铺装</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牡丹路</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160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160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31</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新增泊位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宝龙大道</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25</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32</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宝龙大道</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人行道板停车（盲道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缘石）</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40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33</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三黄路</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9</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109</a:t>
                      </a:r>
                      <a:endParaRPr lang="en-US" altLang="zh-CN" sz="1200" b="0" u="none" strike="noStrike" kern="1200">
                        <a:solidFill>
                          <a:schemeClr val="tx1"/>
                        </a:solidFill>
                        <a:effectLst/>
                        <a:latin typeface="+mn-lt"/>
                        <a:ea typeface="+mn-ea"/>
                        <a:cs typeface="+mn-cs"/>
                      </a:endParaRPr>
                    </a:p>
                  </a:txBody>
                  <a:tcPr marL="6350" marR="6350" marT="6350" marB="0" anchor="ctr">
                    <a:solidFill>
                      <a:srgbClr val="FFFFFF"/>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34</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和平路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45</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0</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35</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取消泊位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和平路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路内停车（缘石之内）</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53</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36</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和平路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13</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37</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和平路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建筑退让停车（盲道</a:t>
                      </a:r>
                      <a:r>
                        <a:rPr lang="en-US" altLang="zh-CN" sz="1200" b="0" u="none" strike="noStrike" kern="1200">
                          <a:solidFill>
                            <a:schemeClr val="tx1"/>
                          </a:solidFill>
                          <a:effectLst/>
                          <a:latin typeface="+mn-lt"/>
                          <a:ea typeface="+mn-ea"/>
                          <a:cs typeface="+mn-cs"/>
                        </a:rPr>
                        <a:t>-</a:t>
                      </a:r>
                      <a:r>
                        <a:rPr lang="zh-CN" altLang="en-US" sz="1200" b="0" u="none" strike="noStrike" kern="1200">
                          <a:solidFill>
                            <a:schemeClr val="tx1"/>
                          </a:solidFill>
                          <a:effectLst/>
                          <a:latin typeface="+mn-lt"/>
                          <a:ea typeface="+mn-ea"/>
                          <a:cs typeface="+mn-cs"/>
                        </a:rPr>
                        <a:t>建筑空间）</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20</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90</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323712">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38</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宝志路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未施划</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35</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39</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新增泊位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甘泉路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未施划</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0</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垂直式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35</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323712">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40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优化铺装</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牡丹路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45</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45</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41</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万方路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28</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chemeClr val="bg1"/>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42</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万方路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平行式</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34</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a:solidFill>
                            <a:schemeClr val="tx1"/>
                          </a:solidFill>
                          <a:effectLst/>
                          <a:latin typeface="+mn-lt"/>
                          <a:ea typeface="+mn-ea"/>
                          <a:cs typeface="+mn-cs"/>
                        </a:rPr>
                        <a:t>0</a:t>
                      </a:r>
                      <a:endParaRPr lang="en-US" altLang="zh-CN" sz="1200" b="0" u="none" strike="noStrike" kern="120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43</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万方路</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15</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0</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44</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取消泊位</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万方路</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路内停车（缘石之内）</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a:solidFill>
                            <a:schemeClr val="tx1"/>
                          </a:solidFill>
                          <a:effectLst/>
                          <a:latin typeface="+mn-lt"/>
                          <a:ea typeface="+mn-ea"/>
                          <a:cs typeface="+mn-cs"/>
                        </a:rPr>
                        <a:t>平行式</a:t>
                      </a:r>
                      <a:endParaRPr lang="zh-CN" altLang="en-US" sz="12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23</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0</a:t>
                      </a:r>
                      <a:endParaRPr lang="en-US" altLang="zh-CN" sz="12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323712">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45</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新增泊位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万方路</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建筑退让停车（盲道</a:t>
                      </a:r>
                      <a:r>
                        <a:rPr lang="en-US" altLang="zh-CN" sz="1200" b="0" u="none" strike="noStrike" kern="1200" dirty="0">
                          <a:solidFill>
                            <a:schemeClr val="tx1"/>
                          </a:solidFill>
                          <a:effectLst/>
                          <a:latin typeface="+mn-lt"/>
                          <a:ea typeface="+mn-ea"/>
                          <a:cs typeface="+mn-cs"/>
                        </a:rPr>
                        <a:t>-</a:t>
                      </a:r>
                      <a:r>
                        <a:rPr lang="zh-CN" altLang="en-US" sz="1200" b="0" u="none" strike="noStrike" kern="1200" dirty="0">
                          <a:solidFill>
                            <a:schemeClr val="tx1"/>
                          </a:solidFill>
                          <a:effectLst/>
                          <a:latin typeface="+mn-lt"/>
                          <a:ea typeface="+mn-ea"/>
                          <a:cs typeface="+mn-cs"/>
                        </a:rPr>
                        <a:t>建筑空间）</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无泊位</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0</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zh-CN" altLang="en-US" sz="1200" b="0" u="none" strike="noStrike" kern="1200" dirty="0">
                          <a:solidFill>
                            <a:schemeClr val="tx1"/>
                          </a:solidFill>
                          <a:effectLst/>
                          <a:latin typeface="+mn-lt"/>
                          <a:ea typeface="+mn-ea"/>
                          <a:cs typeface="+mn-cs"/>
                        </a:rPr>
                        <a:t>垂直式</a:t>
                      </a:r>
                      <a:endParaRPr lang="zh-CN" altLang="en-US" sz="12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buNone/>
                      </a:pPr>
                      <a:r>
                        <a:rPr lang="en-US" altLang="zh-CN" sz="1200" b="0" u="none" strike="noStrike" kern="1200" dirty="0">
                          <a:solidFill>
                            <a:schemeClr val="tx1"/>
                          </a:solidFill>
                          <a:effectLst/>
                          <a:latin typeface="+mn-lt"/>
                          <a:ea typeface="+mn-ea"/>
                          <a:cs typeface="+mn-cs"/>
                        </a:rPr>
                        <a:t>100</a:t>
                      </a:r>
                      <a:endParaRPr lang="en-US" altLang="zh-CN" sz="1200" b="0" u="none" strike="noStrike" kern="1200" dirty="0">
                        <a:solidFill>
                          <a:schemeClr val="tx1"/>
                        </a:solidFill>
                        <a:effectLst/>
                        <a:latin typeface="+mn-lt"/>
                        <a:ea typeface="+mn-ea"/>
                        <a:cs typeface="+mn-cs"/>
                      </a:endParaRPr>
                    </a:p>
                  </a:txBody>
                  <a:tcPr marL="6350" marR="6350" marT="6350" marB="0" anchor="ctr">
                    <a:solidFill>
                      <a:schemeClr val="bg1"/>
                    </a:solidFill>
                  </a:tcPr>
                </a:tc>
              </a:tr>
              <a:tr h="308336">
                <a:tc gridSpan="5">
                  <a:txBody>
                    <a:bodyPr/>
                    <a:lstStyle/>
                    <a:p>
                      <a:pPr marL="0" algn="ctr" defTabSz="1475105" rtl="0" eaLnBrk="1" fontAlgn="b" latinLnBrk="0" hangingPunct="1"/>
                      <a:r>
                        <a:rPr lang="zh-CN" altLang="en-US" sz="1200" b="0" u="none" strike="noStrike" kern="1200" dirty="0">
                          <a:solidFill>
                            <a:schemeClr val="tx1"/>
                          </a:solidFill>
                          <a:effectLst/>
                          <a:latin typeface="+mn-lt"/>
                          <a:ea typeface="+mn-ea"/>
                          <a:cs typeface="+mn-cs"/>
                        </a:rPr>
                        <a:t>合计</a:t>
                      </a:r>
                      <a:endParaRPr lang="zh-CN" altLang="en-US" sz="1200" b="0" u="none" strike="noStrike" kern="1200" dirty="0">
                        <a:solidFill>
                          <a:schemeClr val="tx1"/>
                        </a:solidFill>
                        <a:effectLst/>
                        <a:latin typeface="+mn-lt"/>
                        <a:ea typeface="+mn-ea"/>
                        <a:cs typeface="+mn-cs"/>
                      </a:endParaRPr>
                    </a:p>
                  </a:txBody>
                  <a:tcPr anchor="ctr">
                    <a:solidFill>
                      <a:srgbClr val="FFFFFF"/>
                    </a:solidFill>
                  </a:tcPr>
                </a:tc>
                <a:tc hMerge="1">
                  <a:tcPr/>
                </a:tc>
                <a:tc hMerge="1">
                  <a:tcPr marL="9525" marR="9525" marT="9525" marB="0" anchor="ctr">
                    <a:solidFill>
                      <a:srgbClr val="ACCFEE"/>
                    </a:solidFill>
                  </a:tcPr>
                </a:tc>
                <a:tc hMerge="1">
                  <a:tcPr marL="9525" marR="9525" marT="9525" marB="0" anchor="ctr">
                    <a:solidFill>
                      <a:srgbClr val="ACCFEE"/>
                    </a:solidFill>
                  </a:tcPr>
                </a:tc>
                <a:tc hMerge="1">
                  <a:tcPr marL="9525" marR="9525" marT="9525" marB="0" anchor="ctr">
                    <a:solidFill>
                      <a:srgbClr val="ACCFEE"/>
                    </a:solidFill>
                  </a:tcPr>
                </a:tc>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980</a:t>
                      </a:r>
                      <a:endParaRPr lang="en-US" altLang="zh-CN" sz="1200" b="0" u="none" strike="noStrike" kern="1200" dirty="0">
                        <a:solidFill>
                          <a:schemeClr val="tx1"/>
                        </a:solidFill>
                        <a:effectLst/>
                        <a:latin typeface="+mn-lt"/>
                        <a:ea typeface="+mn-ea"/>
                        <a:cs typeface="+mn-cs"/>
                      </a:endParaRPr>
                    </a:p>
                  </a:txBody>
                  <a:tcPr marL="9525" marR="9525" marT="9525" marB="0" anchor="ctr">
                    <a:solidFill>
                      <a:srgbClr val="FFFFFF"/>
                    </a:solidFill>
                  </a:tcPr>
                </a:tc>
                <a:tc>
                  <a:txBody>
                    <a:bodyPr/>
                    <a:lstStyle/>
                    <a:p>
                      <a:pPr marL="0" algn="ctr" defTabSz="1475105" rtl="0" eaLnBrk="1" fontAlgn="b" latinLnBrk="0" hangingPunct="1"/>
                      <a:endParaRPr lang="zh-CN" altLang="en-US" sz="1200" b="0" u="none" strike="noStrike" kern="1200" dirty="0">
                        <a:solidFill>
                          <a:schemeClr val="tx1"/>
                        </a:solidFill>
                        <a:effectLst/>
                        <a:latin typeface="+mn-lt"/>
                        <a:ea typeface="+mn-ea"/>
                        <a:cs typeface="+mn-cs"/>
                      </a:endParaRPr>
                    </a:p>
                  </a:txBody>
                  <a:tcPr marL="9525" marR="9525" marT="9525" marB="0" anchor="ctr">
                    <a:solidFill>
                      <a:srgbClr val="FFFFFF"/>
                    </a:solidFill>
                  </a:tcPr>
                </a:tc>
                <a:tc>
                  <a:txBody>
                    <a:bodyPr/>
                    <a:lstStyle/>
                    <a:p>
                      <a:pPr marL="0" algn="ctr" defTabSz="1475105" rtl="0" eaLnBrk="1" fontAlgn="b" latinLnBrk="0" hangingPunct="1"/>
                      <a:r>
                        <a:rPr lang="en-US" altLang="zh-CN" sz="1200" b="0" u="none" strike="noStrike" kern="1200" dirty="0">
                          <a:solidFill>
                            <a:schemeClr val="tx1"/>
                          </a:solidFill>
                          <a:effectLst/>
                          <a:latin typeface="+mn-lt"/>
                          <a:ea typeface="+mn-ea"/>
                          <a:cs typeface="+mn-cs"/>
                        </a:rPr>
                        <a:t>1224</a:t>
                      </a:r>
                      <a:endParaRPr lang="en-US" altLang="zh-CN" sz="1200" b="0" u="none" strike="noStrike" kern="1200" dirty="0">
                        <a:solidFill>
                          <a:schemeClr val="tx1"/>
                        </a:solidFill>
                        <a:effectLst/>
                        <a:latin typeface="+mn-lt"/>
                        <a:ea typeface="+mn-ea"/>
                        <a:cs typeface="+mn-cs"/>
                      </a:endParaRPr>
                    </a:p>
                  </a:txBody>
                  <a:tcPr marL="9525" marR="9525" marT="9525" marB="0" anchor="ctr">
                    <a:solidFill>
                      <a:srgbClr val="FFFFFF"/>
                    </a:solidFill>
                  </a:tcPr>
                </a:tc>
              </a:tr>
            </a:tbl>
          </a:graphicData>
        </a:graphic>
      </p:graphicFrame>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中期实施计划</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4.3</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10" name="图片 9"/>
          <p:cNvPicPr>
            <a:picLocks noChangeAspect="1"/>
          </p:cNvPicPr>
          <p:nvPr/>
        </p:nvPicPr>
        <p:blipFill>
          <a:blip r:embed="rId1"/>
          <a:srcRect l="9925"/>
          <a:stretch>
            <a:fillRect/>
          </a:stretch>
        </p:blipFill>
        <p:spPr>
          <a:xfrm>
            <a:off x="8303108" y="2849073"/>
            <a:ext cx="6684479" cy="7852355"/>
          </a:xfrm>
          <a:prstGeom prst="rect">
            <a:avLst/>
          </a:prstGeom>
        </p:spPr>
      </p:pic>
      <p:pic>
        <p:nvPicPr>
          <p:cNvPr id="11" name="图片 10"/>
          <p:cNvPicPr>
            <a:picLocks noChangeAspect="1"/>
          </p:cNvPicPr>
          <p:nvPr/>
        </p:nvPicPr>
        <p:blipFill>
          <a:blip r:embed="rId2"/>
          <a:stretch>
            <a:fillRect/>
          </a:stretch>
        </p:blipFill>
        <p:spPr>
          <a:xfrm>
            <a:off x="11362877" y="2849073"/>
            <a:ext cx="3624710" cy="2663343"/>
          </a:xfrm>
          <a:prstGeom prst="rect">
            <a:avLst/>
          </a:prstGeom>
        </p:spPr>
      </p:pic>
      <p:sp>
        <p:nvSpPr>
          <p:cNvPr id="12" name="矩形 11"/>
          <p:cNvSpPr/>
          <p:nvPr/>
        </p:nvSpPr>
        <p:spPr>
          <a:xfrm>
            <a:off x="8264593" y="2849073"/>
            <a:ext cx="2962163"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中期实施路段</a:t>
            </a:r>
            <a:endParaRPr lang="zh-CN" altLang="en-US" sz="2000" dirty="0">
              <a:solidFill>
                <a:schemeClr val="tx1"/>
              </a:solidFill>
            </a:endParaRPr>
          </a:p>
        </p:txBody>
      </p:sp>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r>
              <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lang="zh-CN" altLang="en-US" b="1" dirty="0">
                <a:solidFill>
                  <a:srgbClr val="000000"/>
                </a:solidFill>
                <a:latin typeface="微软雅黑" panose="020B0503020204020204" pitchFamily="34" charset="-122"/>
                <a:ea typeface="微软雅黑" panose="020B0503020204020204" pitchFamily="34" charset="-122"/>
              </a:rPr>
              <a:t>远期</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Text Box 7"/>
          <p:cNvSpPr txBox="1">
            <a:spLocks noChangeArrowheads="1"/>
          </p:cNvSpPr>
          <p:nvPr/>
        </p:nvSpPr>
        <p:spPr bwMode="auto">
          <a:xfrm>
            <a:off x="627232" y="1759638"/>
            <a:ext cx="8494734" cy="106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dirty="0">
                <a:latin typeface="+mj-ea"/>
                <a:ea typeface="+mj-ea"/>
              </a:rPr>
              <a:t>改善优化</a:t>
            </a:r>
            <a:r>
              <a:rPr lang="en-US" altLang="zh-CN" dirty="0">
                <a:latin typeface="+mj-ea"/>
                <a:ea typeface="+mj-ea"/>
              </a:rPr>
              <a:t>2101</a:t>
            </a:r>
            <a:r>
              <a:rPr lang="zh-CN" altLang="en-US" dirty="0">
                <a:latin typeface="+mj-ea"/>
                <a:ea typeface="+mj-ea"/>
              </a:rPr>
              <a:t>个泊位，改善后形成</a:t>
            </a:r>
            <a:r>
              <a:rPr lang="en-US" altLang="zh-CN" dirty="0">
                <a:latin typeface="+mj-ea"/>
                <a:ea typeface="+mj-ea"/>
              </a:rPr>
              <a:t>3533</a:t>
            </a:r>
            <a:r>
              <a:rPr lang="zh-CN" altLang="en-US" dirty="0">
                <a:latin typeface="+mj-ea"/>
                <a:ea typeface="+mj-ea"/>
              </a:rPr>
              <a:t>个泊位，增加</a:t>
            </a:r>
            <a:r>
              <a:rPr lang="en-US" altLang="zh-CN" dirty="0">
                <a:latin typeface="+mj-ea"/>
                <a:ea typeface="+mj-ea"/>
              </a:rPr>
              <a:t>1432</a:t>
            </a:r>
            <a:r>
              <a:rPr lang="zh-CN" altLang="en-US" dirty="0">
                <a:latin typeface="+mj-ea"/>
                <a:ea typeface="+mj-ea"/>
              </a:rPr>
              <a:t>个泊位</a:t>
            </a:r>
            <a:endParaRPr lang="zh-CN" altLang="en-US"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2000" dirty="0">
                <a:latin typeface="+mj-ea"/>
                <a:ea typeface="+mj-ea"/>
              </a:rPr>
              <a:t>改善优化泊位主要位于三类区</a:t>
            </a:r>
            <a:endParaRPr lang="en-US" altLang="zh-CN" sz="2000" b="0" dirty="0">
              <a:latin typeface="+mj-ea"/>
              <a:ea typeface="+mj-ea"/>
              <a:cs typeface="+mn-cs"/>
            </a:endParaRPr>
          </a:p>
        </p:txBody>
      </p:sp>
      <p:sp>
        <p:nvSpPr>
          <p:cNvPr id="3" name="文本框 2"/>
          <p:cNvSpPr txBox="1"/>
          <p:nvPr/>
        </p:nvSpPr>
        <p:spPr>
          <a:xfrm>
            <a:off x="15379700" y="2685005"/>
            <a:ext cx="362471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42</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78</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15379700" y="4590005"/>
            <a:ext cx="380585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27</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103</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graphicFrame>
        <p:nvGraphicFramePr>
          <p:cNvPr id="6" name="表格 5"/>
          <p:cNvGraphicFramePr>
            <a:graphicFrameLocks noGrp="1"/>
          </p:cNvGraphicFramePr>
          <p:nvPr/>
        </p:nvGraphicFramePr>
        <p:xfrm>
          <a:off x="322263" y="2874305"/>
          <a:ext cx="7867651" cy="7821667"/>
        </p:xfrm>
        <a:graphic>
          <a:graphicData uri="http://schemas.openxmlformats.org/drawingml/2006/table">
            <a:tbl>
              <a:tblPr firstRow="1" bandRow="1">
                <a:tableStyleId>{16D9F66E-5EB9-4882-86FB-DCBF35E3C3E4}</a:tableStyleId>
              </a:tblPr>
              <a:tblGrid>
                <a:gridCol w="446720"/>
                <a:gridCol w="972000"/>
                <a:gridCol w="893439"/>
                <a:gridCol w="2196000"/>
                <a:gridCol w="828000"/>
                <a:gridCol w="731492"/>
                <a:gridCol w="972000"/>
                <a:gridCol w="828000"/>
              </a:tblGrid>
              <a:tr h="341179">
                <a:tc rowSpan="2">
                  <a:txBody>
                    <a:bodyPr/>
                    <a:lstStyle/>
                    <a:p>
                      <a:pPr algn="ctr">
                        <a:lnSpc>
                          <a:spcPts val="1000"/>
                        </a:lnSpc>
                      </a:pPr>
                      <a:r>
                        <a:rPr lang="zh-CN" altLang="en-US" sz="1100" b="1" dirty="0">
                          <a:solidFill>
                            <a:schemeClr val="bg1"/>
                          </a:solidFill>
                          <a:latin typeface="+mj-ea"/>
                          <a:ea typeface="+mj-ea"/>
                        </a:rPr>
                        <a:t>序号</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优化方式</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路段</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泊位权属</a:t>
                      </a:r>
                      <a:endParaRPr lang="zh-CN" altLang="en-US" sz="1100" b="1" dirty="0">
                        <a:solidFill>
                          <a:schemeClr val="bg1"/>
                        </a:solidFill>
                        <a:latin typeface="+mj-ea"/>
                        <a:ea typeface="+mj-ea"/>
                      </a:endParaRPr>
                    </a:p>
                  </a:txBody>
                  <a:tcPr anchor="ctr">
                    <a:solidFill>
                      <a:srgbClr val="2E73B6"/>
                    </a:solidFill>
                  </a:tcPr>
                </a:tc>
                <a:tc gridSpan="2">
                  <a:txBody>
                    <a:bodyPr/>
                    <a:lstStyle/>
                    <a:p>
                      <a:pPr algn="ctr">
                        <a:lnSpc>
                          <a:spcPts val="1000"/>
                        </a:lnSpc>
                      </a:pPr>
                      <a:r>
                        <a:rPr lang="zh-CN" altLang="en-US" sz="1100" b="1" dirty="0">
                          <a:solidFill>
                            <a:schemeClr val="bg1"/>
                          </a:solidFill>
                          <a:latin typeface="+mj-ea"/>
                          <a:ea typeface="+mj-ea"/>
                        </a:rPr>
                        <a:t>改善前</a:t>
                      </a:r>
                      <a:endParaRPr lang="zh-CN" altLang="en-US" sz="1100" b="1" dirty="0">
                        <a:solidFill>
                          <a:schemeClr val="bg1"/>
                        </a:solidFill>
                        <a:latin typeface="+mj-ea"/>
                        <a:ea typeface="+mj-ea"/>
                      </a:endParaRPr>
                    </a:p>
                  </a:txBody>
                  <a:tcPr anchor="ctr">
                    <a:solidFill>
                      <a:srgbClr val="2E73B6"/>
                    </a:solidFill>
                  </a:tcPr>
                </a:tc>
                <a:tc hMerge="1">
                  <a:tcPr/>
                </a:tc>
                <a:tc gridSpan="2">
                  <a:txBody>
                    <a:bodyPr/>
                    <a:lstStyle/>
                    <a:p>
                      <a:pPr algn="ctr">
                        <a:lnSpc>
                          <a:spcPts val="1000"/>
                        </a:lnSpc>
                      </a:pPr>
                      <a:r>
                        <a:rPr lang="zh-CN" altLang="en-US" sz="1100" b="1" dirty="0">
                          <a:solidFill>
                            <a:schemeClr val="bg1"/>
                          </a:solidFill>
                          <a:latin typeface="+mj-ea"/>
                          <a:ea typeface="+mj-ea"/>
                        </a:rPr>
                        <a:t>改善后</a:t>
                      </a:r>
                      <a:endParaRPr lang="zh-CN" altLang="en-US" sz="1100" b="1" dirty="0">
                        <a:solidFill>
                          <a:schemeClr val="bg1"/>
                        </a:solidFill>
                        <a:latin typeface="+mj-ea"/>
                        <a:ea typeface="+mj-ea"/>
                      </a:endParaRPr>
                    </a:p>
                  </a:txBody>
                  <a:tcPr anchor="ctr">
                    <a:solidFill>
                      <a:srgbClr val="2E73B6"/>
                    </a:solidFill>
                  </a:tcPr>
                </a:tc>
                <a:tc hMerge="1">
                  <a:tcPr/>
                </a:tc>
              </a:tr>
              <a:tr h="344581">
                <a:tc vMerge="1">
                  <a:tcPr/>
                </a:tc>
                <a:tc vMerge="1">
                  <a:tcPr/>
                </a:tc>
                <a:tc vMerge="1">
                  <a:tcPr/>
                </a:tc>
                <a:tc vMerge="1">
                  <a:tcPr/>
                </a:tc>
                <a:tc>
                  <a:txBody>
                    <a:bodyPr/>
                    <a:lstStyle/>
                    <a:p>
                      <a:pPr algn="ctr">
                        <a:lnSpc>
                          <a:spcPts val="1000"/>
                        </a:lnSpc>
                      </a:pPr>
                      <a:r>
                        <a:rPr lang="zh-CN" altLang="en-US" sz="1100" b="1" dirty="0">
                          <a:solidFill>
                            <a:schemeClr val="bg1"/>
                          </a:solidFill>
                          <a:latin typeface="+mj-ea"/>
                          <a:ea typeface="+mj-ea"/>
                        </a:rPr>
                        <a:t>泊位形式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泊位数量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泊位形式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泊位数量</a:t>
                      </a:r>
                      <a:endParaRPr lang="zh-CN" altLang="en-US" sz="1100" b="1" dirty="0">
                        <a:solidFill>
                          <a:schemeClr val="bg1"/>
                        </a:solidFill>
                        <a:latin typeface="+mj-ea"/>
                        <a:ea typeface="+mj-ea"/>
                      </a:endParaRPr>
                    </a:p>
                  </a:txBody>
                  <a:tcPr anchor="ctr">
                    <a:solidFill>
                      <a:srgbClr val="2E73B6"/>
                    </a:solidFill>
                  </a:tcPr>
                </a:tc>
              </a:tr>
              <a:tr h="208278">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a:t>
                      </a:r>
                      <a:endParaRPr lang="en-US" altLang="zh-CN" sz="1100" b="0" u="none" strike="noStrike" kern="1200" dirty="0">
                        <a:solidFill>
                          <a:schemeClr val="tx1"/>
                        </a:solidFill>
                        <a:effectLst/>
                        <a:latin typeface="+mn-lt"/>
                        <a:ea typeface="+mn-ea"/>
                        <a:cs typeface="+mn-cs"/>
                      </a:endParaRPr>
                    </a:p>
                  </a:txBody>
                  <a:tcPr marL="6350" marR="6350" marT="6350" marB="0" anchor="b">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和爱路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8278">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a:t>
                      </a:r>
                      <a:endParaRPr lang="en-US" altLang="zh-CN" sz="1100" b="0" u="none" strike="noStrike" kern="1200" dirty="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石狮路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a:t>
                      </a:r>
                      <a:endParaRPr lang="en-US" altLang="zh-CN" sz="1100" b="0" u="none" strike="noStrike" kern="1200">
                        <a:solidFill>
                          <a:schemeClr val="tx1"/>
                        </a:solidFill>
                        <a:effectLst/>
                        <a:latin typeface="+mn-lt"/>
                        <a:ea typeface="+mn-ea"/>
                        <a:cs typeface="+mn-cs"/>
                      </a:endParaRPr>
                    </a:p>
                  </a:txBody>
                  <a:tcPr marL="6350" marR="6350" marT="6350" marB="0" anchor="b">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石狮路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斜列式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华阳西路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5</a:t>
                      </a:r>
                      <a:endParaRPr lang="en-US" altLang="zh-CN" sz="1100" b="0" u="none" strike="noStrike" kern="1200" dirty="0">
                        <a:solidFill>
                          <a:schemeClr val="tx1"/>
                        </a:solidFill>
                        <a:effectLst/>
                        <a:latin typeface="+mn-lt"/>
                        <a:ea typeface="+mn-ea"/>
                        <a:cs typeface="+mn-cs"/>
                      </a:endParaRPr>
                    </a:p>
                  </a:txBody>
                  <a:tcPr marL="6350" marR="6350" marT="6350" marB="0" anchor="b">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通宁路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琅琊大道</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7</a:t>
                      </a:r>
                      <a:endParaRPr lang="en-US" altLang="zh-CN" sz="1100" b="0" u="none" strike="noStrike" kern="1200">
                        <a:solidFill>
                          <a:schemeClr val="tx1"/>
                        </a:solidFill>
                        <a:effectLst/>
                        <a:latin typeface="+mn-lt"/>
                        <a:ea typeface="+mn-ea"/>
                        <a:cs typeface="+mn-cs"/>
                      </a:endParaRPr>
                    </a:p>
                  </a:txBody>
                  <a:tcPr marL="6350" marR="6350" marT="6350" marB="0" anchor="b">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洪武路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华阳西路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9</a:t>
                      </a:r>
                      <a:endParaRPr lang="en-US" altLang="zh-CN" sz="1100" b="0" u="none" strike="noStrike" kern="1200" dirty="0">
                        <a:solidFill>
                          <a:schemeClr val="tx1"/>
                        </a:solidFill>
                        <a:effectLst/>
                        <a:latin typeface="+mn-lt"/>
                        <a:ea typeface="+mn-ea"/>
                        <a:cs typeface="+mn-cs"/>
                      </a:endParaRPr>
                    </a:p>
                  </a:txBody>
                  <a:tcPr marL="6350" marR="6350" marT="6350" marB="0" anchor="b">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洪武路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华阳西路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11</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华阳西路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12</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调整泊位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和爱路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18</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斜列式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13</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崇明西路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14</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华阳西路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15</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玉清路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16</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崇明西路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19</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17</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巨宝路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人行道板停车（盲道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缘石）</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67</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18</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张木河路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19</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张木河路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38</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38</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58562">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通灵路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21</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通灵路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15</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22</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华阳北路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23</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阳山路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24</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杨塘岗路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12</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25</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句卓路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26</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句卓路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85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27</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陈武路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50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28</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宁杭北路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29</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东昌北路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40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高骊山路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453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453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31</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镇句路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人行道板停车（盲道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缘石）</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32</a:t>
                      </a:r>
                      <a:endParaRPr lang="en-US" altLang="zh-CN" sz="1100" b="0" u="none" strike="noStrike" kern="120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陆羽路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47</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8278">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33</a:t>
                      </a:r>
                      <a:endParaRPr lang="en-US" altLang="zh-CN" sz="1100" b="0" u="none" strike="noStrike" kern="1200">
                        <a:solidFill>
                          <a:schemeClr val="tx1"/>
                        </a:solidFill>
                        <a:effectLst/>
                        <a:latin typeface="+mn-lt"/>
                        <a:ea typeface="+mn-ea"/>
                        <a:cs typeface="+mn-cs"/>
                      </a:endParaRPr>
                    </a:p>
                  </a:txBody>
                  <a:tcPr marL="6350" marR="6350" marT="6350" marB="0" anchor="b">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陆羽路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8278">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34</a:t>
                      </a:r>
                      <a:endParaRPr lang="en-US" altLang="zh-CN" sz="1100" b="0" u="none" strike="noStrike" kern="1200" dirty="0">
                        <a:solidFill>
                          <a:schemeClr val="tx1"/>
                        </a:solidFill>
                        <a:effectLst/>
                        <a:latin typeface="+mn-lt"/>
                        <a:ea typeface="+mn-ea"/>
                        <a:cs typeface="+mn-cs"/>
                      </a:endParaRPr>
                    </a:p>
                  </a:txBody>
                  <a:tcPr marL="6350" marR="6350" marT="6350" marB="0" anchor="b">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东昌南路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60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60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bl>
          </a:graphicData>
        </a:graphic>
      </p:graphicFrame>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远期</a:t>
            </a: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4.4</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10" name="图片 9"/>
          <p:cNvPicPr>
            <a:picLocks noChangeAspect="1"/>
          </p:cNvPicPr>
          <p:nvPr/>
        </p:nvPicPr>
        <p:blipFill>
          <a:blip r:embed="rId1"/>
          <a:srcRect l="7179"/>
          <a:stretch>
            <a:fillRect/>
          </a:stretch>
        </p:blipFill>
        <p:spPr>
          <a:xfrm>
            <a:off x="8434402" y="2806099"/>
            <a:ext cx="6700809" cy="7885714"/>
          </a:xfrm>
          <a:prstGeom prst="rect">
            <a:avLst/>
          </a:prstGeom>
        </p:spPr>
      </p:pic>
      <p:pic>
        <p:nvPicPr>
          <p:cNvPr id="11" name="图片 10"/>
          <p:cNvPicPr>
            <a:picLocks noChangeAspect="1"/>
          </p:cNvPicPr>
          <p:nvPr/>
        </p:nvPicPr>
        <p:blipFill>
          <a:blip r:embed="rId2"/>
          <a:stretch>
            <a:fillRect/>
          </a:stretch>
        </p:blipFill>
        <p:spPr>
          <a:xfrm>
            <a:off x="11852069" y="2823506"/>
            <a:ext cx="3283142" cy="2820058"/>
          </a:xfrm>
          <a:prstGeom prst="rect">
            <a:avLst/>
          </a:prstGeom>
        </p:spPr>
      </p:pic>
      <p:sp>
        <p:nvSpPr>
          <p:cNvPr id="12" name="矩形 11"/>
          <p:cNvSpPr/>
          <p:nvPr/>
        </p:nvSpPr>
        <p:spPr>
          <a:xfrm>
            <a:off x="8434402" y="2806099"/>
            <a:ext cx="2962163"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远期实施路段</a:t>
            </a:r>
            <a:endParaRPr lang="zh-CN" altLang="en-US" sz="2000" dirty="0">
              <a:solidFill>
                <a:schemeClr val="tx1"/>
              </a:solidFill>
            </a:endParaRPr>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r>
              <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lang="zh-CN" altLang="en-US" b="1" dirty="0">
                <a:solidFill>
                  <a:srgbClr val="000000"/>
                </a:solidFill>
                <a:latin typeface="微软雅黑" panose="020B0503020204020204" pitchFamily="34" charset="-122"/>
                <a:ea typeface="微软雅黑" panose="020B0503020204020204" pitchFamily="34" charset="-122"/>
              </a:rPr>
              <a:t>远期</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15379700" y="2685005"/>
            <a:ext cx="362471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42</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78</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15379700" y="4590005"/>
            <a:ext cx="380585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27</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103</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graphicFrame>
        <p:nvGraphicFramePr>
          <p:cNvPr id="6" name="表格 5"/>
          <p:cNvGraphicFramePr>
            <a:graphicFrameLocks noGrp="1"/>
          </p:cNvGraphicFramePr>
          <p:nvPr/>
        </p:nvGraphicFramePr>
        <p:xfrm>
          <a:off x="322263" y="2874305"/>
          <a:ext cx="7867651" cy="7824413"/>
        </p:xfrm>
        <a:graphic>
          <a:graphicData uri="http://schemas.openxmlformats.org/drawingml/2006/table">
            <a:tbl>
              <a:tblPr firstRow="1" bandRow="1">
                <a:tableStyleId>{16D9F66E-5EB9-4882-86FB-DCBF35E3C3E4}</a:tableStyleId>
              </a:tblPr>
              <a:tblGrid>
                <a:gridCol w="446720"/>
                <a:gridCol w="972000"/>
                <a:gridCol w="893439"/>
                <a:gridCol w="2196000"/>
                <a:gridCol w="828000"/>
                <a:gridCol w="731492"/>
                <a:gridCol w="972000"/>
                <a:gridCol w="828000"/>
              </a:tblGrid>
              <a:tr h="331171">
                <a:tc rowSpan="2">
                  <a:txBody>
                    <a:bodyPr/>
                    <a:lstStyle/>
                    <a:p>
                      <a:pPr algn="ctr">
                        <a:lnSpc>
                          <a:spcPts val="1000"/>
                        </a:lnSpc>
                      </a:pPr>
                      <a:r>
                        <a:rPr lang="zh-CN" altLang="en-US" sz="1100" b="1" dirty="0">
                          <a:solidFill>
                            <a:schemeClr val="bg1"/>
                          </a:solidFill>
                          <a:latin typeface="+mj-ea"/>
                          <a:ea typeface="+mj-ea"/>
                        </a:rPr>
                        <a:t>序号</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优化方式</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路段</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泊位权属</a:t>
                      </a:r>
                      <a:endParaRPr lang="zh-CN" altLang="en-US" sz="1100" b="1" dirty="0">
                        <a:solidFill>
                          <a:schemeClr val="bg1"/>
                        </a:solidFill>
                        <a:latin typeface="+mj-ea"/>
                        <a:ea typeface="+mj-ea"/>
                      </a:endParaRPr>
                    </a:p>
                  </a:txBody>
                  <a:tcPr anchor="ctr">
                    <a:solidFill>
                      <a:srgbClr val="2E73B6"/>
                    </a:solidFill>
                  </a:tcPr>
                </a:tc>
                <a:tc gridSpan="2">
                  <a:txBody>
                    <a:bodyPr/>
                    <a:lstStyle/>
                    <a:p>
                      <a:pPr algn="ctr">
                        <a:lnSpc>
                          <a:spcPts val="1000"/>
                        </a:lnSpc>
                      </a:pPr>
                      <a:r>
                        <a:rPr lang="zh-CN" altLang="en-US" sz="1100" b="1" dirty="0">
                          <a:solidFill>
                            <a:schemeClr val="bg1"/>
                          </a:solidFill>
                          <a:latin typeface="+mj-ea"/>
                          <a:ea typeface="+mj-ea"/>
                        </a:rPr>
                        <a:t>改善前</a:t>
                      </a:r>
                      <a:endParaRPr lang="zh-CN" altLang="en-US" sz="1100" b="1" dirty="0">
                        <a:solidFill>
                          <a:schemeClr val="bg1"/>
                        </a:solidFill>
                        <a:latin typeface="+mj-ea"/>
                        <a:ea typeface="+mj-ea"/>
                      </a:endParaRPr>
                    </a:p>
                  </a:txBody>
                  <a:tcPr anchor="ctr">
                    <a:solidFill>
                      <a:srgbClr val="2E73B6"/>
                    </a:solidFill>
                  </a:tcPr>
                </a:tc>
                <a:tc hMerge="1">
                  <a:tcPr/>
                </a:tc>
                <a:tc gridSpan="2">
                  <a:txBody>
                    <a:bodyPr/>
                    <a:lstStyle/>
                    <a:p>
                      <a:pPr algn="ctr">
                        <a:lnSpc>
                          <a:spcPts val="1000"/>
                        </a:lnSpc>
                      </a:pPr>
                      <a:r>
                        <a:rPr lang="zh-CN" altLang="en-US" sz="1100" b="1" dirty="0">
                          <a:solidFill>
                            <a:schemeClr val="bg1"/>
                          </a:solidFill>
                          <a:latin typeface="+mj-ea"/>
                          <a:ea typeface="+mj-ea"/>
                        </a:rPr>
                        <a:t>改善后</a:t>
                      </a:r>
                      <a:endParaRPr lang="zh-CN" altLang="en-US" sz="1100" b="1" dirty="0">
                        <a:solidFill>
                          <a:schemeClr val="bg1"/>
                        </a:solidFill>
                        <a:latin typeface="+mj-ea"/>
                        <a:ea typeface="+mj-ea"/>
                      </a:endParaRPr>
                    </a:p>
                  </a:txBody>
                  <a:tcPr anchor="ctr">
                    <a:solidFill>
                      <a:srgbClr val="2E73B6"/>
                    </a:solidFill>
                  </a:tcPr>
                </a:tc>
                <a:tc hMerge="1">
                  <a:tcPr/>
                </a:tc>
              </a:tr>
              <a:tr h="343019">
                <a:tc vMerge="1">
                  <a:tcPr/>
                </a:tc>
                <a:tc vMerge="1">
                  <a:tcPr/>
                </a:tc>
                <a:tc vMerge="1">
                  <a:tcPr/>
                </a:tc>
                <a:tc vMerge="1">
                  <a:tcPr/>
                </a:tc>
                <a:tc>
                  <a:txBody>
                    <a:bodyPr/>
                    <a:lstStyle/>
                    <a:p>
                      <a:pPr algn="ctr">
                        <a:lnSpc>
                          <a:spcPts val="1000"/>
                        </a:lnSpc>
                      </a:pPr>
                      <a:r>
                        <a:rPr lang="zh-CN" altLang="en-US" sz="1100" b="1" dirty="0">
                          <a:solidFill>
                            <a:schemeClr val="bg1"/>
                          </a:solidFill>
                          <a:latin typeface="+mj-ea"/>
                          <a:ea typeface="+mj-ea"/>
                        </a:rPr>
                        <a:t>泊位形式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泊位数量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泊位形式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泊位数量</a:t>
                      </a:r>
                      <a:endParaRPr lang="zh-CN" altLang="en-US" sz="1100" b="1" dirty="0">
                        <a:solidFill>
                          <a:schemeClr val="bg1"/>
                        </a:solidFill>
                        <a:latin typeface="+mj-ea"/>
                        <a:ea typeface="+mj-ea"/>
                      </a:endParaRPr>
                    </a:p>
                  </a:txBody>
                  <a:tcPr anchor="ctr">
                    <a:solidFill>
                      <a:srgbClr val="2E73B6"/>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东昌南路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路内停车（缘石之内）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26</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36</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长龙山路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37</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长龙山路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38</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长龙山路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39</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袁家巷路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40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袁巷路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41</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袁巷路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42</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高骊山路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45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43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长龙山路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勤学路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45</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镇句路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长龙山路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47</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东西王巷</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路内停车（缘石之内）</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r>
                        <a:rPr lang="zh-CN" altLang="en-US" sz="1100" b="0" u="none" strike="noStrike" kern="1200">
                          <a:solidFill>
                            <a:schemeClr val="tx1"/>
                          </a:solidFill>
                          <a:effectLst/>
                          <a:latin typeface="+mn-lt"/>
                          <a:ea typeface="+mn-ea"/>
                          <a:cs typeface="+mn-cs"/>
                        </a:rPr>
                        <a:t>（夜间）</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48</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调整泊位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长龙山路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11</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49</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长龙山路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15</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101</a:t>
                      </a:r>
                      <a:r>
                        <a:rPr lang="zh-CN" altLang="en-US" sz="1100" b="0" u="none" strike="noStrike" kern="1200">
                          <a:solidFill>
                            <a:schemeClr val="tx1"/>
                          </a:solidFill>
                          <a:effectLst/>
                          <a:latin typeface="+mn-lt"/>
                          <a:ea typeface="+mn-ea"/>
                          <a:cs typeface="+mn-cs"/>
                        </a:rPr>
                        <a:t>县道</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51</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101</a:t>
                      </a:r>
                      <a:r>
                        <a:rPr lang="zh-CN" altLang="en-US" sz="1100" b="0" u="none" strike="noStrike" kern="1200">
                          <a:solidFill>
                            <a:schemeClr val="tx1"/>
                          </a:solidFill>
                          <a:effectLst/>
                          <a:latin typeface="+mn-lt"/>
                          <a:ea typeface="+mn-ea"/>
                          <a:cs typeface="+mn-cs"/>
                        </a:rPr>
                        <a:t>县道</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101</a:t>
                      </a:r>
                      <a:r>
                        <a:rPr lang="zh-CN" altLang="en-US" sz="1100" b="0" u="none" strike="noStrike" kern="1200">
                          <a:solidFill>
                            <a:schemeClr val="tx1"/>
                          </a:solidFill>
                          <a:effectLst/>
                          <a:latin typeface="+mn-lt"/>
                          <a:ea typeface="+mn-ea"/>
                          <a:cs typeface="+mn-cs"/>
                        </a:rPr>
                        <a:t>县道</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53</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向阳路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华阳南路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136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136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55</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华阳南路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40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河滨南路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14351">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57</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徐九思路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57390">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58</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南大街</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河滨南路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垂直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67</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垂直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59</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河滨南路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34</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34</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河滨南路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61</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河滨南路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贾纪山路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84</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63</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贾纪山路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64</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句卓路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建筑退让停车（盲道</a:t>
                      </a:r>
                      <a:r>
                        <a:rPr lang="en-US" altLang="zh-CN" sz="1100" b="0" u="none" strike="noStrike" kern="1200">
                          <a:solidFill>
                            <a:schemeClr val="tx1"/>
                          </a:solidFill>
                          <a:effectLst/>
                          <a:latin typeface="+mn-lt"/>
                          <a:ea typeface="+mn-ea"/>
                          <a:cs typeface="+mn-cs"/>
                        </a:rPr>
                        <a:t>-</a:t>
                      </a:r>
                      <a:r>
                        <a:rPr lang="zh-CN" altLang="en-US" sz="1100" b="0" u="none" strike="noStrike" kern="1200">
                          <a:solidFill>
                            <a:schemeClr val="tx1"/>
                          </a:solidFill>
                          <a:effectLst/>
                          <a:latin typeface="+mn-lt"/>
                          <a:ea typeface="+mn-ea"/>
                          <a:cs typeface="+mn-cs"/>
                        </a:rPr>
                        <a:t>建筑空间）</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65</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宝华山路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35</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宝华山路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67</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阳山路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68</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阳山路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216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69</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阳山路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建筑退让停车（盲道</a:t>
                      </a:r>
                      <a:r>
                        <a:rPr lang="en-US" altLang="zh-CN" sz="1100" b="0" u="none" strike="noStrike" kern="1200" dirty="0">
                          <a:solidFill>
                            <a:schemeClr val="tx1"/>
                          </a:solidFill>
                          <a:effectLst/>
                          <a:latin typeface="+mn-lt"/>
                          <a:ea typeface="+mn-ea"/>
                          <a:cs typeface="+mn-cs"/>
                        </a:rPr>
                        <a:t>-</a:t>
                      </a:r>
                      <a:r>
                        <a:rPr lang="zh-CN" altLang="en-US" sz="1100" b="0" u="none" strike="noStrike" kern="1200" dirty="0">
                          <a:solidFill>
                            <a:schemeClr val="tx1"/>
                          </a:solidFill>
                          <a:effectLst/>
                          <a:latin typeface="+mn-lt"/>
                          <a:ea typeface="+mn-ea"/>
                          <a:cs typeface="+mn-cs"/>
                        </a:rPr>
                        <a:t>建筑空间）</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斜列式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36</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斜列式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36</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bl>
          </a:graphicData>
        </a:graphic>
      </p:graphicFrame>
      <p:sp>
        <p:nvSpPr>
          <p:cNvPr id="9" name="Text Box 7"/>
          <p:cNvSpPr txBox="1">
            <a:spLocks noChangeArrowheads="1"/>
          </p:cNvSpPr>
          <p:nvPr/>
        </p:nvSpPr>
        <p:spPr bwMode="auto">
          <a:xfrm>
            <a:off x="627232" y="1759638"/>
            <a:ext cx="8494734" cy="106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dirty="0">
                <a:latin typeface="+mj-ea"/>
                <a:ea typeface="+mj-ea"/>
              </a:rPr>
              <a:t>改善优化</a:t>
            </a:r>
            <a:r>
              <a:rPr lang="en-US" altLang="zh-CN" dirty="0">
                <a:latin typeface="+mj-ea"/>
                <a:ea typeface="+mj-ea"/>
              </a:rPr>
              <a:t>2101</a:t>
            </a:r>
            <a:r>
              <a:rPr lang="zh-CN" altLang="en-US" dirty="0">
                <a:latin typeface="+mj-ea"/>
                <a:ea typeface="+mj-ea"/>
              </a:rPr>
              <a:t>个泊位，改善后形成</a:t>
            </a:r>
            <a:r>
              <a:rPr lang="en-US" altLang="zh-CN" dirty="0">
                <a:latin typeface="+mj-ea"/>
                <a:ea typeface="+mj-ea"/>
              </a:rPr>
              <a:t>3533</a:t>
            </a:r>
            <a:r>
              <a:rPr lang="zh-CN" altLang="en-US" dirty="0">
                <a:latin typeface="+mj-ea"/>
                <a:ea typeface="+mj-ea"/>
              </a:rPr>
              <a:t>个泊位，增加</a:t>
            </a:r>
            <a:r>
              <a:rPr lang="en-US" altLang="zh-CN" dirty="0">
                <a:latin typeface="+mj-ea"/>
                <a:ea typeface="+mj-ea"/>
              </a:rPr>
              <a:t>1432</a:t>
            </a:r>
            <a:r>
              <a:rPr lang="zh-CN" altLang="en-US" dirty="0">
                <a:latin typeface="+mj-ea"/>
                <a:ea typeface="+mj-ea"/>
              </a:rPr>
              <a:t>个泊位</a:t>
            </a:r>
            <a:endParaRPr lang="zh-CN" altLang="en-US"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2000" dirty="0">
                <a:latin typeface="+mj-ea"/>
                <a:ea typeface="+mj-ea"/>
              </a:rPr>
              <a:t>改善优化泊位主要位于三类区</a:t>
            </a:r>
            <a:endParaRPr lang="en-US" altLang="zh-CN" sz="2000" b="0" dirty="0">
              <a:latin typeface="+mj-ea"/>
              <a:ea typeface="+mj-ea"/>
              <a:cs typeface="+mn-cs"/>
            </a:endParaRPr>
          </a:p>
        </p:txBody>
      </p:sp>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远期</a:t>
            </a: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4.4</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10" name="图片 9"/>
          <p:cNvPicPr>
            <a:picLocks noChangeAspect="1"/>
          </p:cNvPicPr>
          <p:nvPr/>
        </p:nvPicPr>
        <p:blipFill>
          <a:blip r:embed="rId1"/>
          <a:srcRect l="7179"/>
          <a:stretch>
            <a:fillRect/>
          </a:stretch>
        </p:blipFill>
        <p:spPr>
          <a:xfrm>
            <a:off x="8434402" y="2806099"/>
            <a:ext cx="6700809" cy="7885714"/>
          </a:xfrm>
          <a:prstGeom prst="rect">
            <a:avLst/>
          </a:prstGeom>
        </p:spPr>
      </p:pic>
      <p:pic>
        <p:nvPicPr>
          <p:cNvPr id="11" name="图片 10"/>
          <p:cNvPicPr>
            <a:picLocks noChangeAspect="1"/>
          </p:cNvPicPr>
          <p:nvPr/>
        </p:nvPicPr>
        <p:blipFill>
          <a:blip r:embed="rId2"/>
          <a:stretch>
            <a:fillRect/>
          </a:stretch>
        </p:blipFill>
        <p:spPr>
          <a:xfrm>
            <a:off x="11852069" y="2823506"/>
            <a:ext cx="3283142" cy="2820058"/>
          </a:xfrm>
          <a:prstGeom prst="rect">
            <a:avLst/>
          </a:prstGeom>
        </p:spPr>
      </p:pic>
      <p:sp>
        <p:nvSpPr>
          <p:cNvPr id="12" name="矩形 11"/>
          <p:cNvSpPr/>
          <p:nvPr/>
        </p:nvSpPr>
        <p:spPr>
          <a:xfrm>
            <a:off x="8434402" y="2806099"/>
            <a:ext cx="2962163"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远期实施路段</a:t>
            </a:r>
            <a:endParaRPr lang="zh-CN" altLang="en-US" sz="2000" dirty="0">
              <a:solidFill>
                <a:schemeClr val="tx1"/>
              </a:solidFill>
            </a:endParaRPr>
          </a:p>
        </p:txBody>
      </p:sp>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r>
              <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lang="zh-CN" altLang="en-US" b="1" dirty="0">
                <a:solidFill>
                  <a:srgbClr val="000000"/>
                </a:solidFill>
                <a:latin typeface="微软雅黑" panose="020B0503020204020204" pitchFamily="34" charset="-122"/>
                <a:ea typeface="微软雅黑" panose="020B0503020204020204" pitchFamily="34" charset="-122"/>
              </a:rPr>
              <a:t>远期</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文本框 2"/>
          <p:cNvSpPr txBox="1"/>
          <p:nvPr/>
        </p:nvSpPr>
        <p:spPr>
          <a:xfrm>
            <a:off x="15379700" y="2685005"/>
            <a:ext cx="362471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14</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42</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78</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sp>
        <p:nvSpPr>
          <p:cNvPr id="4" name="文本框 3"/>
          <p:cNvSpPr txBox="1"/>
          <p:nvPr/>
        </p:nvSpPr>
        <p:spPr>
          <a:xfrm>
            <a:off x="15379700" y="4590005"/>
            <a:ext cx="3805850" cy="1200329"/>
          </a:xfrm>
          <a:prstGeom prst="rect">
            <a:avLst/>
          </a:prstGeom>
          <a:solidFill>
            <a:schemeClr val="accent1"/>
          </a:solidFill>
        </p:spPr>
        <p:txBody>
          <a:bodyPr vert="horz" wrap="none" rtlCol="0">
            <a:spAutoFit/>
          </a:bodyPr>
          <a:lstStyle/>
          <a:p>
            <a:pPr algn="l"/>
            <a:r>
              <a:rPr lang="zh-CN" altLang="en-US" dirty="0">
                <a:latin typeface="微软雅黑" panose="020B0503020204020204" pitchFamily="34" charset="-122"/>
                <a:ea typeface="微软雅黑" panose="020B0503020204020204" pitchFamily="34" charset="-122"/>
              </a:rPr>
              <a:t>近期：涉及修改</a:t>
            </a:r>
            <a:r>
              <a:rPr lang="en-US" altLang="zh-CN" dirty="0">
                <a:latin typeface="微软雅黑" panose="020B0503020204020204" pitchFamily="34" charset="-122"/>
                <a:ea typeface="微软雅黑" panose="020B0503020204020204" pitchFamily="34" charset="-122"/>
              </a:rPr>
              <a:t>27</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中期：涉及修改</a:t>
            </a:r>
            <a:r>
              <a:rPr lang="en-US" altLang="zh-CN" dirty="0">
                <a:latin typeface="微软雅黑" panose="020B0503020204020204" pitchFamily="34" charset="-122"/>
                <a:ea typeface="微软雅黑" panose="020B0503020204020204" pitchFamily="34" charset="-122"/>
              </a:rPr>
              <a:t>45</a:t>
            </a:r>
            <a:r>
              <a:rPr lang="zh-CN" altLang="en-US" dirty="0">
                <a:latin typeface="微软雅黑" panose="020B0503020204020204" pitchFamily="34" charset="-122"/>
                <a:ea typeface="微软雅黑" panose="020B0503020204020204" pitchFamily="34" charset="-122"/>
              </a:rPr>
              <a:t>条数据</a:t>
            </a:r>
            <a:endParaRPr lang="en-US" altLang="zh-CN" dirty="0">
              <a:latin typeface="微软雅黑" panose="020B0503020204020204" pitchFamily="34" charset="-122"/>
              <a:ea typeface="微软雅黑" panose="020B0503020204020204" pitchFamily="34" charset="-122"/>
            </a:endParaRPr>
          </a:p>
          <a:p>
            <a:pPr algn="l"/>
            <a:r>
              <a:rPr lang="zh-CN" altLang="en-US" dirty="0">
                <a:latin typeface="微软雅黑" panose="020B0503020204020204" pitchFamily="34" charset="-122"/>
                <a:ea typeface="微软雅黑" panose="020B0503020204020204" pitchFamily="34" charset="-122"/>
              </a:rPr>
              <a:t>远期：涉及修改</a:t>
            </a:r>
            <a:r>
              <a:rPr lang="en-US" altLang="zh-CN" dirty="0">
                <a:latin typeface="微软雅黑" panose="020B0503020204020204" pitchFamily="34" charset="-122"/>
                <a:ea typeface="微软雅黑" panose="020B0503020204020204" pitchFamily="34" charset="-122"/>
              </a:rPr>
              <a:t>103</a:t>
            </a:r>
            <a:r>
              <a:rPr lang="zh-CN" altLang="en-US" dirty="0">
                <a:latin typeface="微软雅黑" panose="020B0503020204020204" pitchFamily="34" charset="-122"/>
                <a:ea typeface="微软雅黑" panose="020B0503020204020204" pitchFamily="34" charset="-122"/>
              </a:rPr>
              <a:t>条数据</a:t>
            </a:r>
            <a:endParaRPr lang="zh-CN" altLang="en-US" dirty="0">
              <a:latin typeface="微软雅黑" panose="020B0503020204020204" pitchFamily="34" charset="-122"/>
              <a:ea typeface="微软雅黑" panose="020B0503020204020204" pitchFamily="34" charset="-122"/>
            </a:endParaRPr>
          </a:p>
        </p:txBody>
      </p:sp>
      <p:graphicFrame>
        <p:nvGraphicFramePr>
          <p:cNvPr id="6" name="表格 5"/>
          <p:cNvGraphicFramePr>
            <a:graphicFrameLocks noGrp="1"/>
          </p:cNvGraphicFramePr>
          <p:nvPr/>
        </p:nvGraphicFramePr>
        <p:xfrm>
          <a:off x="322263" y="2874305"/>
          <a:ext cx="7867651" cy="7827123"/>
        </p:xfrm>
        <a:graphic>
          <a:graphicData uri="http://schemas.openxmlformats.org/drawingml/2006/table">
            <a:tbl>
              <a:tblPr firstRow="1" bandRow="1">
                <a:tableStyleId>{16D9F66E-5EB9-4882-86FB-DCBF35E3C3E4}</a:tableStyleId>
              </a:tblPr>
              <a:tblGrid>
                <a:gridCol w="446720"/>
                <a:gridCol w="972000"/>
                <a:gridCol w="893439"/>
                <a:gridCol w="2196000"/>
                <a:gridCol w="828000"/>
                <a:gridCol w="731492"/>
                <a:gridCol w="972000"/>
                <a:gridCol w="828000"/>
              </a:tblGrid>
              <a:tr h="331074">
                <a:tc rowSpan="2">
                  <a:txBody>
                    <a:bodyPr/>
                    <a:lstStyle/>
                    <a:p>
                      <a:pPr algn="ctr">
                        <a:lnSpc>
                          <a:spcPts val="1000"/>
                        </a:lnSpc>
                      </a:pPr>
                      <a:r>
                        <a:rPr lang="zh-CN" altLang="en-US" sz="1100" b="1" dirty="0">
                          <a:solidFill>
                            <a:schemeClr val="bg1"/>
                          </a:solidFill>
                          <a:latin typeface="+mj-ea"/>
                          <a:ea typeface="+mj-ea"/>
                        </a:rPr>
                        <a:t>序号</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优化方式</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路段</a:t>
                      </a:r>
                      <a:endParaRPr lang="zh-CN" altLang="en-US" sz="1100" b="1" dirty="0">
                        <a:solidFill>
                          <a:schemeClr val="bg1"/>
                        </a:solidFill>
                        <a:latin typeface="+mj-ea"/>
                        <a:ea typeface="+mj-ea"/>
                      </a:endParaRPr>
                    </a:p>
                  </a:txBody>
                  <a:tcPr anchor="ctr">
                    <a:solidFill>
                      <a:srgbClr val="2E73B6"/>
                    </a:solidFill>
                  </a:tcPr>
                </a:tc>
                <a:tc rowSpan="2">
                  <a:txBody>
                    <a:bodyPr/>
                    <a:lstStyle/>
                    <a:p>
                      <a:pPr algn="ctr">
                        <a:lnSpc>
                          <a:spcPts val="1000"/>
                        </a:lnSpc>
                      </a:pPr>
                      <a:r>
                        <a:rPr lang="zh-CN" altLang="en-US" sz="1100" b="1" dirty="0">
                          <a:solidFill>
                            <a:schemeClr val="bg1"/>
                          </a:solidFill>
                          <a:latin typeface="+mj-ea"/>
                          <a:ea typeface="+mj-ea"/>
                        </a:rPr>
                        <a:t>泊位权属</a:t>
                      </a:r>
                      <a:endParaRPr lang="zh-CN" altLang="en-US" sz="1100" b="1" dirty="0">
                        <a:solidFill>
                          <a:schemeClr val="bg1"/>
                        </a:solidFill>
                        <a:latin typeface="+mj-ea"/>
                        <a:ea typeface="+mj-ea"/>
                      </a:endParaRPr>
                    </a:p>
                  </a:txBody>
                  <a:tcPr anchor="ctr">
                    <a:solidFill>
                      <a:srgbClr val="2E73B6"/>
                    </a:solidFill>
                  </a:tcPr>
                </a:tc>
                <a:tc gridSpan="2">
                  <a:txBody>
                    <a:bodyPr/>
                    <a:lstStyle/>
                    <a:p>
                      <a:pPr algn="ctr">
                        <a:lnSpc>
                          <a:spcPts val="1000"/>
                        </a:lnSpc>
                      </a:pPr>
                      <a:r>
                        <a:rPr lang="zh-CN" altLang="en-US" sz="1100" b="1" dirty="0">
                          <a:solidFill>
                            <a:schemeClr val="bg1"/>
                          </a:solidFill>
                          <a:latin typeface="+mj-ea"/>
                          <a:ea typeface="+mj-ea"/>
                        </a:rPr>
                        <a:t>改善前</a:t>
                      </a:r>
                      <a:endParaRPr lang="zh-CN" altLang="en-US" sz="1100" b="1" dirty="0">
                        <a:solidFill>
                          <a:schemeClr val="bg1"/>
                        </a:solidFill>
                        <a:latin typeface="+mj-ea"/>
                        <a:ea typeface="+mj-ea"/>
                      </a:endParaRPr>
                    </a:p>
                  </a:txBody>
                  <a:tcPr anchor="ctr">
                    <a:solidFill>
                      <a:srgbClr val="2E73B6"/>
                    </a:solidFill>
                  </a:tcPr>
                </a:tc>
                <a:tc hMerge="1">
                  <a:tcPr/>
                </a:tc>
                <a:tc gridSpan="2">
                  <a:txBody>
                    <a:bodyPr/>
                    <a:lstStyle/>
                    <a:p>
                      <a:pPr algn="ctr">
                        <a:lnSpc>
                          <a:spcPts val="1000"/>
                        </a:lnSpc>
                      </a:pPr>
                      <a:r>
                        <a:rPr lang="zh-CN" altLang="en-US" sz="1100" b="1" dirty="0">
                          <a:solidFill>
                            <a:schemeClr val="bg1"/>
                          </a:solidFill>
                          <a:latin typeface="+mj-ea"/>
                          <a:ea typeface="+mj-ea"/>
                        </a:rPr>
                        <a:t>改善后</a:t>
                      </a:r>
                      <a:endParaRPr lang="zh-CN" altLang="en-US" sz="1100" b="1" dirty="0">
                        <a:solidFill>
                          <a:schemeClr val="bg1"/>
                        </a:solidFill>
                        <a:latin typeface="+mj-ea"/>
                        <a:ea typeface="+mj-ea"/>
                      </a:endParaRPr>
                    </a:p>
                  </a:txBody>
                  <a:tcPr anchor="ctr">
                    <a:solidFill>
                      <a:srgbClr val="2E73B6"/>
                    </a:solidFill>
                  </a:tcPr>
                </a:tc>
                <a:tc hMerge="1">
                  <a:tcPr/>
                </a:tc>
              </a:tr>
              <a:tr h="342918">
                <a:tc vMerge="1">
                  <a:tcPr/>
                </a:tc>
                <a:tc vMerge="1">
                  <a:tcPr/>
                </a:tc>
                <a:tc vMerge="1">
                  <a:tcPr/>
                </a:tc>
                <a:tc vMerge="1">
                  <a:tcPr/>
                </a:tc>
                <a:tc>
                  <a:txBody>
                    <a:bodyPr/>
                    <a:lstStyle/>
                    <a:p>
                      <a:pPr algn="ctr">
                        <a:lnSpc>
                          <a:spcPts val="1000"/>
                        </a:lnSpc>
                      </a:pPr>
                      <a:r>
                        <a:rPr lang="zh-CN" altLang="en-US" sz="1100" b="1" dirty="0">
                          <a:solidFill>
                            <a:schemeClr val="bg1"/>
                          </a:solidFill>
                          <a:latin typeface="+mj-ea"/>
                          <a:ea typeface="+mj-ea"/>
                        </a:rPr>
                        <a:t>泊位形式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泊位数量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泊位形式</a:t>
                      </a:r>
                      <a:endParaRPr lang="zh-CN" altLang="en-US" sz="1100" b="1" dirty="0">
                        <a:solidFill>
                          <a:schemeClr val="bg1"/>
                        </a:solidFill>
                        <a:latin typeface="+mj-ea"/>
                        <a:ea typeface="+mj-ea"/>
                      </a:endParaRPr>
                    </a:p>
                  </a:txBody>
                  <a:tcPr anchor="ctr">
                    <a:solidFill>
                      <a:srgbClr val="2E73B6"/>
                    </a:solidFill>
                  </a:tcPr>
                </a:tc>
                <a:tc>
                  <a:txBody>
                    <a:bodyPr/>
                    <a:lstStyle/>
                    <a:p>
                      <a:pPr algn="ctr">
                        <a:lnSpc>
                          <a:spcPts val="1000"/>
                        </a:lnSpc>
                      </a:pPr>
                      <a:r>
                        <a:rPr lang="zh-CN" altLang="en-US" sz="1100" b="1" dirty="0">
                          <a:solidFill>
                            <a:schemeClr val="bg1"/>
                          </a:solidFill>
                          <a:latin typeface="+mj-ea"/>
                          <a:ea typeface="+mj-ea"/>
                        </a:rPr>
                        <a:t>泊位数量</a:t>
                      </a:r>
                      <a:endParaRPr lang="zh-CN" altLang="en-US" sz="1100" b="1" dirty="0">
                        <a:solidFill>
                          <a:schemeClr val="bg1"/>
                        </a:solidFill>
                        <a:latin typeface="+mj-ea"/>
                        <a:ea typeface="+mj-ea"/>
                      </a:endParaRPr>
                    </a:p>
                  </a:txBody>
                  <a:tcPr anchor="ctr">
                    <a:solidFill>
                      <a:srgbClr val="2E73B6"/>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福地西路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FFFFFF"/>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100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71</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福地西路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72</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东昌中路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行香路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74</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优化铺装</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行香路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文昌东路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76</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纬六路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FFFFFF"/>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90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77</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袁巷路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78</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勤学路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FFFFFF"/>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FFFFFF"/>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FFFFFF"/>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79</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洪武路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80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碧桂园大道</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81</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调整泊位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创业路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人行道板停车（盲道</a:t>
                      </a:r>
                      <a:r>
                        <a:rPr kumimoji="0" lang="en-US" altLang="zh-CN"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缘石）</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78</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30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82</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新增泊位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凤竹路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人行道板停车（盲道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缘石）</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未施划</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15</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57314">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大学三期北侧支路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人行道板停车（盲道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缘石）</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斜列式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84</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宝龙大道</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人行道板停车（盲道</a:t>
                      </a:r>
                      <a:r>
                        <a:rPr kumimoji="0" lang="en-US" altLang="zh-CN"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缘石）</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85</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武胜路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人行道板停车（盲道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缘石）</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86</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调整泊位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武圣路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7</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a:t>
                      </a:r>
                      <a:r>
                        <a:rPr lang="zh-CN" altLang="en-US" sz="1100" b="0" u="none" strike="noStrike" kern="1200" dirty="0">
                          <a:solidFill>
                            <a:schemeClr val="tx1"/>
                          </a:solidFill>
                          <a:effectLst/>
                          <a:latin typeface="+mn-lt"/>
                          <a:ea typeface="+mn-ea"/>
                          <a:cs typeface="+mn-cs"/>
                        </a:rPr>
                        <a:t>（夜间）</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87</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武胜路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人行道板停车（盲道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缘石）</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13</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88</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调整泊位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文韬路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7</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7</a:t>
                      </a:r>
                      <a:r>
                        <a:rPr lang="zh-CN" altLang="en-US" sz="1100" b="0" u="none" strike="noStrike" kern="1200" dirty="0">
                          <a:solidFill>
                            <a:schemeClr val="tx1"/>
                          </a:solidFill>
                          <a:effectLst/>
                          <a:latin typeface="+mn-lt"/>
                          <a:ea typeface="+mn-ea"/>
                          <a:cs typeface="+mn-cs"/>
                        </a:rPr>
                        <a:t>（夜间）</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89</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文韬路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6</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90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调整泊位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仁和路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17</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17</a:t>
                      </a:r>
                      <a:r>
                        <a:rPr lang="zh-CN" altLang="en-US" sz="1100" b="0" u="none" strike="noStrike" kern="1200" dirty="0">
                          <a:solidFill>
                            <a:schemeClr val="tx1"/>
                          </a:solidFill>
                          <a:effectLst/>
                          <a:latin typeface="+mn-lt"/>
                          <a:ea typeface="+mn-ea"/>
                          <a:cs typeface="+mn-cs"/>
                        </a:rPr>
                        <a:t>（夜间）</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91</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仁和路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无泊位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807">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92</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调整泊位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仁和路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16</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16</a:t>
                      </a:r>
                      <a:r>
                        <a:rPr lang="zh-CN" altLang="en-US" sz="1100" b="0" u="none" strike="noStrike" kern="1200" dirty="0">
                          <a:solidFill>
                            <a:schemeClr val="tx1"/>
                          </a:solidFill>
                          <a:effectLst/>
                          <a:latin typeface="+mn-lt"/>
                          <a:ea typeface="+mn-ea"/>
                          <a:cs typeface="+mn-cs"/>
                        </a:rPr>
                        <a:t>（夜间）</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93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调整泊位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仁和路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30</a:t>
                      </a:r>
                      <a:r>
                        <a:rPr lang="zh-CN" altLang="en-US" sz="1100" b="0" u="none" strike="noStrike" kern="1200" dirty="0">
                          <a:solidFill>
                            <a:schemeClr val="tx1"/>
                          </a:solidFill>
                          <a:effectLst/>
                          <a:latin typeface="+mn-lt"/>
                          <a:ea typeface="+mn-ea"/>
                          <a:cs typeface="+mn-cs"/>
                        </a:rPr>
                        <a:t>（夜间）</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94</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调整泊位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仁和路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26</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26</a:t>
                      </a:r>
                      <a:r>
                        <a:rPr lang="zh-CN" altLang="en-US" sz="1100" b="0" u="none" strike="noStrike" kern="1200" dirty="0">
                          <a:solidFill>
                            <a:schemeClr val="tx1"/>
                          </a:solidFill>
                          <a:effectLst/>
                          <a:latin typeface="+mn-lt"/>
                          <a:ea typeface="+mn-ea"/>
                          <a:cs typeface="+mn-cs"/>
                        </a:rPr>
                        <a:t>（夜间）</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95</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江乘大道</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96</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江乘大道</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50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97</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七乡河大道</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70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98</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七乡河大道</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80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0</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99</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宝志路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垂直式</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11</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130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100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新增泊位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鸿堰路</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101</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优化铺装</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鸿堰路</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建筑退让停车（盲道</a:t>
                      </a:r>
                      <a:r>
                        <a:rPr kumimoji="0" lang="en-US" altLang="zh-CN"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a:t>
                      </a: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建筑空间）</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垂直式</a:t>
                      </a:r>
                      <a:endParaRPr lang="zh-CN" altLang="en-US" sz="1100" b="0" u="none" strike="noStrike" kern="120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垂直式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102</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取消泊位</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宝林路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zh-CN" altLang="en-US" sz="1100" b="0" u="none" strike="noStrike" kern="1200">
                          <a:solidFill>
                            <a:schemeClr val="tx1"/>
                          </a:solidFill>
                          <a:effectLst/>
                          <a:latin typeface="+mn-lt"/>
                          <a:ea typeface="+mn-ea"/>
                          <a:cs typeface="+mn-cs"/>
                        </a:rPr>
                        <a:t>平行式</a:t>
                      </a:r>
                      <a:endParaRPr lang="zh-CN" altLang="en-US"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a:solidFill>
                            <a:schemeClr val="tx1"/>
                          </a:solidFill>
                          <a:effectLst/>
                          <a:latin typeface="+mn-lt"/>
                          <a:ea typeface="+mn-ea"/>
                          <a:cs typeface="+mn-cs"/>
                        </a:rPr>
                        <a:t>18</a:t>
                      </a:r>
                      <a:endParaRPr lang="en-US" altLang="zh-CN" sz="1100" b="0" u="none" strike="noStrike" kern="1200">
                        <a:solidFill>
                          <a:schemeClr val="tx1"/>
                        </a:solidFill>
                        <a:effectLst/>
                        <a:latin typeface="+mn-lt"/>
                        <a:ea typeface="+mn-ea"/>
                        <a:cs typeface="+mn-cs"/>
                      </a:endParaRPr>
                    </a:p>
                  </a:txBody>
                  <a:tcPr marL="6350" marR="6350" marT="6350" marB="0" anchor="ctr">
                    <a:solidFill>
                      <a:schemeClr val="bg1"/>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chemeClr val="bg1"/>
                    </a:solidFill>
                  </a:tcPr>
                </a:tc>
              </a:tr>
              <a:tr h="202109">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103</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取消泊位</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宝林路</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rPr>
                        <a:t>路内停车（缘石之内）</a:t>
                      </a:r>
                      <a:endParaRPr kumimoji="0" lang="zh-CN" altLang="en-US" sz="1100" b="0" i="0" u="none" strike="noStrike" kern="1200" cap="none" spc="0" normalizeH="0" baseline="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平行式</a:t>
                      </a:r>
                      <a:endParaRPr lang="zh-CN" altLang="en-US"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8</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c>
                  <a:txBody>
                    <a:bodyPr/>
                    <a:lstStyle/>
                    <a:p>
                      <a:pPr marL="0" marR="0" lvl="0" indent="0" algn="ctr" defTabSz="1475105" rtl="0" eaLnBrk="1" fontAlgn="b" latinLnBrk="0" hangingPunct="1">
                        <a:lnSpc>
                          <a:spcPts val="1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rPr>
                        <a:t>无泊位</a:t>
                      </a:r>
                      <a:endParaRPr kumimoji="0" lang="zh-CN" altLang="en-US" sz="1100" b="0" i="0" u="none" strike="noStrike" kern="1200" cap="none" spc="0" normalizeH="0" baseline="0" noProof="0" dirty="0">
                        <a:ln>
                          <a:noFill/>
                        </a:ln>
                        <a:solidFill>
                          <a:srgbClr val="000000"/>
                        </a:solidFill>
                        <a:effectLst/>
                        <a:uLnTx/>
                        <a:uFillTx/>
                        <a:latin typeface="Arial" panose="020B0604020202020204"/>
                        <a:ea typeface="黑体" panose="02010609060101010101" pitchFamily="49" charset="-122"/>
                        <a:cs typeface="+mn-cs"/>
                      </a:endParaRPr>
                    </a:p>
                  </a:txBody>
                  <a:tcPr marL="6350" marR="6350" marT="6350"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0</a:t>
                      </a:r>
                      <a:endParaRPr lang="en-US" altLang="zh-CN" sz="1100" b="0" u="none" strike="noStrike" kern="1200" dirty="0">
                        <a:solidFill>
                          <a:schemeClr val="tx1"/>
                        </a:solidFill>
                        <a:effectLst/>
                        <a:latin typeface="+mn-lt"/>
                        <a:ea typeface="+mn-ea"/>
                        <a:cs typeface="+mn-cs"/>
                      </a:endParaRPr>
                    </a:p>
                  </a:txBody>
                  <a:tcPr marL="6350" marR="6350" marT="6350" marB="0" anchor="ctr">
                    <a:solidFill>
                      <a:srgbClr val="ACCFEE"/>
                    </a:solidFill>
                  </a:tcPr>
                </a:tc>
              </a:tr>
              <a:tr h="215893">
                <a:tc gridSpan="5">
                  <a:txBody>
                    <a:bodyPr/>
                    <a:lstStyle/>
                    <a:p>
                      <a:pPr marL="0" algn="ctr" defTabSz="1475105" rtl="0" eaLnBrk="1" fontAlgn="b" latinLnBrk="0" hangingPunct="1">
                        <a:lnSpc>
                          <a:spcPts val="1000"/>
                        </a:lnSpc>
                        <a:buNone/>
                      </a:pPr>
                      <a:r>
                        <a:rPr lang="zh-CN" altLang="en-US" sz="1100" b="0" u="none" strike="noStrike" kern="1200" dirty="0">
                          <a:solidFill>
                            <a:schemeClr val="tx1"/>
                          </a:solidFill>
                          <a:effectLst/>
                          <a:latin typeface="+mn-lt"/>
                          <a:ea typeface="+mn-ea"/>
                          <a:cs typeface="+mn-cs"/>
                        </a:rPr>
                        <a:t>合计</a:t>
                      </a:r>
                      <a:endParaRPr lang="zh-CN" altLang="en-US" sz="1100" b="0" u="none" strike="noStrike" kern="1200" dirty="0">
                        <a:solidFill>
                          <a:schemeClr val="tx1"/>
                        </a:solidFill>
                        <a:effectLst/>
                        <a:latin typeface="+mn-lt"/>
                        <a:ea typeface="+mn-ea"/>
                        <a:cs typeface="+mn-cs"/>
                      </a:endParaRPr>
                    </a:p>
                  </a:txBody>
                  <a:tcPr anchor="ctr">
                    <a:solidFill>
                      <a:schemeClr val="bg1"/>
                    </a:solidFill>
                  </a:tcPr>
                </a:tc>
                <a:tc hMerge="1">
                  <a:tcPr>
                    <a:solidFill>
                      <a:srgbClr val="ACCFEE"/>
                    </a:solidFill>
                  </a:tcPr>
                </a:tc>
                <a:tc hMerge="1">
                  <a:tcPr marL="9525" marR="9525" marT="9525" marB="0" anchor="ctr">
                    <a:solidFill>
                      <a:srgbClr val="ACCFEE"/>
                    </a:solidFill>
                  </a:tcPr>
                </a:tc>
                <a:tc hMerge="1">
                  <a:tcPr marL="9525" marR="9525" marT="9525" marB="0" anchor="ctr">
                    <a:solidFill>
                      <a:srgbClr val="ACCFEE"/>
                    </a:solidFill>
                  </a:tcPr>
                </a:tc>
                <a:tc hMerge="1">
                  <a:tcPr marL="9525" marR="9525" marT="9525" marB="0" anchor="ctr">
                    <a:solidFill>
                      <a:srgbClr val="ACCFEE"/>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2101</a:t>
                      </a:r>
                      <a:endParaRPr lang="en-US" altLang="zh-CN" sz="1100" b="0" u="none" strike="noStrike" kern="1200" dirty="0">
                        <a:solidFill>
                          <a:schemeClr val="tx1"/>
                        </a:solidFill>
                        <a:effectLst/>
                        <a:latin typeface="+mn-lt"/>
                        <a:ea typeface="+mn-ea"/>
                        <a:cs typeface="+mn-cs"/>
                      </a:endParaRPr>
                    </a:p>
                  </a:txBody>
                  <a:tcPr marL="9525" marR="9525" marT="9525" marB="0" anchor="ctr">
                    <a:solidFill>
                      <a:schemeClr val="bg1"/>
                    </a:solidFill>
                  </a:tcPr>
                </a:tc>
                <a:tc>
                  <a:txBody>
                    <a:bodyPr/>
                    <a:lstStyle/>
                    <a:p>
                      <a:pPr marL="0" algn="ctr" defTabSz="1475105" rtl="0" eaLnBrk="1" fontAlgn="b" latinLnBrk="0" hangingPunct="1">
                        <a:lnSpc>
                          <a:spcPts val="1000"/>
                        </a:lnSpc>
                        <a:buNone/>
                      </a:pPr>
                      <a:endParaRPr lang="zh-CN" altLang="en-US" sz="1100" b="0" u="none" strike="noStrike" kern="1200" dirty="0">
                        <a:solidFill>
                          <a:schemeClr val="tx1"/>
                        </a:solidFill>
                        <a:effectLst/>
                        <a:latin typeface="+mn-lt"/>
                        <a:ea typeface="+mn-ea"/>
                        <a:cs typeface="+mn-cs"/>
                      </a:endParaRPr>
                    </a:p>
                  </a:txBody>
                  <a:tcPr marL="9525" marR="9525" marT="9525" marB="0" anchor="ctr">
                    <a:solidFill>
                      <a:schemeClr val="bg1"/>
                    </a:solidFill>
                  </a:tcPr>
                </a:tc>
                <a:tc>
                  <a:txBody>
                    <a:bodyPr/>
                    <a:lstStyle/>
                    <a:p>
                      <a:pPr marL="0" algn="ctr" defTabSz="1475105" rtl="0" eaLnBrk="1" fontAlgn="b" latinLnBrk="0" hangingPunct="1">
                        <a:lnSpc>
                          <a:spcPts val="1000"/>
                        </a:lnSpc>
                        <a:buNone/>
                      </a:pPr>
                      <a:r>
                        <a:rPr lang="en-US" altLang="zh-CN" sz="1100" b="0" u="none" strike="noStrike" kern="1200" dirty="0">
                          <a:solidFill>
                            <a:schemeClr val="tx1"/>
                          </a:solidFill>
                          <a:effectLst/>
                          <a:latin typeface="+mn-lt"/>
                          <a:ea typeface="+mn-ea"/>
                          <a:cs typeface="+mn-cs"/>
                        </a:rPr>
                        <a:t>3533</a:t>
                      </a:r>
                      <a:endParaRPr lang="en-US" altLang="zh-CN" sz="1100" b="0" u="none" strike="noStrike" kern="1200" dirty="0">
                        <a:solidFill>
                          <a:schemeClr val="tx1"/>
                        </a:solidFill>
                        <a:effectLst/>
                        <a:latin typeface="+mn-lt"/>
                        <a:ea typeface="+mn-ea"/>
                        <a:cs typeface="+mn-cs"/>
                      </a:endParaRPr>
                    </a:p>
                  </a:txBody>
                  <a:tcPr marL="9525" marR="9525" marT="9525" marB="0" anchor="ctr">
                    <a:solidFill>
                      <a:schemeClr val="bg1"/>
                    </a:solidFill>
                  </a:tcPr>
                </a:tc>
              </a:tr>
            </a:tbl>
          </a:graphicData>
        </a:graphic>
      </p:graphicFrame>
      <p:sp>
        <p:nvSpPr>
          <p:cNvPr id="9" name="Text Box 7"/>
          <p:cNvSpPr txBox="1">
            <a:spLocks noChangeArrowheads="1"/>
          </p:cNvSpPr>
          <p:nvPr/>
        </p:nvSpPr>
        <p:spPr bwMode="auto">
          <a:xfrm>
            <a:off x="627232" y="1759638"/>
            <a:ext cx="8494734" cy="106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dirty="0">
                <a:latin typeface="+mj-ea"/>
                <a:ea typeface="+mj-ea"/>
              </a:rPr>
              <a:t>改善优化</a:t>
            </a:r>
            <a:r>
              <a:rPr lang="en-US" altLang="zh-CN" dirty="0">
                <a:latin typeface="+mj-ea"/>
                <a:ea typeface="+mj-ea"/>
              </a:rPr>
              <a:t>2101</a:t>
            </a:r>
            <a:r>
              <a:rPr lang="zh-CN" altLang="en-US" dirty="0">
                <a:latin typeface="+mj-ea"/>
                <a:ea typeface="+mj-ea"/>
              </a:rPr>
              <a:t>个泊位，改善后形成</a:t>
            </a:r>
            <a:r>
              <a:rPr lang="en-US" altLang="zh-CN" dirty="0">
                <a:latin typeface="+mj-ea"/>
                <a:ea typeface="+mj-ea"/>
              </a:rPr>
              <a:t>3533</a:t>
            </a:r>
            <a:r>
              <a:rPr lang="zh-CN" altLang="en-US" dirty="0">
                <a:latin typeface="+mj-ea"/>
                <a:ea typeface="+mj-ea"/>
              </a:rPr>
              <a:t>个泊位，增加</a:t>
            </a:r>
            <a:r>
              <a:rPr lang="en-US" altLang="zh-CN" dirty="0">
                <a:latin typeface="+mj-ea"/>
                <a:ea typeface="+mj-ea"/>
              </a:rPr>
              <a:t>1432</a:t>
            </a:r>
            <a:r>
              <a:rPr lang="zh-CN" altLang="en-US" dirty="0">
                <a:latin typeface="+mj-ea"/>
                <a:ea typeface="+mj-ea"/>
              </a:rPr>
              <a:t>个泊位</a:t>
            </a:r>
            <a:endParaRPr lang="zh-CN" altLang="en-US" dirty="0">
              <a:latin typeface="+mj-ea"/>
              <a:ea typeface="+mj-ea"/>
            </a:endParaRPr>
          </a:p>
          <a:p>
            <a:pPr lvl="1">
              <a:lnSpc>
                <a:spcPct val="150000"/>
              </a:lnSpc>
              <a:spcBef>
                <a:spcPts val="0"/>
              </a:spcBef>
              <a:spcAft>
                <a:spcPts val="800"/>
              </a:spcAft>
              <a:buFont typeface="Arial" panose="020B0604020202020204" pitchFamily="34" charset="0"/>
              <a:buChar char="•"/>
            </a:pPr>
            <a:r>
              <a:rPr lang="zh-CN" altLang="en-US" sz="2000" dirty="0">
                <a:latin typeface="+mj-ea"/>
                <a:ea typeface="+mj-ea"/>
              </a:rPr>
              <a:t>改善优化泊位主要位于三类区</a:t>
            </a:r>
            <a:endParaRPr lang="en-US" altLang="zh-CN" sz="2000" b="0" dirty="0">
              <a:latin typeface="+mj-ea"/>
              <a:ea typeface="+mj-ea"/>
              <a:cs typeface="+mn-cs"/>
            </a:endParaRPr>
          </a:p>
        </p:txBody>
      </p:sp>
      <p:sp>
        <p:nvSpPr>
          <p:cNvPr id="2" name="矩形 1"/>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lang="zh-CN" altLang="en-US" sz="3200" b="1" dirty="0">
                <a:solidFill>
                  <a:srgbClr val="000000"/>
                </a:solidFill>
                <a:latin typeface="微软雅黑" panose="020B0503020204020204" pitchFamily="34" charset="-122"/>
                <a:ea typeface="微软雅黑" panose="020B0503020204020204" pitchFamily="34" charset="-122"/>
              </a:rPr>
              <a:t>远期</a:t>
            </a: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实施计划</a:t>
            </a:r>
            <a:endParaRPr kumimoji="0" lang="en-US" altLang="zh-CN"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4.4</a:t>
            </a:r>
            <a:endParaRPr lang="zh-CN" altLang="en-US" sz="4800" dirty="0">
              <a:solidFill>
                <a:schemeClr val="bg1"/>
              </a:solidFill>
              <a:latin typeface="Impact" panose="020B0806030902050204" pitchFamily="34" charset="0"/>
              <a:ea typeface="微软雅黑" panose="020B0503020204020204" pitchFamily="34" charset="-122"/>
            </a:endParaRPr>
          </a:p>
        </p:txBody>
      </p:sp>
      <p:pic>
        <p:nvPicPr>
          <p:cNvPr id="12" name="图片 11"/>
          <p:cNvPicPr>
            <a:picLocks noChangeAspect="1"/>
          </p:cNvPicPr>
          <p:nvPr/>
        </p:nvPicPr>
        <p:blipFill>
          <a:blip r:embed="rId1"/>
          <a:srcRect l="7179"/>
          <a:stretch>
            <a:fillRect/>
          </a:stretch>
        </p:blipFill>
        <p:spPr>
          <a:xfrm>
            <a:off x="8434402" y="2806099"/>
            <a:ext cx="6700809" cy="7885714"/>
          </a:xfrm>
          <a:prstGeom prst="rect">
            <a:avLst/>
          </a:prstGeom>
        </p:spPr>
      </p:pic>
      <p:pic>
        <p:nvPicPr>
          <p:cNvPr id="13" name="图片 12"/>
          <p:cNvPicPr>
            <a:picLocks noChangeAspect="1"/>
          </p:cNvPicPr>
          <p:nvPr/>
        </p:nvPicPr>
        <p:blipFill>
          <a:blip r:embed="rId2"/>
          <a:stretch>
            <a:fillRect/>
          </a:stretch>
        </p:blipFill>
        <p:spPr>
          <a:xfrm>
            <a:off x="11852069" y="2823506"/>
            <a:ext cx="3283142" cy="2820058"/>
          </a:xfrm>
          <a:prstGeom prst="rect">
            <a:avLst/>
          </a:prstGeom>
        </p:spPr>
      </p:pic>
      <p:sp>
        <p:nvSpPr>
          <p:cNvPr id="14" name="矩形 13"/>
          <p:cNvSpPr/>
          <p:nvPr/>
        </p:nvSpPr>
        <p:spPr>
          <a:xfrm>
            <a:off x="8434402" y="2806099"/>
            <a:ext cx="2962163"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远期实施路段</a:t>
            </a:r>
            <a:endParaRPr lang="zh-CN" altLang="en-US" sz="2000" dirty="0">
              <a:solidFill>
                <a:schemeClr val="tx1"/>
              </a:solidFill>
            </a:endParaRPr>
          </a:p>
        </p:txBody>
      </p:sp>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333461" y="6575866"/>
            <a:ext cx="10785889" cy="3592782"/>
          </a:xfrm>
          <a:prstGeom prst="rect">
            <a:avLst/>
          </a:prstGeom>
          <a:solidFill>
            <a:srgbClr val="009FB8">
              <a:alpha val="40000"/>
            </a:srgbClr>
          </a:solidFill>
          <a:ln w="12700" cap="flat" cmpd="sng" algn="ctr">
            <a:noFill/>
            <a:prstDash val="solid"/>
            <a:miter lim="800000"/>
          </a:ln>
          <a:effectLst/>
        </p:spPr>
        <p:txBody>
          <a:bodyPr rtlCol="0" anchor="ctr"/>
          <a:lstStyle/>
          <a:p>
            <a:pPr marL="0" marR="0" lvl="0" indent="0" algn="ctr" defTabSz="1075055" eaLnBrk="1" fontAlgn="auto" latinLnBrk="0" hangingPunct="1">
              <a:lnSpc>
                <a:spcPct val="100000"/>
              </a:lnSpc>
              <a:spcBef>
                <a:spcPts val="0"/>
              </a:spcBef>
              <a:spcAft>
                <a:spcPts val="0"/>
              </a:spcAft>
              <a:buClrTx/>
              <a:buSzTx/>
              <a:buFontTx/>
              <a:buNone/>
              <a:defRPr/>
            </a:pPr>
            <a:endParaRPr kumimoji="1" lang="zh-CN" altLang="en-US" sz="2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8" name="手杖形箭头 10"/>
          <p:cNvSpPr/>
          <p:nvPr/>
        </p:nvSpPr>
        <p:spPr>
          <a:xfrm rot="16200000" flipH="1">
            <a:off x="2986099" y="3856872"/>
            <a:ext cx="2470841" cy="6806745"/>
          </a:xfrm>
          <a:custGeom>
            <a:avLst/>
            <a:gdLst>
              <a:gd name="connsiteX0" fmla="*/ 0 w 2031345"/>
              <a:gd name="connsiteY0" fmla="*/ 4401245 h 4401245"/>
              <a:gd name="connsiteX1" fmla="*/ 0 w 2031345"/>
              <a:gd name="connsiteY1" fmla="*/ 896773 h 4401245"/>
              <a:gd name="connsiteX2" fmla="*/ 896773 w 2031345"/>
              <a:gd name="connsiteY2" fmla="*/ 0 h 4401245"/>
              <a:gd name="connsiteX3" fmla="*/ 896773 w 2031345"/>
              <a:gd name="connsiteY3" fmla="*/ 0 h 4401245"/>
              <a:gd name="connsiteX4" fmla="*/ 1793546 w 2031345"/>
              <a:gd name="connsiteY4" fmla="*/ 896773 h 4401245"/>
              <a:gd name="connsiteX5" fmla="*/ 1793546 w 2031345"/>
              <a:gd name="connsiteY5" fmla="*/ 3875106 h 4401245"/>
              <a:gd name="connsiteX6" fmla="*/ 2031345 w 2031345"/>
              <a:gd name="connsiteY6" fmla="*/ 3875106 h 4401245"/>
              <a:gd name="connsiteX7" fmla="*/ 1697372 w 2031345"/>
              <a:gd name="connsiteY7" fmla="*/ 4401245 h 4401245"/>
              <a:gd name="connsiteX8" fmla="*/ 1363398 w 2031345"/>
              <a:gd name="connsiteY8" fmla="*/ 3875106 h 4401245"/>
              <a:gd name="connsiteX9" fmla="*/ 1601198 w 2031345"/>
              <a:gd name="connsiteY9" fmla="*/ 3875106 h 4401245"/>
              <a:gd name="connsiteX10" fmla="*/ 1601198 w 2031345"/>
              <a:gd name="connsiteY10" fmla="*/ 896773 h 4401245"/>
              <a:gd name="connsiteX11" fmla="*/ 896773 w 2031345"/>
              <a:gd name="connsiteY11" fmla="*/ 192348 h 4401245"/>
              <a:gd name="connsiteX12" fmla="*/ 896773 w 2031345"/>
              <a:gd name="connsiteY12" fmla="*/ 192348 h 4401245"/>
              <a:gd name="connsiteX13" fmla="*/ 192348 w 2031345"/>
              <a:gd name="connsiteY13" fmla="*/ 896773 h 4401245"/>
              <a:gd name="connsiteX14" fmla="*/ 192348 w 2031345"/>
              <a:gd name="connsiteY14" fmla="*/ 4401245 h 4401245"/>
              <a:gd name="connsiteX15" fmla="*/ 0 w 2031345"/>
              <a:gd name="connsiteY15" fmla="*/ 4401245 h 4401245"/>
              <a:gd name="connsiteX0-1" fmla="*/ 9525 w 2031345"/>
              <a:gd name="connsiteY0-2" fmla="*/ 5658545 h 5658545"/>
              <a:gd name="connsiteX1-3" fmla="*/ 0 w 2031345"/>
              <a:gd name="connsiteY1-4" fmla="*/ 896773 h 5658545"/>
              <a:gd name="connsiteX2-5" fmla="*/ 896773 w 2031345"/>
              <a:gd name="connsiteY2-6" fmla="*/ 0 h 5658545"/>
              <a:gd name="connsiteX3-7" fmla="*/ 896773 w 2031345"/>
              <a:gd name="connsiteY3-8" fmla="*/ 0 h 5658545"/>
              <a:gd name="connsiteX4-9" fmla="*/ 1793546 w 2031345"/>
              <a:gd name="connsiteY4-10" fmla="*/ 896773 h 5658545"/>
              <a:gd name="connsiteX5-11" fmla="*/ 1793546 w 2031345"/>
              <a:gd name="connsiteY5-12" fmla="*/ 3875106 h 5658545"/>
              <a:gd name="connsiteX6-13" fmla="*/ 2031345 w 2031345"/>
              <a:gd name="connsiteY6-14" fmla="*/ 3875106 h 5658545"/>
              <a:gd name="connsiteX7-15" fmla="*/ 1697372 w 2031345"/>
              <a:gd name="connsiteY7-16" fmla="*/ 4401245 h 5658545"/>
              <a:gd name="connsiteX8-17" fmla="*/ 1363398 w 2031345"/>
              <a:gd name="connsiteY8-18" fmla="*/ 3875106 h 5658545"/>
              <a:gd name="connsiteX9-19" fmla="*/ 1601198 w 2031345"/>
              <a:gd name="connsiteY9-20" fmla="*/ 3875106 h 5658545"/>
              <a:gd name="connsiteX10-21" fmla="*/ 1601198 w 2031345"/>
              <a:gd name="connsiteY10-22" fmla="*/ 896773 h 5658545"/>
              <a:gd name="connsiteX11-23" fmla="*/ 896773 w 2031345"/>
              <a:gd name="connsiteY11-24" fmla="*/ 192348 h 5658545"/>
              <a:gd name="connsiteX12-25" fmla="*/ 896773 w 2031345"/>
              <a:gd name="connsiteY12-26" fmla="*/ 192348 h 5658545"/>
              <a:gd name="connsiteX13-27" fmla="*/ 192348 w 2031345"/>
              <a:gd name="connsiteY13-28" fmla="*/ 896773 h 5658545"/>
              <a:gd name="connsiteX14-29" fmla="*/ 192348 w 2031345"/>
              <a:gd name="connsiteY14-30" fmla="*/ 4401245 h 5658545"/>
              <a:gd name="connsiteX15-31" fmla="*/ 9525 w 2031345"/>
              <a:gd name="connsiteY15-32" fmla="*/ 5658545 h 5658545"/>
              <a:gd name="connsiteX0-33" fmla="*/ 9525 w 2031345"/>
              <a:gd name="connsiteY0-34" fmla="*/ 5658545 h 5658545"/>
              <a:gd name="connsiteX1-35" fmla="*/ 0 w 2031345"/>
              <a:gd name="connsiteY1-36" fmla="*/ 896773 h 5658545"/>
              <a:gd name="connsiteX2-37" fmla="*/ 896773 w 2031345"/>
              <a:gd name="connsiteY2-38" fmla="*/ 0 h 5658545"/>
              <a:gd name="connsiteX3-39" fmla="*/ 896773 w 2031345"/>
              <a:gd name="connsiteY3-40" fmla="*/ 0 h 5658545"/>
              <a:gd name="connsiteX4-41" fmla="*/ 1793546 w 2031345"/>
              <a:gd name="connsiteY4-42" fmla="*/ 896773 h 5658545"/>
              <a:gd name="connsiteX5-43" fmla="*/ 1793546 w 2031345"/>
              <a:gd name="connsiteY5-44" fmla="*/ 3875106 h 5658545"/>
              <a:gd name="connsiteX6-45" fmla="*/ 2031345 w 2031345"/>
              <a:gd name="connsiteY6-46" fmla="*/ 3875106 h 5658545"/>
              <a:gd name="connsiteX7-47" fmla="*/ 1697372 w 2031345"/>
              <a:gd name="connsiteY7-48" fmla="*/ 4401245 h 5658545"/>
              <a:gd name="connsiteX8-49" fmla="*/ 1363398 w 2031345"/>
              <a:gd name="connsiteY8-50" fmla="*/ 3875106 h 5658545"/>
              <a:gd name="connsiteX9-51" fmla="*/ 1601198 w 2031345"/>
              <a:gd name="connsiteY9-52" fmla="*/ 3875106 h 5658545"/>
              <a:gd name="connsiteX10-53" fmla="*/ 1601198 w 2031345"/>
              <a:gd name="connsiteY10-54" fmla="*/ 896773 h 5658545"/>
              <a:gd name="connsiteX11-55" fmla="*/ 896773 w 2031345"/>
              <a:gd name="connsiteY11-56" fmla="*/ 192348 h 5658545"/>
              <a:gd name="connsiteX12-57" fmla="*/ 896773 w 2031345"/>
              <a:gd name="connsiteY12-58" fmla="*/ 192348 h 5658545"/>
              <a:gd name="connsiteX13-59" fmla="*/ 192348 w 2031345"/>
              <a:gd name="connsiteY13-60" fmla="*/ 896773 h 5658545"/>
              <a:gd name="connsiteX14-61" fmla="*/ 192348 w 2031345"/>
              <a:gd name="connsiteY14-62" fmla="*/ 5649020 h 5658545"/>
              <a:gd name="connsiteX15-63" fmla="*/ 9525 w 2031345"/>
              <a:gd name="connsiteY15-64" fmla="*/ 5658545 h 5658545"/>
              <a:gd name="connsiteX0-65" fmla="*/ 0 w 2031345"/>
              <a:gd name="connsiteY0-66" fmla="*/ 6220520 h 6220520"/>
              <a:gd name="connsiteX1-67" fmla="*/ 0 w 2031345"/>
              <a:gd name="connsiteY1-68" fmla="*/ 896773 h 6220520"/>
              <a:gd name="connsiteX2-69" fmla="*/ 896773 w 2031345"/>
              <a:gd name="connsiteY2-70" fmla="*/ 0 h 6220520"/>
              <a:gd name="connsiteX3-71" fmla="*/ 896773 w 2031345"/>
              <a:gd name="connsiteY3-72" fmla="*/ 0 h 6220520"/>
              <a:gd name="connsiteX4-73" fmla="*/ 1793546 w 2031345"/>
              <a:gd name="connsiteY4-74" fmla="*/ 896773 h 6220520"/>
              <a:gd name="connsiteX5-75" fmla="*/ 1793546 w 2031345"/>
              <a:gd name="connsiteY5-76" fmla="*/ 3875106 h 6220520"/>
              <a:gd name="connsiteX6-77" fmla="*/ 2031345 w 2031345"/>
              <a:gd name="connsiteY6-78" fmla="*/ 3875106 h 6220520"/>
              <a:gd name="connsiteX7-79" fmla="*/ 1697372 w 2031345"/>
              <a:gd name="connsiteY7-80" fmla="*/ 4401245 h 6220520"/>
              <a:gd name="connsiteX8-81" fmla="*/ 1363398 w 2031345"/>
              <a:gd name="connsiteY8-82" fmla="*/ 3875106 h 6220520"/>
              <a:gd name="connsiteX9-83" fmla="*/ 1601198 w 2031345"/>
              <a:gd name="connsiteY9-84" fmla="*/ 3875106 h 6220520"/>
              <a:gd name="connsiteX10-85" fmla="*/ 1601198 w 2031345"/>
              <a:gd name="connsiteY10-86" fmla="*/ 896773 h 6220520"/>
              <a:gd name="connsiteX11-87" fmla="*/ 896773 w 2031345"/>
              <a:gd name="connsiteY11-88" fmla="*/ 192348 h 6220520"/>
              <a:gd name="connsiteX12-89" fmla="*/ 896773 w 2031345"/>
              <a:gd name="connsiteY12-90" fmla="*/ 192348 h 6220520"/>
              <a:gd name="connsiteX13-91" fmla="*/ 192348 w 2031345"/>
              <a:gd name="connsiteY13-92" fmla="*/ 896773 h 6220520"/>
              <a:gd name="connsiteX14-93" fmla="*/ 192348 w 2031345"/>
              <a:gd name="connsiteY14-94" fmla="*/ 5649020 h 6220520"/>
              <a:gd name="connsiteX15-95" fmla="*/ 0 w 2031345"/>
              <a:gd name="connsiteY15-96" fmla="*/ 6220520 h 6220520"/>
              <a:gd name="connsiteX0-97" fmla="*/ 0 w 2031345"/>
              <a:gd name="connsiteY0-98" fmla="*/ 6220520 h 6220523"/>
              <a:gd name="connsiteX1-99" fmla="*/ 0 w 2031345"/>
              <a:gd name="connsiteY1-100" fmla="*/ 896773 h 6220523"/>
              <a:gd name="connsiteX2-101" fmla="*/ 896773 w 2031345"/>
              <a:gd name="connsiteY2-102" fmla="*/ 0 h 6220523"/>
              <a:gd name="connsiteX3-103" fmla="*/ 896773 w 2031345"/>
              <a:gd name="connsiteY3-104" fmla="*/ 0 h 6220523"/>
              <a:gd name="connsiteX4-105" fmla="*/ 1793546 w 2031345"/>
              <a:gd name="connsiteY4-106" fmla="*/ 896773 h 6220523"/>
              <a:gd name="connsiteX5-107" fmla="*/ 1793546 w 2031345"/>
              <a:gd name="connsiteY5-108" fmla="*/ 3875106 h 6220523"/>
              <a:gd name="connsiteX6-109" fmla="*/ 2031345 w 2031345"/>
              <a:gd name="connsiteY6-110" fmla="*/ 3875106 h 6220523"/>
              <a:gd name="connsiteX7-111" fmla="*/ 1697372 w 2031345"/>
              <a:gd name="connsiteY7-112" fmla="*/ 4401245 h 6220523"/>
              <a:gd name="connsiteX8-113" fmla="*/ 1363398 w 2031345"/>
              <a:gd name="connsiteY8-114" fmla="*/ 3875106 h 6220523"/>
              <a:gd name="connsiteX9-115" fmla="*/ 1601198 w 2031345"/>
              <a:gd name="connsiteY9-116" fmla="*/ 3875106 h 6220523"/>
              <a:gd name="connsiteX10-117" fmla="*/ 1601198 w 2031345"/>
              <a:gd name="connsiteY10-118" fmla="*/ 896773 h 6220523"/>
              <a:gd name="connsiteX11-119" fmla="*/ 896773 w 2031345"/>
              <a:gd name="connsiteY11-120" fmla="*/ 192348 h 6220523"/>
              <a:gd name="connsiteX12-121" fmla="*/ 896773 w 2031345"/>
              <a:gd name="connsiteY12-122" fmla="*/ 192348 h 6220523"/>
              <a:gd name="connsiteX13-123" fmla="*/ 192348 w 2031345"/>
              <a:gd name="connsiteY13-124" fmla="*/ 896773 h 6220523"/>
              <a:gd name="connsiteX14-125" fmla="*/ 182826 w 2031345"/>
              <a:gd name="connsiteY14-126" fmla="*/ 6220523 h 6220523"/>
              <a:gd name="connsiteX15-127" fmla="*/ 0 w 2031345"/>
              <a:gd name="connsiteY15-128" fmla="*/ 6220520 h 6220523"/>
              <a:gd name="connsiteX0-129" fmla="*/ 0 w 2031345"/>
              <a:gd name="connsiteY0-130" fmla="*/ 6220520 h 6230048"/>
              <a:gd name="connsiteX1-131" fmla="*/ 0 w 2031345"/>
              <a:gd name="connsiteY1-132" fmla="*/ 896773 h 6230048"/>
              <a:gd name="connsiteX2-133" fmla="*/ 896773 w 2031345"/>
              <a:gd name="connsiteY2-134" fmla="*/ 0 h 6230048"/>
              <a:gd name="connsiteX3-135" fmla="*/ 896773 w 2031345"/>
              <a:gd name="connsiteY3-136" fmla="*/ 0 h 6230048"/>
              <a:gd name="connsiteX4-137" fmla="*/ 1793546 w 2031345"/>
              <a:gd name="connsiteY4-138" fmla="*/ 896773 h 6230048"/>
              <a:gd name="connsiteX5-139" fmla="*/ 1793546 w 2031345"/>
              <a:gd name="connsiteY5-140" fmla="*/ 3875106 h 6230048"/>
              <a:gd name="connsiteX6-141" fmla="*/ 2031345 w 2031345"/>
              <a:gd name="connsiteY6-142" fmla="*/ 3875106 h 6230048"/>
              <a:gd name="connsiteX7-143" fmla="*/ 1697372 w 2031345"/>
              <a:gd name="connsiteY7-144" fmla="*/ 4401245 h 6230048"/>
              <a:gd name="connsiteX8-145" fmla="*/ 1363398 w 2031345"/>
              <a:gd name="connsiteY8-146" fmla="*/ 3875106 h 6230048"/>
              <a:gd name="connsiteX9-147" fmla="*/ 1601198 w 2031345"/>
              <a:gd name="connsiteY9-148" fmla="*/ 3875106 h 6230048"/>
              <a:gd name="connsiteX10-149" fmla="*/ 1601198 w 2031345"/>
              <a:gd name="connsiteY10-150" fmla="*/ 896773 h 6230048"/>
              <a:gd name="connsiteX11-151" fmla="*/ 896773 w 2031345"/>
              <a:gd name="connsiteY11-152" fmla="*/ 192348 h 6230048"/>
              <a:gd name="connsiteX12-153" fmla="*/ 896773 w 2031345"/>
              <a:gd name="connsiteY12-154" fmla="*/ 192348 h 6230048"/>
              <a:gd name="connsiteX13-155" fmla="*/ 192348 w 2031345"/>
              <a:gd name="connsiteY13-156" fmla="*/ 896773 h 6230048"/>
              <a:gd name="connsiteX14-157" fmla="*/ 192351 w 2031345"/>
              <a:gd name="connsiteY14-158" fmla="*/ 6230048 h 6230048"/>
              <a:gd name="connsiteX15-159" fmla="*/ 0 w 2031345"/>
              <a:gd name="connsiteY15-160" fmla="*/ 6220520 h 6230048"/>
              <a:gd name="connsiteX0-161" fmla="*/ 3 w 2031345"/>
              <a:gd name="connsiteY0-162" fmla="*/ 6230048 h 6230048"/>
              <a:gd name="connsiteX1-163" fmla="*/ 0 w 2031345"/>
              <a:gd name="connsiteY1-164" fmla="*/ 896773 h 6230048"/>
              <a:gd name="connsiteX2-165" fmla="*/ 896773 w 2031345"/>
              <a:gd name="connsiteY2-166" fmla="*/ 0 h 6230048"/>
              <a:gd name="connsiteX3-167" fmla="*/ 896773 w 2031345"/>
              <a:gd name="connsiteY3-168" fmla="*/ 0 h 6230048"/>
              <a:gd name="connsiteX4-169" fmla="*/ 1793546 w 2031345"/>
              <a:gd name="connsiteY4-170" fmla="*/ 896773 h 6230048"/>
              <a:gd name="connsiteX5-171" fmla="*/ 1793546 w 2031345"/>
              <a:gd name="connsiteY5-172" fmla="*/ 3875106 h 6230048"/>
              <a:gd name="connsiteX6-173" fmla="*/ 2031345 w 2031345"/>
              <a:gd name="connsiteY6-174" fmla="*/ 3875106 h 6230048"/>
              <a:gd name="connsiteX7-175" fmla="*/ 1697372 w 2031345"/>
              <a:gd name="connsiteY7-176" fmla="*/ 4401245 h 6230048"/>
              <a:gd name="connsiteX8-177" fmla="*/ 1363398 w 2031345"/>
              <a:gd name="connsiteY8-178" fmla="*/ 3875106 h 6230048"/>
              <a:gd name="connsiteX9-179" fmla="*/ 1601198 w 2031345"/>
              <a:gd name="connsiteY9-180" fmla="*/ 3875106 h 6230048"/>
              <a:gd name="connsiteX10-181" fmla="*/ 1601198 w 2031345"/>
              <a:gd name="connsiteY10-182" fmla="*/ 896773 h 6230048"/>
              <a:gd name="connsiteX11-183" fmla="*/ 896773 w 2031345"/>
              <a:gd name="connsiteY11-184" fmla="*/ 192348 h 6230048"/>
              <a:gd name="connsiteX12-185" fmla="*/ 896773 w 2031345"/>
              <a:gd name="connsiteY12-186" fmla="*/ 192348 h 6230048"/>
              <a:gd name="connsiteX13-187" fmla="*/ 192348 w 2031345"/>
              <a:gd name="connsiteY13-188" fmla="*/ 896773 h 6230048"/>
              <a:gd name="connsiteX14-189" fmla="*/ 192351 w 2031345"/>
              <a:gd name="connsiteY14-190" fmla="*/ 6230048 h 6230048"/>
              <a:gd name="connsiteX15-191" fmla="*/ 3 w 2031345"/>
              <a:gd name="connsiteY15-192" fmla="*/ 6230048 h 6230048"/>
              <a:gd name="connsiteX0-193" fmla="*/ 6356 w 2031345"/>
              <a:gd name="connsiteY0-194" fmla="*/ 6649151 h 6649151"/>
              <a:gd name="connsiteX1-195" fmla="*/ 0 w 2031345"/>
              <a:gd name="connsiteY1-196" fmla="*/ 896773 h 6649151"/>
              <a:gd name="connsiteX2-197" fmla="*/ 896773 w 2031345"/>
              <a:gd name="connsiteY2-198" fmla="*/ 0 h 6649151"/>
              <a:gd name="connsiteX3-199" fmla="*/ 896773 w 2031345"/>
              <a:gd name="connsiteY3-200" fmla="*/ 0 h 6649151"/>
              <a:gd name="connsiteX4-201" fmla="*/ 1793546 w 2031345"/>
              <a:gd name="connsiteY4-202" fmla="*/ 896773 h 6649151"/>
              <a:gd name="connsiteX5-203" fmla="*/ 1793546 w 2031345"/>
              <a:gd name="connsiteY5-204" fmla="*/ 3875106 h 6649151"/>
              <a:gd name="connsiteX6-205" fmla="*/ 2031345 w 2031345"/>
              <a:gd name="connsiteY6-206" fmla="*/ 3875106 h 6649151"/>
              <a:gd name="connsiteX7-207" fmla="*/ 1697372 w 2031345"/>
              <a:gd name="connsiteY7-208" fmla="*/ 4401245 h 6649151"/>
              <a:gd name="connsiteX8-209" fmla="*/ 1363398 w 2031345"/>
              <a:gd name="connsiteY8-210" fmla="*/ 3875106 h 6649151"/>
              <a:gd name="connsiteX9-211" fmla="*/ 1601198 w 2031345"/>
              <a:gd name="connsiteY9-212" fmla="*/ 3875106 h 6649151"/>
              <a:gd name="connsiteX10-213" fmla="*/ 1601198 w 2031345"/>
              <a:gd name="connsiteY10-214" fmla="*/ 896773 h 6649151"/>
              <a:gd name="connsiteX11-215" fmla="*/ 896773 w 2031345"/>
              <a:gd name="connsiteY11-216" fmla="*/ 192348 h 6649151"/>
              <a:gd name="connsiteX12-217" fmla="*/ 896773 w 2031345"/>
              <a:gd name="connsiteY12-218" fmla="*/ 192348 h 6649151"/>
              <a:gd name="connsiteX13-219" fmla="*/ 192348 w 2031345"/>
              <a:gd name="connsiteY13-220" fmla="*/ 896773 h 6649151"/>
              <a:gd name="connsiteX14-221" fmla="*/ 192351 w 2031345"/>
              <a:gd name="connsiteY14-222" fmla="*/ 6230048 h 6649151"/>
              <a:gd name="connsiteX15-223" fmla="*/ 6356 w 2031345"/>
              <a:gd name="connsiteY15-224" fmla="*/ 6649151 h 6649151"/>
              <a:gd name="connsiteX0-225" fmla="*/ 6356 w 2031345"/>
              <a:gd name="connsiteY0-226" fmla="*/ 6649151 h 6649151"/>
              <a:gd name="connsiteX1-227" fmla="*/ 0 w 2031345"/>
              <a:gd name="connsiteY1-228" fmla="*/ 896773 h 6649151"/>
              <a:gd name="connsiteX2-229" fmla="*/ 896773 w 2031345"/>
              <a:gd name="connsiteY2-230" fmla="*/ 0 h 6649151"/>
              <a:gd name="connsiteX3-231" fmla="*/ 896773 w 2031345"/>
              <a:gd name="connsiteY3-232" fmla="*/ 0 h 6649151"/>
              <a:gd name="connsiteX4-233" fmla="*/ 1793546 w 2031345"/>
              <a:gd name="connsiteY4-234" fmla="*/ 896773 h 6649151"/>
              <a:gd name="connsiteX5-235" fmla="*/ 1793546 w 2031345"/>
              <a:gd name="connsiteY5-236" fmla="*/ 3875106 h 6649151"/>
              <a:gd name="connsiteX6-237" fmla="*/ 2031345 w 2031345"/>
              <a:gd name="connsiteY6-238" fmla="*/ 3875106 h 6649151"/>
              <a:gd name="connsiteX7-239" fmla="*/ 1697372 w 2031345"/>
              <a:gd name="connsiteY7-240" fmla="*/ 4401245 h 6649151"/>
              <a:gd name="connsiteX8-241" fmla="*/ 1363398 w 2031345"/>
              <a:gd name="connsiteY8-242" fmla="*/ 3875106 h 6649151"/>
              <a:gd name="connsiteX9-243" fmla="*/ 1601198 w 2031345"/>
              <a:gd name="connsiteY9-244" fmla="*/ 3875106 h 6649151"/>
              <a:gd name="connsiteX10-245" fmla="*/ 1601198 w 2031345"/>
              <a:gd name="connsiteY10-246" fmla="*/ 896773 h 6649151"/>
              <a:gd name="connsiteX11-247" fmla="*/ 896773 w 2031345"/>
              <a:gd name="connsiteY11-248" fmla="*/ 192348 h 6649151"/>
              <a:gd name="connsiteX12-249" fmla="*/ 896773 w 2031345"/>
              <a:gd name="connsiteY12-250" fmla="*/ 192348 h 6649151"/>
              <a:gd name="connsiteX13-251" fmla="*/ 192348 w 2031345"/>
              <a:gd name="connsiteY13-252" fmla="*/ 896773 h 6649151"/>
              <a:gd name="connsiteX14-253" fmla="*/ 179651 w 2031345"/>
              <a:gd name="connsiteY14-254" fmla="*/ 6630098 h 6649151"/>
              <a:gd name="connsiteX15-255" fmla="*/ 6356 w 2031345"/>
              <a:gd name="connsiteY15-256" fmla="*/ 6649151 h 6649151"/>
              <a:gd name="connsiteX0-257" fmla="*/ 6356 w 2031345"/>
              <a:gd name="connsiteY0-258" fmla="*/ 6649151 h 6649151"/>
              <a:gd name="connsiteX1-259" fmla="*/ 0 w 2031345"/>
              <a:gd name="connsiteY1-260" fmla="*/ 896773 h 6649151"/>
              <a:gd name="connsiteX2-261" fmla="*/ 896773 w 2031345"/>
              <a:gd name="connsiteY2-262" fmla="*/ 0 h 6649151"/>
              <a:gd name="connsiteX3-263" fmla="*/ 896773 w 2031345"/>
              <a:gd name="connsiteY3-264" fmla="*/ 0 h 6649151"/>
              <a:gd name="connsiteX4-265" fmla="*/ 1793546 w 2031345"/>
              <a:gd name="connsiteY4-266" fmla="*/ 896773 h 6649151"/>
              <a:gd name="connsiteX5-267" fmla="*/ 1793546 w 2031345"/>
              <a:gd name="connsiteY5-268" fmla="*/ 3875106 h 6649151"/>
              <a:gd name="connsiteX6-269" fmla="*/ 2031345 w 2031345"/>
              <a:gd name="connsiteY6-270" fmla="*/ 3875106 h 6649151"/>
              <a:gd name="connsiteX7-271" fmla="*/ 1697372 w 2031345"/>
              <a:gd name="connsiteY7-272" fmla="*/ 4401245 h 6649151"/>
              <a:gd name="connsiteX8-273" fmla="*/ 1363398 w 2031345"/>
              <a:gd name="connsiteY8-274" fmla="*/ 3875106 h 6649151"/>
              <a:gd name="connsiteX9-275" fmla="*/ 1601198 w 2031345"/>
              <a:gd name="connsiteY9-276" fmla="*/ 3875106 h 6649151"/>
              <a:gd name="connsiteX10-277" fmla="*/ 1601198 w 2031345"/>
              <a:gd name="connsiteY10-278" fmla="*/ 896773 h 6649151"/>
              <a:gd name="connsiteX11-279" fmla="*/ 896773 w 2031345"/>
              <a:gd name="connsiteY11-280" fmla="*/ 192348 h 6649151"/>
              <a:gd name="connsiteX12-281" fmla="*/ 896773 w 2031345"/>
              <a:gd name="connsiteY12-282" fmla="*/ 192348 h 6649151"/>
              <a:gd name="connsiteX13-283" fmla="*/ 192348 w 2031345"/>
              <a:gd name="connsiteY13-284" fmla="*/ 896773 h 6649151"/>
              <a:gd name="connsiteX14-285" fmla="*/ 173301 w 2031345"/>
              <a:gd name="connsiteY14-286" fmla="*/ 6642798 h 6649151"/>
              <a:gd name="connsiteX15-287" fmla="*/ 6356 w 2031345"/>
              <a:gd name="connsiteY15-288" fmla="*/ 6649151 h 66491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Lst>
            <a:rect l="l" t="t" r="r" b="b"/>
            <a:pathLst>
              <a:path w="2031345" h="6649151">
                <a:moveTo>
                  <a:pt x="6356" y="6649151"/>
                </a:moveTo>
                <a:cubicBezTo>
                  <a:pt x="6355" y="4871393"/>
                  <a:pt x="1" y="2674531"/>
                  <a:pt x="0" y="896773"/>
                </a:cubicBezTo>
                <a:cubicBezTo>
                  <a:pt x="0" y="401499"/>
                  <a:pt x="401499" y="0"/>
                  <a:pt x="896773" y="0"/>
                </a:cubicBezTo>
                <a:lnTo>
                  <a:pt x="896773" y="0"/>
                </a:lnTo>
                <a:cubicBezTo>
                  <a:pt x="1392047" y="0"/>
                  <a:pt x="1793546" y="401499"/>
                  <a:pt x="1793546" y="896773"/>
                </a:cubicBezTo>
                <a:lnTo>
                  <a:pt x="1793546" y="3875106"/>
                </a:lnTo>
                <a:lnTo>
                  <a:pt x="2031345" y="3875106"/>
                </a:lnTo>
                <a:lnTo>
                  <a:pt x="1697372" y="4401245"/>
                </a:lnTo>
                <a:lnTo>
                  <a:pt x="1363398" y="3875106"/>
                </a:lnTo>
                <a:lnTo>
                  <a:pt x="1601198" y="3875106"/>
                </a:lnTo>
                <a:lnTo>
                  <a:pt x="1601198" y="896773"/>
                </a:lnTo>
                <a:cubicBezTo>
                  <a:pt x="1601198" y="507730"/>
                  <a:pt x="1285816" y="192348"/>
                  <a:pt x="896773" y="192348"/>
                </a:cubicBezTo>
                <a:lnTo>
                  <a:pt x="896773" y="192348"/>
                </a:lnTo>
                <a:cubicBezTo>
                  <a:pt x="507730" y="192348"/>
                  <a:pt x="192348" y="507730"/>
                  <a:pt x="192348" y="896773"/>
                </a:cubicBezTo>
                <a:cubicBezTo>
                  <a:pt x="192349" y="2674531"/>
                  <a:pt x="173300" y="4865040"/>
                  <a:pt x="173301" y="6642798"/>
                </a:cubicBezTo>
                <a:lnTo>
                  <a:pt x="6356" y="6649151"/>
                </a:lnTo>
                <a:close/>
              </a:path>
            </a:pathLst>
          </a:custGeom>
          <a:solidFill>
            <a:srgbClr val="AACED2"/>
          </a:solidFill>
          <a:ln w="12700" cap="flat" cmpd="sng" algn="ctr">
            <a:noFill/>
            <a:prstDash val="solid"/>
            <a:miter lim="800000"/>
          </a:ln>
          <a:effectLst/>
        </p:spPr>
        <p:txBody>
          <a:bodyPr rtlCol="0" anchor="ctr"/>
          <a:lstStyle/>
          <a:p>
            <a:pPr marL="0" marR="0" lvl="0" indent="0" algn="ctr" defTabSz="1075055" eaLnBrk="1" fontAlgn="auto" latinLnBrk="0" hangingPunct="1">
              <a:lnSpc>
                <a:spcPct val="100000"/>
              </a:lnSpc>
              <a:spcBef>
                <a:spcPts val="0"/>
              </a:spcBef>
              <a:spcAft>
                <a:spcPts val="0"/>
              </a:spcAft>
              <a:buClrTx/>
              <a:buSzTx/>
              <a:buFontTx/>
              <a:buNone/>
              <a:defRPr/>
            </a:pPr>
            <a:endParaRPr kumimoji="1" lang="zh-CN" altLang="en-US" sz="2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 name="矩形 8"/>
          <p:cNvSpPr/>
          <p:nvPr/>
        </p:nvSpPr>
        <p:spPr>
          <a:xfrm>
            <a:off x="-1" y="1448233"/>
            <a:ext cx="10933043" cy="4463598"/>
          </a:xfrm>
          <a:prstGeom prst="rect">
            <a:avLst/>
          </a:prstGeom>
          <a:solidFill>
            <a:srgbClr val="FAA0AA">
              <a:alpha val="40000"/>
            </a:srgbClr>
          </a:solidFill>
          <a:ln w="12700" cap="flat" cmpd="sng" algn="ctr">
            <a:noFill/>
            <a:prstDash val="solid"/>
            <a:miter lim="800000"/>
          </a:ln>
          <a:effectLst/>
        </p:spPr>
        <p:txBody>
          <a:bodyPr rtlCol="0" anchor="ctr"/>
          <a:lstStyle/>
          <a:p>
            <a:pPr marL="0" marR="0" lvl="0" indent="0" algn="ctr" defTabSz="1075055" eaLnBrk="1" fontAlgn="auto" latinLnBrk="0" hangingPunct="1">
              <a:lnSpc>
                <a:spcPct val="100000"/>
              </a:lnSpc>
              <a:spcBef>
                <a:spcPts val="0"/>
              </a:spcBef>
              <a:spcAft>
                <a:spcPts val="0"/>
              </a:spcAft>
              <a:buClrTx/>
              <a:buSzTx/>
              <a:buFontTx/>
              <a:buNone/>
              <a:defRPr/>
            </a:pPr>
            <a:endParaRPr kumimoji="1" lang="zh-CN" altLang="en-US" sz="2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0" name="手杖形箭头 12"/>
          <p:cNvSpPr/>
          <p:nvPr/>
        </p:nvSpPr>
        <p:spPr>
          <a:xfrm rot="5400000" flipH="1">
            <a:off x="9904801" y="1572675"/>
            <a:ext cx="2398957" cy="6953814"/>
          </a:xfrm>
          <a:custGeom>
            <a:avLst/>
            <a:gdLst>
              <a:gd name="connsiteX0" fmla="*/ 0 w 2031345"/>
              <a:gd name="connsiteY0" fmla="*/ 4401245 h 4401245"/>
              <a:gd name="connsiteX1" fmla="*/ 0 w 2031345"/>
              <a:gd name="connsiteY1" fmla="*/ 896773 h 4401245"/>
              <a:gd name="connsiteX2" fmla="*/ 896773 w 2031345"/>
              <a:gd name="connsiteY2" fmla="*/ 0 h 4401245"/>
              <a:gd name="connsiteX3" fmla="*/ 896773 w 2031345"/>
              <a:gd name="connsiteY3" fmla="*/ 0 h 4401245"/>
              <a:gd name="connsiteX4" fmla="*/ 1793546 w 2031345"/>
              <a:gd name="connsiteY4" fmla="*/ 896773 h 4401245"/>
              <a:gd name="connsiteX5" fmla="*/ 1793546 w 2031345"/>
              <a:gd name="connsiteY5" fmla="*/ 3875106 h 4401245"/>
              <a:gd name="connsiteX6" fmla="*/ 2031345 w 2031345"/>
              <a:gd name="connsiteY6" fmla="*/ 3875106 h 4401245"/>
              <a:gd name="connsiteX7" fmla="*/ 1697372 w 2031345"/>
              <a:gd name="connsiteY7" fmla="*/ 4401245 h 4401245"/>
              <a:gd name="connsiteX8" fmla="*/ 1363398 w 2031345"/>
              <a:gd name="connsiteY8" fmla="*/ 3875106 h 4401245"/>
              <a:gd name="connsiteX9" fmla="*/ 1601198 w 2031345"/>
              <a:gd name="connsiteY9" fmla="*/ 3875106 h 4401245"/>
              <a:gd name="connsiteX10" fmla="*/ 1601198 w 2031345"/>
              <a:gd name="connsiteY10" fmla="*/ 896773 h 4401245"/>
              <a:gd name="connsiteX11" fmla="*/ 896773 w 2031345"/>
              <a:gd name="connsiteY11" fmla="*/ 192348 h 4401245"/>
              <a:gd name="connsiteX12" fmla="*/ 896773 w 2031345"/>
              <a:gd name="connsiteY12" fmla="*/ 192348 h 4401245"/>
              <a:gd name="connsiteX13" fmla="*/ 192348 w 2031345"/>
              <a:gd name="connsiteY13" fmla="*/ 896773 h 4401245"/>
              <a:gd name="connsiteX14" fmla="*/ 192348 w 2031345"/>
              <a:gd name="connsiteY14" fmla="*/ 4401245 h 4401245"/>
              <a:gd name="connsiteX15" fmla="*/ 0 w 2031345"/>
              <a:gd name="connsiteY15" fmla="*/ 4401245 h 4401245"/>
              <a:gd name="connsiteX0-1" fmla="*/ 0 w 2031345"/>
              <a:gd name="connsiteY0-2" fmla="*/ 4401245 h 6611045"/>
              <a:gd name="connsiteX1-3" fmla="*/ 0 w 2031345"/>
              <a:gd name="connsiteY1-4" fmla="*/ 896773 h 6611045"/>
              <a:gd name="connsiteX2-5" fmla="*/ 896773 w 2031345"/>
              <a:gd name="connsiteY2-6" fmla="*/ 0 h 6611045"/>
              <a:gd name="connsiteX3-7" fmla="*/ 896773 w 2031345"/>
              <a:gd name="connsiteY3-8" fmla="*/ 0 h 6611045"/>
              <a:gd name="connsiteX4-9" fmla="*/ 1793546 w 2031345"/>
              <a:gd name="connsiteY4-10" fmla="*/ 896773 h 6611045"/>
              <a:gd name="connsiteX5-11" fmla="*/ 1793546 w 2031345"/>
              <a:gd name="connsiteY5-12" fmla="*/ 3875106 h 6611045"/>
              <a:gd name="connsiteX6-13" fmla="*/ 2031345 w 2031345"/>
              <a:gd name="connsiteY6-14" fmla="*/ 3875106 h 6611045"/>
              <a:gd name="connsiteX7-15" fmla="*/ 1697372 w 2031345"/>
              <a:gd name="connsiteY7-16" fmla="*/ 4401245 h 6611045"/>
              <a:gd name="connsiteX8-17" fmla="*/ 1363398 w 2031345"/>
              <a:gd name="connsiteY8-18" fmla="*/ 3875106 h 6611045"/>
              <a:gd name="connsiteX9-19" fmla="*/ 1601198 w 2031345"/>
              <a:gd name="connsiteY9-20" fmla="*/ 3875106 h 6611045"/>
              <a:gd name="connsiteX10-21" fmla="*/ 1601198 w 2031345"/>
              <a:gd name="connsiteY10-22" fmla="*/ 896773 h 6611045"/>
              <a:gd name="connsiteX11-23" fmla="*/ 896773 w 2031345"/>
              <a:gd name="connsiteY11-24" fmla="*/ 192348 h 6611045"/>
              <a:gd name="connsiteX12-25" fmla="*/ 896773 w 2031345"/>
              <a:gd name="connsiteY12-26" fmla="*/ 192348 h 6611045"/>
              <a:gd name="connsiteX13-27" fmla="*/ 192348 w 2031345"/>
              <a:gd name="connsiteY13-28" fmla="*/ 896773 h 6611045"/>
              <a:gd name="connsiteX14-29" fmla="*/ 182823 w 2031345"/>
              <a:gd name="connsiteY14-30" fmla="*/ 6611045 h 6611045"/>
              <a:gd name="connsiteX15-31" fmla="*/ 0 w 2031345"/>
              <a:gd name="connsiteY15-32" fmla="*/ 4401245 h 6611045"/>
              <a:gd name="connsiteX0-33" fmla="*/ 9525 w 2031345"/>
              <a:gd name="connsiteY0-34" fmla="*/ 6630095 h 6630095"/>
              <a:gd name="connsiteX1-35" fmla="*/ 0 w 2031345"/>
              <a:gd name="connsiteY1-36" fmla="*/ 896773 h 6630095"/>
              <a:gd name="connsiteX2-37" fmla="*/ 896773 w 2031345"/>
              <a:gd name="connsiteY2-38" fmla="*/ 0 h 6630095"/>
              <a:gd name="connsiteX3-39" fmla="*/ 896773 w 2031345"/>
              <a:gd name="connsiteY3-40" fmla="*/ 0 h 6630095"/>
              <a:gd name="connsiteX4-41" fmla="*/ 1793546 w 2031345"/>
              <a:gd name="connsiteY4-42" fmla="*/ 896773 h 6630095"/>
              <a:gd name="connsiteX5-43" fmla="*/ 1793546 w 2031345"/>
              <a:gd name="connsiteY5-44" fmla="*/ 3875106 h 6630095"/>
              <a:gd name="connsiteX6-45" fmla="*/ 2031345 w 2031345"/>
              <a:gd name="connsiteY6-46" fmla="*/ 3875106 h 6630095"/>
              <a:gd name="connsiteX7-47" fmla="*/ 1697372 w 2031345"/>
              <a:gd name="connsiteY7-48" fmla="*/ 4401245 h 6630095"/>
              <a:gd name="connsiteX8-49" fmla="*/ 1363398 w 2031345"/>
              <a:gd name="connsiteY8-50" fmla="*/ 3875106 h 6630095"/>
              <a:gd name="connsiteX9-51" fmla="*/ 1601198 w 2031345"/>
              <a:gd name="connsiteY9-52" fmla="*/ 3875106 h 6630095"/>
              <a:gd name="connsiteX10-53" fmla="*/ 1601198 w 2031345"/>
              <a:gd name="connsiteY10-54" fmla="*/ 896773 h 6630095"/>
              <a:gd name="connsiteX11-55" fmla="*/ 896773 w 2031345"/>
              <a:gd name="connsiteY11-56" fmla="*/ 192348 h 6630095"/>
              <a:gd name="connsiteX12-57" fmla="*/ 896773 w 2031345"/>
              <a:gd name="connsiteY12-58" fmla="*/ 192348 h 6630095"/>
              <a:gd name="connsiteX13-59" fmla="*/ 192348 w 2031345"/>
              <a:gd name="connsiteY13-60" fmla="*/ 896773 h 6630095"/>
              <a:gd name="connsiteX14-61" fmla="*/ 182823 w 2031345"/>
              <a:gd name="connsiteY14-62" fmla="*/ 6611045 h 6630095"/>
              <a:gd name="connsiteX15-63" fmla="*/ 9525 w 2031345"/>
              <a:gd name="connsiteY15-64" fmla="*/ 6630095 h 6630095"/>
              <a:gd name="connsiteX0-65" fmla="*/ 9525 w 2031345"/>
              <a:gd name="connsiteY0-66" fmla="*/ 6630095 h 6630095"/>
              <a:gd name="connsiteX1-67" fmla="*/ 0 w 2031345"/>
              <a:gd name="connsiteY1-68" fmla="*/ 896773 h 6630095"/>
              <a:gd name="connsiteX2-69" fmla="*/ 896773 w 2031345"/>
              <a:gd name="connsiteY2-70" fmla="*/ 0 h 6630095"/>
              <a:gd name="connsiteX3-71" fmla="*/ 896773 w 2031345"/>
              <a:gd name="connsiteY3-72" fmla="*/ 0 h 6630095"/>
              <a:gd name="connsiteX4-73" fmla="*/ 1793546 w 2031345"/>
              <a:gd name="connsiteY4-74" fmla="*/ 896773 h 6630095"/>
              <a:gd name="connsiteX5-75" fmla="*/ 1793546 w 2031345"/>
              <a:gd name="connsiteY5-76" fmla="*/ 3875106 h 6630095"/>
              <a:gd name="connsiteX6-77" fmla="*/ 2031345 w 2031345"/>
              <a:gd name="connsiteY6-78" fmla="*/ 3875106 h 6630095"/>
              <a:gd name="connsiteX7-79" fmla="*/ 1697372 w 2031345"/>
              <a:gd name="connsiteY7-80" fmla="*/ 4401245 h 6630095"/>
              <a:gd name="connsiteX8-81" fmla="*/ 1363398 w 2031345"/>
              <a:gd name="connsiteY8-82" fmla="*/ 3875106 h 6630095"/>
              <a:gd name="connsiteX9-83" fmla="*/ 1601198 w 2031345"/>
              <a:gd name="connsiteY9-84" fmla="*/ 3875106 h 6630095"/>
              <a:gd name="connsiteX10-85" fmla="*/ 1601198 w 2031345"/>
              <a:gd name="connsiteY10-86" fmla="*/ 896773 h 6630095"/>
              <a:gd name="connsiteX11-87" fmla="*/ 896773 w 2031345"/>
              <a:gd name="connsiteY11-88" fmla="*/ 192348 h 6630095"/>
              <a:gd name="connsiteX12-89" fmla="*/ 896773 w 2031345"/>
              <a:gd name="connsiteY12-90" fmla="*/ 192348 h 6630095"/>
              <a:gd name="connsiteX13-91" fmla="*/ 192348 w 2031345"/>
              <a:gd name="connsiteY13-92" fmla="*/ 896773 h 6630095"/>
              <a:gd name="connsiteX14-93" fmla="*/ 182823 w 2031345"/>
              <a:gd name="connsiteY14-94" fmla="*/ 6620570 h 6630095"/>
              <a:gd name="connsiteX15-95" fmla="*/ 9525 w 2031345"/>
              <a:gd name="connsiteY15-96" fmla="*/ 6630095 h 6630095"/>
              <a:gd name="connsiteX0-97" fmla="*/ 9525 w 2031345"/>
              <a:gd name="connsiteY0-98" fmla="*/ 6630095 h 6630095"/>
              <a:gd name="connsiteX1-99" fmla="*/ 0 w 2031345"/>
              <a:gd name="connsiteY1-100" fmla="*/ 896773 h 6630095"/>
              <a:gd name="connsiteX2-101" fmla="*/ 896773 w 2031345"/>
              <a:gd name="connsiteY2-102" fmla="*/ 0 h 6630095"/>
              <a:gd name="connsiteX3-103" fmla="*/ 896773 w 2031345"/>
              <a:gd name="connsiteY3-104" fmla="*/ 0 h 6630095"/>
              <a:gd name="connsiteX4-105" fmla="*/ 1793546 w 2031345"/>
              <a:gd name="connsiteY4-106" fmla="*/ 896773 h 6630095"/>
              <a:gd name="connsiteX5-107" fmla="*/ 1793546 w 2031345"/>
              <a:gd name="connsiteY5-108" fmla="*/ 3875106 h 6630095"/>
              <a:gd name="connsiteX6-109" fmla="*/ 2031345 w 2031345"/>
              <a:gd name="connsiteY6-110" fmla="*/ 3875106 h 6630095"/>
              <a:gd name="connsiteX7-111" fmla="*/ 1697372 w 2031345"/>
              <a:gd name="connsiteY7-112" fmla="*/ 4401245 h 6630095"/>
              <a:gd name="connsiteX8-113" fmla="*/ 1363398 w 2031345"/>
              <a:gd name="connsiteY8-114" fmla="*/ 3875106 h 6630095"/>
              <a:gd name="connsiteX9-115" fmla="*/ 1601198 w 2031345"/>
              <a:gd name="connsiteY9-116" fmla="*/ 3875106 h 6630095"/>
              <a:gd name="connsiteX10-117" fmla="*/ 1601198 w 2031345"/>
              <a:gd name="connsiteY10-118" fmla="*/ 896773 h 6630095"/>
              <a:gd name="connsiteX11-119" fmla="*/ 896773 w 2031345"/>
              <a:gd name="connsiteY11-120" fmla="*/ 192348 h 6630095"/>
              <a:gd name="connsiteX12-121" fmla="*/ 896773 w 2031345"/>
              <a:gd name="connsiteY12-122" fmla="*/ 192348 h 6630095"/>
              <a:gd name="connsiteX13-123" fmla="*/ 192348 w 2031345"/>
              <a:gd name="connsiteY13-124" fmla="*/ 896773 h 6630095"/>
              <a:gd name="connsiteX14-125" fmla="*/ 185998 w 2031345"/>
              <a:gd name="connsiteY14-126" fmla="*/ 6630095 h 6630095"/>
              <a:gd name="connsiteX15-127" fmla="*/ 9525 w 2031345"/>
              <a:gd name="connsiteY15-128" fmla="*/ 6630095 h 66300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Lst>
            <a:rect l="l" t="t" r="r" b="b"/>
            <a:pathLst>
              <a:path w="2031345" h="6630095">
                <a:moveTo>
                  <a:pt x="9525" y="6630095"/>
                </a:moveTo>
                <a:lnTo>
                  <a:pt x="0" y="896773"/>
                </a:lnTo>
                <a:cubicBezTo>
                  <a:pt x="0" y="401499"/>
                  <a:pt x="401499" y="0"/>
                  <a:pt x="896773" y="0"/>
                </a:cubicBezTo>
                <a:lnTo>
                  <a:pt x="896773" y="0"/>
                </a:lnTo>
                <a:cubicBezTo>
                  <a:pt x="1392047" y="0"/>
                  <a:pt x="1793546" y="401499"/>
                  <a:pt x="1793546" y="896773"/>
                </a:cubicBezTo>
                <a:lnTo>
                  <a:pt x="1793546" y="3875106"/>
                </a:lnTo>
                <a:lnTo>
                  <a:pt x="2031345" y="3875106"/>
                </a:lnTo>
                <a:lnTo>
                  <a:pt x="1697372" y="4401245"/>
                </a:lnTo>
                <a:lnTo>
                  <a:pt x="1363398" y="3875106"/>
                </a:lnTo>
                <a:lnTo>
                  <a:pt x="1601198" y="3875106"/>
                </a:lnTo>
                <a:lnTo>
                  <a:pt x="1601198" y="896773"/>
                </a:lnTo>
                <a:cubicBezTo>
                  <a:pt x="1601198" y="507730"/>
                  <a:pt x="1285816" y="192348"/>
                  <a:pt x="896773" y="192348"/>
                </a:cubicBezTo>
                <a:lnTo>
                  <a:pt x="896773" y="192348"/>
                </a:lnTo>
                <a:cubicBezTo>
                  <a:pt x="507730" y="192348"/>
                  <a:pt x="192348" y="507730"/>
                  <a:pt x="192348" y="896773"/>
                </a:cubicBezTo>
                <a:cubicBezTo>
                  <a:pt x="190231" y="2807880"/>
                  <a:pt x="188115" y="4718988"/>
                  <a:pt x="185998" y="6630095"/>
                </a:cubicBezTo>
                <a:lnTo>
                  <a:pt x="9525" y="6630095"/>
                </a:lnTo>
                <a:close/>
              </a:path>
            </a:pathLst>
          </a:custGeom>
          <a:solidFill>
            <a:srgbClr val="F5E5E4"/>
          </a:solidFill>
          <a:ln w="12700" cap="flat" cmpd="sng" algn="ctr">
            <a:noFill/>
            <a:prstDash val="solid"/>
            <a:miter lim="800000"/>
          </a:ln>
          <a:effectLst/>
        </p:spPr>
        <p:txBody>
          <a:bodyPr rtlCol="0" anchor="ctr"/>
          <a:lstStyle/>
          <a:p>
            <a:pPr marL="0" marR="0" lvl="0" indent="0" algn="ctr" defTabSz="1075055" eaLnBrk="1" fontAlgn="auto" latinLnBrk="0" hangingPunct="1">
              <a:lnSpc>
                <a:spcPct val="100000"/>
              </a:lnSpc>
              <a:spcBef>
                <a:spcPts val="0"/>
              </a:spcBef>
              <a:spcAft>
                <a:spcPts val="0"/>
              </a:spcAft>
              <a:buClrTx/>
              <a:buSzTx/>
              <a:buFontTx/>
              <a:buNone/>
              <a:defRPr/>
            </a:pPr>
            <a:endParaRPr kumimoji="1" lang="zh-CN" altLang="en-US" sz="2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13027294" y="4599070"/>
            <a:ext cx="1111750" cy="1111750"/>
          </a:xfrm>
          <a:prstGeom prst="ellipse">
            <a:avLst/>
          </a:prstGeom>
          <a:solidFill>
            <a:srgbClr val="FAA0AA"/>
          </a:solidFill>
          <a:ln w="12700" cap="flat" cmpd="sng" algn="ctr">
            <a:noFill/>
            <a:prstDash val="solid"/>
            <a:miter lim="800000"/>
          </a:ln>
          <a:effectLst/>
        </p:spPr>
        <p:txBody>
          <a:bodyPr rtlCol="0" anchor="ctr"/>
          <a:lstStyle/>
          <a:p>
            <a:pPr marL="0" marR="0" lvl="0" indent="0" algn="ctr" defTabSz="1075055" eaLnBrk="1" fontAlgn="auto" latinLnBrk="0" hangingPunct="1">
              <a:lnSpc>
                <a:spcPct val="100000"/>
              </a:lnSpc>
              <a:spcBef>
                <a:spcPts val="0"/>
              </a:spcBef>
              <a:spcAft>
                <a:spcPts val="0"/>
              </a:spcAft>
              <a:buClrTx/>
              <a:buSzTx/>
              <a:buFontTx/>
              <a:buNone/>
              <a:defRPr/>
            </a:pPr>
            <a:r>
              <a:rPr kumimoji="1" lang="en-US" altLang="zh-CN" sz="4800"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cs typeface="+mn-cs"/>
              </a:rPr>
              <a:t>A</a:t>
            </a:r>
            <a:endParaRPr kumimoji="1" lang="zh-CN" altLang="en-US" sz="4800"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cs typeface="+mn-cs"/>
            </a:endParaRPr>
          </a:p>
        </p:txBody>
      </p:sp>
      <p:sp>
        <p:nvSpPr>
          <p:cNvPr id="12" name="椭圆 11"/>
          <p:cNvSpPr/>
          <p:nvPr/>
        </p:nvSpPr>
        <p:spPr>
          <a:xfrm>
            <a:off x="1338480" y="6575867"/>
            <a:ext cx="1111750" cy="1111750"/>
          </a:xfrm>
          <a:prstGeom prst="ellipse">
            <a:avLst/>
          </a:prstGeom>
          <a:solidFill>
            <a:srgbClr val="009FB8"/>
          </a:solidFill>
          <a:ln w="12700" cap="flat" cmpd="sng" algn="ctr">
            <a:noFill/>
            <a:prstDash val="solid"/>
            <a:miter lim="800000"/>
          </a:ln>
          <a:effectLst/>
        </p:spPr>
        <p:txBody>
          <a:bodyPr rtlCol="0" anchor="ctr"/>
          <a:lstStyle/>
          <a:p>
            <a:pPr marL="0" marR="0" lvl="0" indent="0" algn="ctr" defTabSz="1075055" eaLnBrk="1" fontAlgn="auto" latinLnBrk="0" hangingPunct="1">
              <a:lnSpc>
                <a:spcPct val="100000"/>
              </a:lnSpc>
              <a:spcBef>
                <a:spcPts val="0"/>
              </a:spcBef>
              <a:spcAft>
                <a:spcPts val="0"/>
              </a:spcAft>
              <a:buClrTx/>
              <a:buSzTx/>
              <a:buFontTx/>
              <a:buNone/>
              <a:defRPr/>
            </a:pPr>
            <a:r>
              <a:rPr kumimoji="1" lang="en-US" altLang="zh-CN" sz="4800"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cs typeface="+mn-cs"/>
              </a:rPr>
              <a:t>B</a:t>
            </a:r>
            <a:endParaRPr kumimoji="1" lang="zh-CN" altLang="en-US" sz="4800" b="1" i="0" u="none" strike="noStrike" kern="0" cap="none" spc="0" normalizeH="0" baseline="0" noProof="0" dirty="0">
              <a:ln>
                <a:noFill/>
              </a:ln>
              <a:solidFill>
                <a:srgbClr val="FFFFFF"/>
              </a:solidFill>
              <a:effectLst/>
              <a:uLnTx/>
              <a:uFillTx/>
              <a:latin typeface="Calibri" panose="020F0502020204030204"/>
              <a:ea typeface="宋体" panose="02010600030101010101" pitchFamily="2" charset="-122"/>
              <a:cs typeface="+mn-cs"/>
            </a:endParaRPr>
          </a:p>
        </p:txBody>
      </p:sp>
      <p:sp>
        <p:nvSpPr>
          <p:cNvPr id="13" name="文本框 12"/>
          <p:cNvSpPr txBox="1"/>
          <p:nvPr/>
        </p:nvSpPr>
        <p:spPr>
          <a:xfrm>
            <a:off x="320314" y="2187688"/>
            <a:ext cx="10612728" cy="36543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fontAlgn="auto">
              <a:lnSpc>
                <a:spcPct val="130000"/>
              </a:lnSpc>
              <a:spcBef>
                <a:spcPts val="0"/>
              </a:spcBef>
              <a:spcAft>
                <a:spcPts val="0"/>
              </a:spcAft>
              <a:buFont typeface="Arial" panose="020B0604020202020204" pitchFamily="34" charset="0"/>
              <a:buChar char="•"/>
            </a:pPr>
            <a:r>
              <a:rPr lang="zh-CN" altLang="en-US" sz="2000" b="1" dirty="0">
                <a:solidFill>
                  <a:srgbClr val="C00000"/>
                </a:solidFill>
                <a:latin typeface="微软雅黑" panose="020B0503020204020204" pitchFamily="34" charset="-122"/>
                <a:ea typeface="微软雅黑" panose="020B0503020204020204" pitchFamily="34" charset="-122"/>
              </a:rPr>
              <a:t>落实停车配建，保障各类用地的基本车位供应。</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老城区近期积极弥补历史欠账，远期控制停车设施规模与数量；外围地区根据需求适度提高停车供应水平，满足本地区停车供需平衡</a:t>
            </a:r>
            <a:endPar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endParaRPr>
          </a:p>
          <a:p>
            <a:pPr marL="342900" indent="-342900" fontAlgn="auto">
              <a:lnSpc>
                <a:spcPct val="130000"/>
              </a:lnSpc>
              <a:spcBef>
                <a:spcPts val="0"/>
              </a:spcBef>
              <a:spcAft>
                <a:spcPts val="0"/>
              </a:spcAft>
              <a:buFont typeface="Arial" panose="020B0604020202020204" pitchFamily="34" charset="0"/>
              <a:buChar char="•"/>
            </a:pPr>
            <a:r>
              <a:rPr lang="zh-CN" altLang="en-US" sz="2000" b="1" dirty="0">
                <a:solidFill>
                  <a:srgbClr val="C00000"/>
                </a:solidFill>
                <a:latin typeface="微软雅黑" panose="020B0503020204020204" pitchFamily="34" charset="-122"/>
                <a:ea typeface="微软雅黑" panose="020B0503020204020204" pitchFamily="34" charset="-122"/>
              </a:rPr>
              <a:t>完善充电基础设施建设，提升停车配套服务水平</a:t>
            </a:r>
            <a:r>
              <a:rPr lang="zh-CN" altLang="en-US" sz="2000" b="1" dirty="0">
                <a:solidFill>
                  <a:srgbClr val="000000">
                    <a:lumMod val="95000"/>
                    <a:lumOff val="5000"/>
                  </a:srgbClr>
                </a:solidFill>
                <a:latin typeface="微软雅黑" panose="020B0503020204020204" pitchFamily="34" charset="-122"/>
                <a:ea typeface="微软雅黑" panose="020B0503020204020204" pitchFamily="34" charset="-122"/>
              </a:rPr>
              <a:t>。</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按照“桩站先行，合理配置”要求，分步骤、有序推进设施建设，提前谋划充电桩等相关设施的配套，做到充电基础设施要统一标准规范。率先在公共停车场完善充电基础设施，为市民提供便捷服务</a:t>
            </a:r>
            <a:endPar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endParaRPr>
          </a:p>
          <a:p>
            <a:pPr marL="342900" indent="-342900" fontAlgn="auto">
              <a:lnSpc>
                <a:spcPct val="130000"/>
              </a:lnSpc>
              <a:spcBef>
                <a:spcPts val="0"/>
              </a:spcBef>
              <a:spcAft>
                <a:spcPts val="0"/>
              </a:spcAft>
              <a:buFont typeface="Arial" panose="020B0604020202020204" pitchFamily="34" charset="0"/>
              <a:buChar char="•"/>
            </a:pPr>
            <a:r>
              <a:rPr lang="zh-CN" altLang="en-US" sz="2000" b="1" dirty="0">
                <a:solidFill>
                  <a:srgbClr val="C00000"/>
                </a:solidFill>
                <a:latin typeface="微软雅黑" panose="020B0503020204020204" pitchFamily="34" charset="-122"/>
                <a:ea typeface="微软雅黑" panose="020B0503020204020204" pitchFamily="34" charset="-122"/>
              </a:rPr>
              <a:t>完善停车场审批制度，先设施后运营。</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结合人行道板设置停车场应由市城管局进行审批后，再结合区位、形式，明确停车收费标准。“先设施，后运营”，鼓励民间资本进入停车产业</a:t>
            </a:r>
            <a:endPar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endParaRPr>
          </a:p>
        </p:txBody>
      </p:sp>
      <p:sp>
        <p:nvSpPr>
          <p:cNvPr id="14" name="矩形 13"/>
          <p:cNvSpPr/>
          <p:nvPr/>
        </p:nvSpPr>
        <p:spPr>
          <a:xfrm>
            <a:off x="320312" y="1566789"/>
            <a:ext cx="5330623" cy="605230"/>
          </a:xfrm>
          <a:prstGeom prst="rect">
            <a:avLst/>
          </a:prstGeom>
        </p:spPr>
        <p:txBody>
          <a:bodyPr wrap="square">
            <a:spAutoFit/>
          </a:bodyPr>
          <a:lstStyle/>
          <a:p>
            <a:pPr defTabSz="608965" fontAlgn="auto">
              <a:lnSpc>
                <a:spcPct val="130000"/>
              </a:lnSpc>
              <a:spcBef>
                <a:spcPts val="0"/>
              </a:spcBef>
              <a:spcAft>
                <a:spcPts val="0"/>
              </a:spcAft>
            </a:pPr>
            <a:r>
              <a:rPr lang="zh-CN" altLang="en-US" sz="2800" b="1" dirty="0">
                <a:latin typeface="Calibri" panose="020F0502020204030204"/>
                <a:ea typeface="微软雅黑" panose="020B0503020204020204" pitchFamily="34" charset="-122"/>
              </a:rPr>
              <a:t>优化停车管控措施</a:t>
            </a:r>
            <a:endParaRPr lang="en-US" altLang="zh-CN" sz="2800" b="1" dirty="0">
              <a:latin typeface="Calibri" panose="020F0502020204030204"/>
              <a:ea typeface="微软雅黑" panose="020B0503020204020204" pitchFamily="34" charset="-122"/>
            </a:endParaRPr>
          </a:p>
        </p:txBody>
      </p:sp>
      <p:sp>
        <p:nvSpPr>
          <p:cNvPr id="15" name="文本框 14"/>
          <p:cNvSpPr txBox="1"/>
          <p:nvPr/>
        </p:nvSpPr>
        <p:spPr>
          <a:xfrm>
            <a:off x="5125158" y="7314533"/>
            <a:ext cx="9456029" cy="285411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fontAlgn="auto">
              <a:lnSpc>
                <a:spcPct val="130000"/>
              </a:lnSpc>
              <a:spcBef>
                <a:spcPts val="0"/>
              </a:spcBef>
              <a:spcAft>
                <a:spcPts val="0"/>
              </a:spcAft>
              <a:buFont typeface="Arial" panose="020B0604020202020204" pitchFamily="34" charset="0"/>
              <a:buChar char="•"/>
            </a:pPr>
            <a:r>
              <a:rPr lang="zh-CN" altLang="en-US" sz="2000" b="1" dirty="0">
                <a:solidFill>
                  <a:srgbClr val="000000">
                    <a:lumMod val="95000"/>
                    <a:lumOff val="5000"/>
                  </a:srgbClr>
                </a:solidFill>
                <a:latin typeface="微软雅黑" panose="020B0503020204020204" pitchFamily="34" charset="-122"/>
                <a:ea typeface="微软雅黑" panose="020B0503020204020204" pitchFamily="34" charset="-122"/>
              </a:rPr>
              <a:t>完善政策保障。</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停车规划成果与各片区控制性详细规划互相反馈，保障停车设施规划的落实</a:t>
            </a:r>
            <a:endPar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endParaRPr>
          </a:p>
          <a:p>
            <a:pPr marL="285750" indent="-285750" fontAlgn="auto">
              <a:lnSpc>
                <a:spcPct val="130000"/>
              </a:lnSpc>
              <a:spcBef>
                <a:spcPts val="0"/>
              </a:spcBef>
              <a:spcAft>
                <a:spcPts val="0"/>
              </a:spcAft>
              <a:buFont typeface="Arial" panose="020B0604020202020204" pitchFamily="34" charset="0"/>
              <a:buChar char="•"/>
            </a:pPr>
            <a:r>
              <a:rPr lang="zh-CN" altLang="en-US" sz="2000" b="1" dirty="0">
                <a:solidFill>
                  <a:srgbClr val="000000">
                    <a:lumMod val="95000"/>
                    <a:lumOff val="5000"/>
                  </a:srgbClr>
                </a:solidFill>
                <a:latin typeface="微软雅黑" panose="020B0503020204020204" pitchFamily="34" charset="-122"/>
                <a:ea typeface="微软雅黑" panose="020B0503020204020204" pitchFamily="34" charset="-122"/>
              </a:rPr>
              <a:t>提供资金保障。</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设置专项基金；减免土地出让金、城市基础设施建设费等费用；给予税收政策优惠、减免管理费等经济优惠</a:t>
            </a:r>
            <a:endPar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endParaRPr>
          </a:p>
          <a:p>
            <a:pPr marL="285750" indent="-285750" fontAlgn="auto">
              <a:lnSpc>
                <a:spcPct val="130000"/>
              </a:lnSpc>
              <a:spcBef>
                <a:spcPts val="0"/>
              </a:spcBef>
              <a:spcAft>
                <a:spcPts val="0"/>
              </a:spcAft>
              <a:buFont typeface="Arial" panose="020B0604020202020204" pitchFamily="34" charset="0"/>
              <a:buChar char="•"/>
            </a:pPr>
            <a:r>
              <a:rPr lang="zh-CN" altLang="en-US" sz="2000" b="1" dirty="0">
                <a:solidFill>
                  <a:srgbClr val="000000">
                    <a:lumMod val="95000"/>
                    <a:lumOff val="5000"/>
                  </a:srgbClr>
                </a:solidFill>
                <a:latin typeface="微软雅黑" panose="020B0503020204020204" pitchFamily="34" charset="-122"/>
                <a:ea typeface="微软雅黑" panose="020B0503020204020204" pitchFamily="34" charset="-122"/>
              </a:rPr>
              <a:t>落实用地保障。</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保障法定的公共停车设施用地</a:t>
            </a:r>
            <a:endParaRPr lang="en-US" altLang="zh-CN" sz="2000" dirty="0">
              <a:solidFill>
                <a:srgbClr val="000000">
                  <a:lumMod val="95000"/>
                  <a:lumOff val="5000"/>
                </a:srgbClr>
              </a:solidFill>
              <a:latin typeface="微软雅黑" panose="020B0503020204020204" pitchFamily="34" charset="-122"/>
              <a:ea typeface="微软雅黑" panose="020B0503020204020204" pitchFamily="34" charset="-122"/>
            </a:endParaRPr>
          </a:p>
          <a:p>
            <a:pPr marL="285750" indent="-285750" fontAlgn="auto">
              <a:lnSpc>
                <a:spcPct val="130000"/>
              </a:lnSpc>
              <a:spcBef>
                <a:spcPts val="0"/>
              </a:spcBef>
              <a:spcAft>
                <a:spcPts val="0"/>
              </a:spcAft>
              <a:buFont typeface="Arial" panose="020B0604020202020204" pitchFamily="34" charset="0"/>
              <a:buChar char="•"/>
            </a:pPr>
            <a:r>
              <a:rPr lang="zh-CN" altLang="en-US" sz="2000" b="1" dirty="0">
                <a:solidFill>
                  <a:srgbClr val="000000">
                    <a:lumMod val="95000"/>
                    <a:lumOff val="5000"/>
                  </a:srgbClr>
                </a:solidFill>
                <a:latin typeface="微软雅黑" panose="020B0503020204020204" pitchFamily="34" charset="-122"/>
                <a:ea typeface="微软雅黑" panose="020B0503020204020204" pitchFamily="34" charset="-122"/>
              </a:rPr>
              <a:t>强化停车管理宣传。</a:t>
            </a:r>
            <a:r>
              <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rPr>
              <a:t>通过城市广告、广播、新媒体等多种媒介，开展停车管理宣传，宣传停车付费理念，引导交通转型，调控停车需求。</a:t>
            </a:r>
            <a:endParaRPr lang="zh-CN" altLang="en-US" sz="2000" dirty="0">
              <a:solidFill>
                <a:srgbClr val="000000">
                  <a:lumMod val="95000"/>
                  <a:lumOff val="5000"/>
                </a:srgbClr>
              </a:solidFill>
              <a:latin typeface="微软雅黑" panose="020B0503020204020204" pitchFamily="34" charset="-122"/>
              <a:ea typeface="微软雅黑" panose="020B0503020204020204" pitchFamily="34" charset="-122"/>
            </a:endParaRPr>
          </a:p>
        </p:txBody>
      </p:sp>
      <p:sp>
        <p:nvSpPr>
          <p:cNvPr id="16" name="矩形 15"/>
          <p:cNvSpPr/>
          <p:nvPr/>
        </p:nvSpPr>
        <p:spPr>
          <a:xfrm>
            <a:off x="5650936" y="6688859"/>
            <a:ext cx="4968938" cy="605230"/>
          </a:xfrm>
          <a:prstGeom prst="rect">
            <a:avLst/>
          </a:prstGeom>
        </p:spPr>
        <p:txBody>
          <a:bodyPr wrap="square">
            <a:spAutoFit/>
          </a:bodyPr>
          <a:lstStyle/>
          <a:p>
            <a:pPr defTabSz="608965" fontAlgn="auto">
              <a:lnSpc>
                <a:spcPct val="130000"/>
              </a:lnSpc>
              <a:spcBef>
                <a:spcPts val="0"/>
              </a:spcBef>
              <a:spcAft>
                <a:spcPts val="0"/>
              </a:spcAft>
            </a:pPr>
            <a:r>
              <a:rPr lang="zh-CN" altLang="en-US" sz="2800" b="1" dirty="0">
                <a:latin typeface="Calibri" panose="020F0502020204030204"/>
                <a:ea typeface="微软雅黑" panose="020B0503020204020204" pitchFamily="34" charset="-122"/>
              </a:rPr>
              <a:t>提供政策、资金、宣传保障</a:t>
            </a:r>
            <a:endParaRPr lang="en-US" altLang="zh-CN" sz="2800" b="1" dirty="0">
              <a:latin typeface="Calibri" panose="020F0502020204030204"/>
              <a:ea typeface="微软雅黑" panose="020B0503020204020204" pitchFamily="34" charset="-122"/>
            </a:endParaRPr>
          </a:p>
        </p:txBody>
      </p:sp>
      <p:sp>
        <p:nvSpPr>
          <p:cNvPr id="17" name="矩形 16"/>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保障措施</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4.5</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íṩḷïde"/>
          <p:cNvSpPr/>
          <p:nvPr/>
        </p:nvSpPr>
        <p:spPr bwMode="auto">
          <a:xfrm>
            <a:off x="7796283" y="-1"/>
            <a:ext cx="94717" cy="10691814"/>
          </a:xfrm>
          <a:prstGeom prst="rect">
            <a:avLst/>
          </a:prstGeom>
          <a:solidFill>
            <a:schemeClr val="tx2">
              <a:lumMod val="60000"/>
              <a:lumOff val="40000"/>
            </a:schemeClr>
          </a:solidFill>
          <a:ln w="19050">
            <a:noFill/>
            <a:round/>
          </a:ln>
        </p:spPr>
        <p:txBody>
          <a:bodyPr anchor="ctr"/>
          <a:lstStyle/>
          <a:p>
            <a:pPr algn="ctr"/>
            <a:endParaRPr dirty="0"/>
          </a:p>
        </p:txBody>
      </p:sp>
      <p:grpSp>
        <p:nvGrpSpPr>
          <p:cNvPr id="3" name="组合 2"/>
          <p:cNvGrpSpPr/>
          <p:nvPr/>
        </p:nvGrpSpPr>
        <p:grpSpPr>
          <a:xfrm>
            <a:off x="7444799" y="4721077"/>
            <a:ext cx="4631373" cy="892607"/>
            <a:chOff x="7459071" y="7308586"/>
            <a:chExt cx="4631373" cy="892607"/>
          </a:xfrm>
        </p:grpSpPr>
        <p:sp>
          <p:nvSpPr>
            <p:cNvPr id="20"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03</a:t>
              </a:r>
              <a:endParaRPr lang="en-US" altLang="zh-CN" sz="2800" dirty="0">
                <a:solidFill>
                  <a:schemeClr val="bg1">
                    <a:lumMod val="50000"/>
                  </a:schemeClr>
                </a:solidFill>
                <a:latin typeface="Impact" panose="020B0806030902050204" pitchFamily="34" charset="0"/>
              </a:endParaRPr>
            </a:p>
          </p:txBody>
        </p:sp>
        <p:sp>
          <p:nvSpPr>
            <p:cNvPr id="5"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规划方案</a:t>
              </a:r>
              <a:endParaRPr lang="zh-CN" altLang="en-US" dirty="0">
                <a:solidFill>
                  <a:schemeClr val="bg1">
                    <a:lumMod val="50000"/>
                  </a:schemeClr>
                </a:solidFill>
                <a:effectLst/>
              </a:endParaRPr>
            </a:p>
          </p:txBody>
        </p:sp>
      </p:grpSp>
      <p:grpSp>
        <p:nvGrpSpPr>
          <p:cNvPr id="8" name="组合 7"/>
          <p:cNvGrpSpPr/>
          <p:nvPr/>
        </p:nvGrpSpPr>
        <p:grpSpPr>
          <a:xfrm>
            <a:off x="7444799" y="2906980"/>
            <a:ext cx="4631373" cy="892607"/>
            <a:chOff x="7459071" y="5591970"/>
            <a:chExt cx="4631373" cy="892607"/>
          </a:xfrm>
        </p:grpSpPr>
        <p:sp>
          <p:nvSpPr>
            <p:cNvPr id="19" name="íśḻïḑè"/>
            <p:cNvSpPr/>
            <p:nvPr/>
          </p:nvSpPr>
          <p:spPr bwMode="auto">
            <a:xfrm>
              <a:off x="7459071" y="5591970"/>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02</a:t>
              </a:r>
              <a:endParaRPr lang="en-US" altLang="zh-CN" sz="2800" dirty="0">
                <a:solidFill>
                  <a:schemeClr val="bg1">
                    <a:lumMod val="50000"/>
                  </a:schemeClr>
                </a:solidFill>
                <a:latin typeface="Impact" panose="020B0806030902050204" pitchFamily="34" charset="0"/>
              </a:endParaRPr>
            </a:p>
          </p:txBody>
        </p:sp>
        <p:sp>
          <p:nvSpPr>
            <p:cNvPr id="7" name="ïṧḷïḓê"/>
            <p:cNvSpPr txBox="1"/>
            <p:nvPr/>
          </p:nvSpPr>
          <p:spPr>
            <a:xfrm>
              <a:off x="8609877" y="5805461"/>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发展策略与目标</a:t>
              </a:r>
              <a:endParaRPr lang="zh-CN" altLang="en-US" dirty="0">
                <a:solidFill>
                  <a:schemeClr val="bg1">
                    <a:lumMod val="50000"/>
                  </a:schemeClr>
                </a:solidFill>
                <a:effectLst/>
              </a:endParaRPr>
            </a:p>
          </p:txBody>
        </p:sp>
      </p:grpSp>
      <p:grpSp>
        <p:nvGrpSpPr>
          <p:cNvPr id="4" name="组合 3"/>
          <p:cNvGrpSpPr/>
          <p:nvPr/>
        </p:nvGrpSpPr>
        <p:grpSpPr>
          <a:xfrm>
            <a:off x="7444799" y="1230338"/>
            <a:ext cx="4631373" cy="892607"/>
            <a:chOff x="7459071" y="2134703"/>
            <a:chExt cx="4631373" cy="892607"/>
          </a:xfrm>
        </p:grpSpPr>
        <p:sp>
          <p:nvSpPr>
            <p:cNvPr id="17" name="îṥlîḓê"/>
            <p:cNvSpPr/>
            <p:nvPr/>
          </p:nvSpPr>
          <p:spPr bwMode="auto">
            <a:xfrm>
              <a:off x="7459071" y="2134703"/>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01</a:t>
              </a:r>
              <a:endParaRPr lang="en-US" altLang="zh-CN" sz="2800" dirty="0">
                <a:solidFill>
                  <a:schemeClr val="bg1">
                    <a:lumMod val="50000"/>
                  </a:schemeClr>
                </a:solidFill>
                <a:latin typeface="Impact" panose="020B0806030902050204" pitchFamily="34" charset="0"/>
              </a:endParaRPr>
            </a:p>
          </p:txBody>
        </p:sp>
        <p:sp>
          <p:nvSpPr>
            <p:cNvPr id="11" name="îṥľïdè"/>
            <p:cNvSpPr txBox="1"/>
            <p:nvPr/>
          </p:nvSpPr>
          <p:spPr>
            <a:xfrm>
              <a:off x="8609877" y="2385727"/>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项目背景</a:t>
              </a:r>
              <a:endParaRPr lang="zh-CN" altLang="en-US" dirty="0">
                <a:solidFill>
                  <a:schemeClr val="bg1">
                    <a:lumMod val="50000"/>
                  </a:schemeClr>
                </a:solidFill>
                <a:effectLst/>
              </a:endParaRPr>
            </a:p>
          </p:txBody>
        </p:sp>
      </p:grpSp>
      <p:grpSp>
        <p:nvGrpSpPr>
          <p:cNvPr id="2" name="组合 1"/>
          <p:cNvGrpSpPr/>
          <p:nvPr/>
        </p:nvGrpSpPr>
        <p:grpSpPr>
          <a:xfrm>
            <a:off x="1244805" y="1866727"/>
            <a:ext cx="5098843" cy="7221066"/>
            <a:chOff x="463755" y="1866727"/>
            <a:chExt cx="5098843" cy="7221066"/>
          </a:xfrm>
        </p:grpSpPr>
        <p:sp>
          <p:nvSpPr>
            <p:cNvPr id="21" name="ís1íḓê"/>
            <p:cNvSpPr/>
            <p:nvPr/>
          </p:nvSpPr>
          <p:spPr bwMode="auto">
            <a:xfrm>
              <a:off x="463755" y="1866727"/>
              <a:ext cx="5098843" cy="7221066"/>
            </a:xfrm>
            <a:custGeom>
              <a:avLst/>
              <a:gdLst>
                <a:gd name="connsiteX0" fmla="*/ 1340314 w 4111625"/>
                <a:gd name="connsiteY0" fmla="*/ 249119 h 5822951"/>
                <a:gd name="connsiteX1" fmla="*/ 1360734 w 4111625"/>
                <a:gd name="connsiteY1" fmla="*/ 250397 h 5822951"/>
                <a:gd name="connsiteX2" fmla="*/ 1350927 w 4111625"/>
                <a:gd name="connsiteY2" fmla="*/ 249783 h 5822951"/>
                <a:gd name="connsiteX3" fmla="*/ 1302697 w 4111625"/>
                <a:gd name="connsiteY3" fmla="*/ 246765 h 5822951"/>
                <a:gd name="connsiteX4" fmla="*/ 1327635 w 4111625"/>
                <a:gd name="connsiteY4" fmla="*/ 248326 h 5822951"/>
                <a:gd name="connsiteX5" fmla="*/ 1340314 w 4111625"/>
                <a:gd name="connsiteY5" fmla="*/ 249119 h 5822951"/>
                <a:gd name="connsiteX6" fmla="*/ 1315376 w 4111625"/>
                <a:gd name="connsiteY6" fmla="*/ 247559 h 5822951"/>
                <a:gd name="connsiteX7" fmla="*/ 1282278 w 4111625"/>
                <a:gd name="connsiteY7" fmla="*/ 245487 h 5822951"/>
                <a:gd name="connsiteX8" fmla="*/ 1292085 w 4111625"/>
                <a:gd name="connsiteY8" fmla="*/ 246101 h 5822951"/>
                <a:gd name="connsiteX9" fmla="*/ 1302697 w 4111625"/>
                <a:gd name="connsiteY9" fmla="*/ 246765 h 5822951"/>
                <a:gd name="connsiteX10" fmla="*/ 3616367 w 4111625"/>
                <a:gd name="connsiteY10" fmla="*/ 0 h 5822951"/>
                <a:gd name="connsiteX11" fmla="*/ 3616367 w 4111625"/>
                <a:gd name="connsiteY11" fmla="*/ 19639 h 5822951"/>
                <a:gd name="connsiteX12" fmla="*/ 3645788 w 4111625"/>
                <a:gd name="connsiteY12" fmla="*/ 4939198 h 5822951"/>
                <a:gd name="connsiteX13" fmla="*/ 3645788 w 4111625"/>
                <a:gd name="connsiteY13" fmla="*/ 4968657 h 5822951"/>
                <a:gd name="connsiteX14" fmla="*/ 3621270 w 4111625"/>
                <a:gd name="connsiteY14" fmla="*/ 4978476 h 5822951"/>
                <a:gd name="connsiteX15" fmla="*/ 3400611 w 4111625"/>
                <a:gd name="connsiteY15" fmla="*/ 5066851 h 5822951"/>
                <a:gd name="connsiteX16" fmla="*/ 3179951 w 4111625"/>
                <a:gd name="connsiteY16" fmla="*/ 5140497 h 5822951"/>
                <a:gd name="connsiteX17" fmla="*/ 3067169 w 4111625"/>
                <a:gd name="connsiteY17" fmla="*/ 5169956 h 5822951"/>
                <a:gd name="connsiteX18" fmla="*/ 2954388 w 4111625"/>
                <a:gd name="connsiteY18" fmla="*/ 5199414 h 5822951"/>
                <a:gd name="connsiteX19" fmla="*/ 2841606 w 4111625"/>
                <a:gd name="connsiteY19" fmla="*/ 5223963 h 5822951"/>
                <a:gd name="connsiteX20" fmla="*/ 2782764 w 4111625"/>
                <a:gd name="connsiteY20" fmla="*/ 5233783 h 5822951"/>
                <a:gd name="connsiteX21" fmla="*/ 2723921 w 4111625"/>
                <a:gd name="connsiteY21" fmla="*/ 5238692 h 5822951"/>
                <a:gd name="connsiteX22" fmla="*/ 2488551 w 4111625"/>
                <a:gd name="connsiteY22" fmla="*/ 5258331 h 5822951"/>
                <a:gd name="connsiteX23" fmla="*/ 2473840 w 4111625"/>
                <a:gd name="connsiteY23" fmla="*/ 5258331 h 5822951"/>
                <a:gd name="connsiteX24" fmla="*/ 2459129 w 4111625"/>
                <a:gd name="connsiteY24" fmla="*/ 5258331 h 5822951"/>
                <a:gd name="connsiteX25" fmla="*/ 2429708 w 4111625"/>
                <a:gd name="connsiteY25" fmla="*/ 5258331 h 5822951"/>
                <a:gd name="connsiteX26" fmla="*/ 2370865 w 4111625"/>
                <a:gd name="connsiteY26" fmla="*/ 5253421 h 5822951"/>
                <a:gd name="connsiteX27" fmla="*/ 2258084 w 4111625"/>
                <a:gd name="connsiteY27" fmla="*/ 5248512 h 5822951"/>
                <a:gd name="connsiteX28" fmla="*/ 2022714 w 4111625"/>
                <a:gd name="connsiteY28" fmla="*/ 5228873 h 5822951"/>
                <a:gd name="connsiteX29" fmla="*/ 1797150 w 4111625"/>
                <a:gd name="connsiteY29" fmla="*/ 5209234 h 5822951"/>
                <a:gd name="connsiteX30" fmla="*/ 1679465 w 4111625"/>
                <a:gd name="connsiteY30" fmla="*/ 5194505 h 5822951"/>
                <a:gd name="connsiteX31" fmla="*/ 1566684 w 4111625"/>
                <a:gd name="connsiteY31" fmla="*/ 5189595 h 5822951"/>
                <a:gd name="connsiteX32" fmla="*/ 1453902 w 4111625"/>
                <a:gd name="connsiteY32" fmla="*/ 5179775 h 5822951"/>
                <a:gd name="connsiteX33" fmla="*/ 1399963 w 4111625"/>
                <a:gd name="connsiteY33" fmla="*/ 5179775 h 5822951"/>
                <a:gd name="connsiteX34" fmla="*/ 1341120 w 4111625"/>
                <a:gd name="connsiteY34" fmla="*/ 5179775 h 5822951"/>
                <a:gd name="connsiteX35" fmla="*/ 1115557 w 4111625"/>
                <a:gd name="connsiteY35" fmla="*/ 5189595 h 5822951"/>
                <a:gd name="connsiteX36" fmla="*/ 1061618 w 4111625"/>
                <a:gd name="connsiteY36" fmla="*/ 5194505 h 5822951"/>
                <a:gd name="connsiteX37" fmla="*/ 1007679 w 4111625"/>
                <a:gd name="connsiteY37" fmla="*/ 5204324 h 5822951"/>
                <a:gd name="connsiteX38" fmla="*/ 953740 w 4111625"/>
                <a:gd name="connsiteY38" fmla="*/ 5214144 h 5822951"/>
                <a:gd name="connsiteX39" fmla="*/ 939029 w 4111625"/>
                <a:gd name="connsiteY39" fmla="*/ 5219053 h 5822951"/>
                <a:gd name="connsiteX40" fmla="*/ 934126 w 4111625"/>
                <a:gd name="connsiteY40" fmla="*/ 5219053 h 5822951"/>
                <a:gd name="connsiteX41" fmla="*/ 929222 w 4111625"/>
                <a:gd name="connsiteY41" fmla="*/ 5219053 h 5822951"/>
                <a:gd name="connsiteX42" fmla="*/ 899800 w 4111625"/>
                <a:gd name="connsiteY42" fmla="*/ 5228873 h 5822951"/>
                <a:gd name="connsiteX43" fmla="*/ 845862 w 4111625"/>
                <a:gd name="connsiteY43" fmla="*/ 5243602 h 5822951"/>
                <a:gd name="connsiteX44" fmla="*/ 791922 w 4111625"/>
                <a:gd name="connsiteY44" fmla="*/ 5258331 h 5822951"/>
                <a:gd name="connsiteX45" fmla="*/ 684044 w 4111625"/>
                <a:gd name="connsiteY45" fmla="*/ 5292699 h 5822951"/>
                <a:gd name="connsiteX46" fmla="*/ 512421 w 4111625"/>
                <a:gd name="connsiteY46" fmla="*/ 5361436 h 5822951"/>
                <a:gd name="connsiteX47" fmla="*/ 639912 w 4111625"/>
                <a:gd name="connsiteY47" fmla="*/ 5336887 h 5822951"/>
                <a:gd name="connsiteX48" fmla="*/ 708563 w 4111625"/>
                <a:gd name="connsiteY48" fmla="*/ 5327068 h 5822951"/>
                <a:gd name="connsiteX49" fmla="*/ 777212 w 4111625"/>
                <a:gd name="connsiteY49" fmla="*/ 5322158 h 5822951"/>
                <a:gd name="connsiteX50" fmla="*/ 806633 w 4111625"/>
                <a:gd name="connsiteY50" fmla="*/ 5322158 h 5822951"/>
                <a:gd name="connsiteX51" fmla="*/ 840958 w 4111625"/>
                <a:gd name="connsiteY51" fmla="*/ 5317248 h 5822951"/>
                <a:gd name="connsiteX52" fmla="*/ 909608 w 4111625"/>
                <a:gd name="connsiteY52" fmla="*/ 5317248 h 5822951"/>
                <a:gd name="connsiteX53" fmla="*/ 978258 w 4111625"/>
                <a:gd name="connsiteY53" fmla="*/ 5317248 h 5822951"/>
                <a:gd name="connsiteX54" fmla="*/ 1046907 w 4111625"/>
                <a:gd name="connsiteY54" fmla="*/ 5317248 h 5822951"/>
                <a:gd name="connsiteX55" fmla="*/ 1081232 w 4111625"/>
                <a:gd name="connsiteY55" fmla="*/ 5317248 h 5822951"/>
                <a:gd name="connsiteX56" fmla="*/ 1110653 w 4111625"/>
                <a:gd name="connsiteY56" fmla="*/ 5322158 h 5822951"/>
                <a:gd name="connsiteX57" fmla="*/ 1174400 w 4111625"/>
                <a:gd name="connsiteY57" fmla="*/ 5327068 h 5822951"/>
                <a:gd name="connsiteX58" fmla="*/ 1194014 w 4111625"/>
                <a:gd name="connsiteY58" fmla="*/ 5327068 h 5822951"/>
                <a:gd name="connsiteX59" fmla="*/ 1208724 w 4111625"/>
                <a:gd name="connsiteY59" fmla="*/ 5331977 h 5822951"/>
                <a:gd name="connsiteX60" fmla="*/ 1243049 w 4111625"/>
                <a:gd name="connsiteY60" fmla="*/ 5336887 h 5822951"/>
                <a:gd name="connsiteX61" fmla="*/ 1306795 w 4111625"/>
                <a:gd name="connsiteY61" fmla="*/ 5341797 h 5822951"/>
                <a:gd name="connsiteX62" fmla="*/ 1561780 w 4111625"/>
                <a:gd name="connsiteY62" fmla="*/ 5385984 h 5822951"/>
                <a:gd name="connsiteX63" fmla="*/ 1684369 w 4111625"/>
                <a:gd name="connsiteY63" fmla="*/ 5415443 h 5822951"/>
                <a:gd name="connsiteX64" fmla="*/ 1806957 w 4111625"/>
                <a:gd name="connsiteY64" fmla="*/ 5439992 h 5822951"/>
                <a:gd name="connsiteX65" fmla="*/ 2052135 w 4111625"/>
                <a:gd name="connsiteY65" fmla="*/ 5489089 h 5822951"/>
                <a:gd name="connsiteX66" fmla="*/ 2292409 w 4111625"/>
                <a:gd name="connsiteY66" fmla="*/ 5533277 h 5822951"/>
                <a:gd name="connsiteX67" fmla="*/ 2537586 w 4111625"/>
                <a:gd name="connsiteY67" fmla="*/ 5572555 h 5822951"/>
                <a:gd name="connsiteX68" fmla="*/ 2660175 w 4111625"/>
                <a:gd name="connsiteY68" fmla="*/ 5582374 h 5822951"/>
                <a:gd name="connsiteX69" fmla="*/ 2719017 w 4111625"/>
                <a:gd name="connsiteY69" fmla="*/ 5592193 h 5822951"/>
                <a:gd name="connsiteX70" fmla="*/ 2782764 w 4111625"/>
                <a:gd name="connsiteY70" fmla="*/ 5597103 h 5822951"/>
                <a:gd name="connsiteX71" fmla="*/ 2905352 w 4111625"/>
                <a:gd name="connsiteY71" fmla="*/ 5602013 h 5822951"/>
                <a:gd name="connsiteX72" fmla="*/ 3023037 w 4111625"/>
                <a:gd name="connsiteY72" fmla="*/ 5606923 h 5822951"/>
                <a:gd name="connsiteX73" fmla="*/ 3268215 w 4111625"/>
                <a:gd name="connsiteY73" fmla="*/ 5606923 h 5822951"/>
                <a:gd name="connsiteX74" fmla="*/ 3390804 w 4111625"/>
                <a:gd name="connsiteY74" fmla="*/ 5597103 h 5822951"/>
                <a:gd name="connsiteX75" fmla="*/ 3513392 w 4111625"/>
                <a:gd name="connsiteY75" fmla="*/ 5592193 h 5822951"/>
                <a:gd name="connsiteX76" fmla="*/ 3758570 w 4111625"/>
                <a:gd name="connsiteY76" fmla="*/ 5562735 h 5822951"/>
                <a:gd name="connsiteX77" fmla="*/ 3935098 w 4111625"/>
                <a:gd name="connsiteY77" fmla="*/ 5533277 h 5822951"/>
                <a:gd name="connsiteX78" fmla="*/ 4018458 w 4111625"/>
                <a:gd name="connsiteY78" fmla="*/ 780649 h 5822951"/>
                <a:gd name="connsiteX79" fmla="*/ 4106722 w 4111625"/>
                <a:gd name="connsiteY79" fmla="*/ 5606923 h 5822951"/>
                <a:gd name="connsiteX80" fmla="*/ 4111625 w 4111625"/>
                <a:gd name="connsiteY80" fmla="*/ 5680569 h 5822951"/>
                <a:gd name="connsiteX81" fmla="*/ 4038072 w 4111625"/>
                <a:gd name="connsiteY81" fmla="*/ 5695298 h 5822951"/>
                <a:gd name="connsiteX82" fmla="*/ 3787991 w 4111625"/>
                <a:gd name="connsiteY82" fmla="*/ 5744395 h 5822951"/>
                <a:gd name="connsiteX83" fmla="*/ 3537910 w 4111625"/>
                <a:gd name="connsiteY83" fmla="*/ 5783673 h 5822951"/>
                <a:gd name="connsiteX84" fmla="*/ 3410418 w 4111625"/>
                <a:gd name="connsiteY84" fmla="*/ 5798403 h 5822951"/>
                <a:gd name="connsiteX85" fmla="*/ 3282926 w 4111625"/>
                <a:gd name="connsiteY85" fmla="*/ 5808222 h 5822951"/>
                <a:gd name="connsiteX86" fmla="*/ 3023037 w 4111625"/>
                <a:gd name="connsiteY86" fmla="*/ 5818042 h 5822951"/>
                <a:gd name="connsiteX87" fmla="*/ 2895545 w 4111625"/>
                <a:gd name="connsiteY87" fmla="*/ 5818042 h 5822951"/>
                <a:gd name="connsiteX88" fmla="*/ 2768053 w 4111625"/>
                <a:gd name="connsiteY88" fmla="*/ 5818042 h 5822951"/>
                <a:gd name="connsiteX89" fmla="*/ 2704307 w 4111625"/>
                <a:gd name="connsiteY89" fmla="*/ 5813132 h 5822951"/>
                <a:gd name="connsiteX90" fmla="*/ 2640561 w 4111625"/>
                <a:gd name="connsiteY90" fmla="*/ 5808222 h 5822951"/>
                <a:gd name="connsiteX91" fmla="*/ 2513068 w 4111625"/>
                <a:gd name="connsiteY91" fmla="*/ 5798403 h 5822951"/>
                <a:gd name="connsiteX92" fmla="*/ 2258084 w 4111625"/>
                <a:gd name="connsiteY92" fmla="*/ 5773854 h 5822951"/>
                <a:gd name="connsiteX93" fmla="*/ 2008002 w 4111625"/>
                <a:gd name="connsiteY93" fmla="*/ 5734576 h 5822951"/>
                <a:gd name="connsiteX94" fmla="*/ 1757922 w 4111625"/>
                <a:gd name="connsiteY94" fmla="*/ 5690388 h 5822951"/>
                <a:gd name="connsiteX95" fmla="*/ 1635333 w 4111625"/>
                <a:gd name="connsiteY95" fmla="*/ 5670749 h 5822951"/>
                <a:gd name="connsiteX96" fmla="*/ 1512744 w 4111625"/>
                <a:gd name="connsiteY96" fmla="*/ 5651110 h 5822951"/>
                <a:gd name="connsiteX97" fmla="*/ 1272471 w 4111625"/>
                <a:gd name="connsiteY97" fmla="*/ 5616742 h 5822951"/>
                <a:gd name="connsiteX98" fmla="*/ 1213628 w 4111625"/>
                <a:gd name="connsiteY98" fmla="*/ 5611832 h 5822951"/>
                <a:gd name="connsiteX99" fmla="*/ 1184207 w 4111625"/>
                <a:gd name="connsiteY99" fmla="*/ 5606923 h 5822951"/>
                <a:gd name="connsiteX100" fmla="*/ 1169496 w 4111625"/>
                <a:gd name="connsiteY100" fmla="*/ 5606923 h 5822951"/>
                <a:gd name="connsiteX101" fmla="*/ 1164593 w 4111625"/>
                <a:gd name="connsiteY101" fmla="*/ 5606923 h 5822951"/>
                <a:gd name="connsiteX102" fmla="*/ 1154785 w 4111625"/>
                <a:gd name="connsiteY102" fmla="*/ 5606923 h 5822951"/>
                <a:gd name="connsiteX103" fmla="*/ 1095943 w 4111625"/>
                <a:gd name="connsiteY103" fmla="*/ 5602013 h 5822951"/>
                <a:gd name="connsiteX104" fmla="*/ 1061618 w 4111625"/>
                <a:gd name="connsiteY104" fmla="*/ 5602013 h 5822951"/>
                <a:gd name="connsiteX105" fmla="*/ 1032197 w 4111625"/>
                <a:gd name="connsiteY105" fmla="*/ 5602013 h 5822951"/>
                <a:gd name="connsiteX106" fmla="*/ 978258 w 4111625"/>
                <a:gd name="connsiteY106" fmla="*/ 5602013 h 5822951"/>
                <a:gd name="connsiteX107" fmla="*/ 919415 w 4111625"/>
                <a:gd name="connsiteY107" fmla="*/ 5606923 h 5822951"/>
                <a:gd name="connsiteX108" fmla="*/ 860573 w 4111625"/>
                <a:gd name="connsiteY108" fmla="*/ 5611832 h 5822951"/>
                <a:gd name="connsiteX109" fmla="*/ 831151 w 4111625"/>
                <a:gd name="connsiteY109" fmla="*/ 5611832 h 5822951"/>
                <a:gd name="connsiteX110" fmla="*/ 801730 w 4111625"/>
                <a:gd name="connsiteY110" fmla="*/ 5616742 h 5822951"/>
                <a:gd name="connsiteX111" fmla="*/ 747790 w 4111625"/>
                <a:gd name="connsiteY111" fmla="*/ 5621652 h 5822951"/>
                <a:gd name="connsiteX112" fmla="*/ 688948 w 4111625"/>
                <a:gd name="connsiteY112" fmla="*/ 5631471 h 5822951"/>
                <a:gd name="connsiteX113" fmla="*/ 576167 w 4111625"/>
                <a:gd name="connsiteY113" fmla="*/ 5656020 h 5822951"/>
                <a:gd name="connsiteX114" fmla="*/ 355507 w 4111625"/>
                <a:gd name="connsiteY114" fmla="*/ 5724756 h 5822951"/>
                <a:gd name="connsiteX115" fmla="*/ 306471 w 4111625"/>
                <a:gd name="connsiteY115" fmla="*/ 5749305 h 5822951"/>
                <a:gd name="connsiteX116" fmla="*/ 257436 w 4111625"/>
                <a:gd name="connsiteY116" fmla="*/ 5773854 h 5822951"/>
                <a:gd name="connsiteX117" fmla="*/ 208401 w 4111625"/>
                <a:gd name="connsiteY117" fmla="*/ 5798403 h 5822951"/>
                <a:gd name="connsiteX118" fmla="*/ 183882 w 4111625"/>
                <a:gd name="connsiteY118" fmla="*/ 5813132 h 5822951"/>
                <a:gd name="connsiteX119" fmla="*/ 174076 w 4111625"/>
                <a:gd name="connsiteY119" fmla="*/ 5818042 h 5822951"/>
                <a:gd name="connsiteX120" fmla="*/ 169172 w 4111625"/>
                <a:gd name="connsiteY120" fmla="*/ 5822951 h 5822951"/>
                <a:gd name="connsiteX121" fmla="*/ 26433 w 4111625"/>
                <a:gd name="connsiteY121" fmla="*/ 5822951 h 5822951"/>
                <a:gd name="connsiteX122" fmla="*/ 0 w 4111625"/>
                <a:gd name="connsiteY122" fmla="*/ 5822951 h 5822951"/>
                <a:gd name="connsiteX123" fmla="*/ 0 w 4111625"/>
                <a:gd name="connsiteY123" fmla="*/ 710368 h 5822951"/>
                <a:gd name="connsiteX124" fmla="*/ 2451 w 4111625"/>
                <a:gd name="connsiteY124" fmla="*/ 520433 h 5822951"/>
                <a:gd name="connsiteX125" fmla="*/ 61294 w 4111625"/>
                <a:gd name="connsiteY125" fmla="*/ 5459631 h 5822951"/>
                <a:gd name="connsiteX126" fmla="*/ 110329 w 4111625"/>
                <a:gd name="connsiteY126" fmla="*/ 5425262 h 5822951"/>
                <a:gd name="connsiteX127" fmla="*/ 164269 w 4111625"/>
                <a:gd name="connsiteY127" fmla="*/ 5395804 h 5822951"/>
                <a:gd name="connsiteX128" fmla="*/ 213304 w 4111625"/>
                <a:gd name="connsiteY128" fmla="*/ 5366345 h 5822951"/>
                <a:gd name="connsiteX129" fmla="*/ 424157 w 4111625"/>
                <a:gd name="connsiteY129" fmla="*/ 5263241 h 5822951"/>
                <a:gd name="connsiteX130" fmla="*/ 644816 w 4111625"/>
                <a:gd name="connsiteY130" fmla="*/ 5179775 h 5822951"/>
                <a:gd name="connsiteX131" fmla="*/ 757598 w 4111625"/>
                <a:gd name="connsiteY131" fmla="*/ 5145407 h 5822951"/>
                <a:gd name="connsiteX132" fmla="*/ 816441 w 4111625"/>
                <a:gd name="connsiteY132" fmla="*/ 5125768 h 5822951"/>
                <a:gd name="connsiteX133" fmla="*/ 870379 w 4111625"/>
                <a:gd name="connsiteY133" fmla="*/ 5115949 h 5822951"/>
                <a:gd name="connsiteX134" fmla="*/ 899800 w 4111625"/>
                <a:gd name="connsiteY134" fmla="*/ 5106129 h 5822951"/>
                <a:gd name="connsiteX135" fmla="*/ 904704 w 4111625"/>
                <a:gd name="connsiteY135" fmla="*/ 5106129 h 5822951"/>
                <a:gd name="connsiteX136" fmla="*/ 909608 w 4111625"/>
                <a:gd name="connsiteY136" fmla="*/ 5106129 h 5822951"/>
                <a:gd name="connsiteX137" fmla="*/ 914511 w 4111625"/>
                <a:gd name="connsiteY137" fmla="*/ 5101220 h 5822951"/>
                <a:gd name="connsiteX138" fmla="*/ 929222 w 4111625"/>
                <a:gd name="connsiteY138" fmla="*/ 5101220 h 5822951"/>
                <a:gd name="connsiteX139" fmla="*/ 988065 w 4111625"/>
                <a:gd name="connsiteY139" fmla="*/ 5091400 h 5822951"/>
                <a:gd name="connsiteX140" fmla="*/ 1046907 w 4111625"/>
                <a:gd name="connsiteY140" fmla="*/ 5081581 h 5822951"/>
                <a:gd name="connsiteX141" fmla="*/ 1105750 w 4111625"/>
                <a:gd name="connsiteY141" fmla="*/ 5076671 h 5822951"/>
                <a:gd name="connsiteX142" fmla="*/ 1341120 w 4111625"/>
                <a:gd name="connsiteY142" fmla="*/ 5066851 h 5822951"/>
                <a:gd name="connsiteX143" fmla="*/ 1399963 w 4111625"/>
                <a:gd name="connsiteY143" fmla="*/ 5066851 h 5822951"/>
                <a:gd name="connsiteX144" fmla="*/ 1458805 w 4111625"/>
                <a:gd name="connsiteY144" fmla="*/ 5071761 h 5822951"/>
                <a:gd name="connsiteX145" fmla="*/ 1576491 w 4111625"/>
                <a:gd name="connsiteY145" fmla="*/ 5076671 h 5822951"/>
                <a:gd name="connsiteX146" fmla="*/ 1694176 w 4111625"/>
                <a:gd name="connsiteY146" fmla="*/ 5086490 h 5822951"/>
                <a:gd name="connsiteX147" fmla="*/ 1806957 w 4111625"/>
                <a:gd name="connsiteY147" fmla="*/ 5101220 h 5822951"/>
                <a:gd name="connsiteX148" fmla="*/ 2037424 w 4111625"/>
                <a:gd name="connsiteY148" fmla="*/ 5125768 h 5822951"/>
                <a:gd name="connsiteX149" fmla="*/ 2262987 w 4111625"/>
                <a:gd name="connsiteY149" fmla="*/ 5145407 h 5822951"/>
                <a:gd name="connsiteX150" fmla="*/ 2375769 w 4111625"/>
                <a:gd name="connsiteY150" fmla="*/ 5155227 h 5822951"/>
                <a:gd name="connsiteX151" fmla="*/ 2434612 w 4111625"/>
                <a:gd name="connsiteY151" fmla="*/ 5155227 h 5822951"/>
                <a:gd name="connsiteX152" fmla="*/ 2464033 w 4111625"/>
                <a:gd name="connsiteY152" fmla="*/ 5160136 h 5822951"/>
                <a:gd name="connsiteX153" fmla="*/ 2478744 w 4111625"/>
                <a:gd name="connsiteY153" fmla="*/ 5160136 h 5822951"/>
                <a:gd name="connsiteX154" fmla="*/ 2488551 w 4111625"/>
                <a:gd name="connsiteY154" fmla="*/ 5160136 h 5822951"/>
                <a:gd name="connsiteX155" fmla="*/ 2714114 w 4111625"/>
                <a:gd name="connsiteY155" fmla="*/ 5145407 h 5822951"/>
                <a:gd name="connsiteX156" fmla="*/ 2768053 w 4111625"/>
                <a:gd name="connsiteY156" fmla="*/ 5135588 h 5822951"/>
                <a:gd name="connsiteX157" fmla="*/ 2826896 w 4111625"/>
                <a:gd name="connsiteY157" fmla="*/ 5130678 h 5822951"/>
                <a:gd name="connsiteX158" fmla="*/ 2934774 w 4111625"/>
                <a:gd name="connsiteY158" fmla="*/ 5106129 h 5822951"/>
                <a:gd name="connsiteX159" fmla="*/ 3047555 w 4111625"/>
                <a:gd name="connsiteY159" fmla="*/ 5081581 h 5822951"/>
                <a:gd name="connsiteX160" fmla="*/ 3155433 w 4111625"/>
                <a:gd name="connsiteY160" fmla="*/ 5052122 h 5822951"/>
                <a:gd name="connsiteX161" fmla="*/ 3371189 w 4111625"/>
                <a:gd name="connsiteY161" fmla="*/ 4983386 h 5822951"/>
                <a:gd name="connsiteX162" fmla="*/ 3557524 w 4111625"/>
                <a:gd name="connsiteY162" fmla="*/ 4909740 h 5822951"/>
                <a:gd name="connsiteX163" fmla="*/ 3586946 w 4111625"/>
                <a:gd name="connsiteY163" fmla="*/ 39278 h 5822951"/>
                <a:gd name="connsiteX164" fmla="*/ 3454550 w 4111625"/>
                <a:gd name="connsiteY164" fmla="*/ 78556 h 5822951"/>
                <a:gd name="connsiteX165" fmla="*/ 3380997 w 4111625"/>
                <a:gd name="connsiteY165" fmla="*/ 98195 h 5822951"/>
                <a:gd name="connsiteX166" fmla="*/ 3302540 w 4111625"/>
                <a:gd name="connsiteY166" fmla="*/ 117834 h 5822951"/>
                <a:gd name="connsiteX167" fmla="*/ 3228987 w 4111625"/>
                <a:gd name="connsiteY167" fmla="*/ 132563 h 5822951"/>
                <a:gd name="connsiteX168" fmla="*/ 3189758 w 4111625"/>
                <a:gd name="connsiteY168" fmla="*/ 142383 h 5822951"/>
                <a:gd name="connsiteX169" fmla="*/ 3150530 w 4111625"/>
                <a:gd name="connsiteY169" fmla="*/ 147292 h 5822951"/>
                <a:gd name="connsiteX170" fmla="*/ 2998520 w 4111625"/>
                <a:gd name="connsiteY170" fmla="*/ 176751 h 5822951"/>
                <a:gd name="connsiteX171" fmla="*/ 2920063 w 4111625"/>
                <a:gd name="connsiteY171" fmla="*/ 191480 h 5822951"/>
                <a:gd name="connsiteX172" fmla="*/ 2841606 w 4111625"/>
                <a:gd name="connsiteY172" fmla="*/ 201300 h 5822951"/>
                <a:gd name="connsiteX173" fmla="*/ 2768053 w 4111625"/>
                <a:gd name="connsiteY173" fmla="*/ 211119 h 5822951"/>
                <a:gd name="connsiteX174" fmla="*/ 2689596 w 4111625"/>
                <a:gd name="connsiteY174" fmla="*/ 220939 h 5822951"/>
                <a:gd name="connsiteX175" fmla="*/ 2532683 w 4111625"/>
                <a:gd name="connsiteY175" fmla="*/ 235668 h 5822951"/>
                <a:gd name="connsiteX176" fmla="*/ 2375769 w 4111625"/>
                <a:gd name="connsiteY176" fmla="*/ 250397 h 5822951"/>
                <a:gd name="connsiteX177" fmla="*/ 2297312 w 4111625"/>
                <a:gd name="connsiteY177" fmla="*/ 255307 h 5822951"/>
                <a:gd name="connsiteX178" fmla="*/ 2218855 w 4111625"/>
                <a:gd name="connsiteY178" fmla="*/ 260216 h 5822951"/>
                <a:gd name="connsiteX179" fmla="*/ 2140399 w 4111625"/>
                <a:gd name="connsiteY179" fmla="*/ 260216 h 5822951"/>
                <a:gd name="connsiteX180" fmla="*/ 2066845 w 4111625"/>
                <a:gd name="connsiteY180" fmla="*/ 265126 h 5822951"/>
                <a:gd name="connsiteX181" fmla="*/ 1909932 w 4111625"/>
                <a:gd name="connsiteY181" fmla="*/ 265126 h 5822951"/>
                <a:gd name="connsiteX182" fmla="*/ 1753018 w 4111625"/>
                <a:gd name="connsiteY182" fmla="*/ 265126 h 5822951"/>
                <a:gd name="connsiteX183" fmla="*/ 1596105 w 4111625"/>
                <a:gd name="connsiteY183" fmla="*/ 260216 h 5822951"/>
                <a:gd name="connsiteX184" fmla="*/ 1439191 w 4111625"/>
                <a:gd name="connsiteY184" fmla="*/ 255307 h 5822951"/>
                <a:gd name="connsiteX185" fmla="*/ 1360734 w 4111625"/>
                <a:gd name="connsiteY185" fmla="*/ 250397 h 5822951"/>
                <a:gd name="connsiteX186" fmla="*/ 1439191 w 4111625"/>
                <a:gd name="connsiteY186" fmla="*/ 250397 h 5822951"/>
                <a:gd name="connsiteX187" fmla="*/ 1596105 w 4111625"/>
                <a:gd name="connsiteY187" fmla="*/ 255307 h 5822951"/>
                <a:gd name="connsiteX188" fmla="*/ 1753018 w 4111625"/>
                <a:gd name="connsiteY188" fmla="*/ 260216 h 5822951"/>
                <a:gd name="connsiteX189" fmla="*/ 1909932 w 4111625"/>
                <a:gd name="connsiteY189" fmla="*/ 255307 h 5822951"/>
                <a:gd name="connsiteX190" fmla="*/ 2061942 w 4111625"/>
                <a:gd name="connsiteY190" fmla="*/ 250397 h 5822951"/>
                <a:gd name="connsiteX191" fmla="*/ 2140399 w 4111625"/>
                <a:gd name="connsiteY191" fmla="*/ 250397 h 5822951"/>
                <a:gd name="connsiteX192" fmla="*/ 2218855 w 4111625"/>
                <a:gd name="connsiteY192" fmla="*/ 245487 h 5822951"/>
                <a:gd name="connsiteX193" fmla="*/ 2297312 w 4111625"/>
                <a:gd name="connsiteY193" fmla="*/ 240577 h 5822951"/>
                <a:gd name="connsiteX194" fmla="*/ 2375769 w 4111625"/>
                <a:gd name="connsiteY194" fmla="*/ 235668 h 5822951"/>
                <a:gd name="connsiteX195" fmla="*/ 2532683 w 4111625"/>
                <a:gd name="connsiteY195" fmla="*/ 220939 h 5822951"/>
                <a:gd name="connsiteX196" fmla="*/ 2684693 w 4111625"/>
                <a:gd name="connsiteY196" fmla="*/ 201300 h 5822951"/>
                <a:gd name="connsiteX197" fmla="*/ 2763149 w 4111625"/>
                <a:gd name="connsiteY197" fmla="*/ 191480 h 5822951"/>
                <a:gd name="connsiteX198" fmla="*/ 2841606 w 4111625"/>
                <a:gd name="connsiteY198" fmla="*/ 181661 h 5822951"/>
                <a:gd name="connsiteX199" fmla="*/ 2915159 w 4111625"/>
                <a:gd name="connsiteY199" fmla="*/ 171841 h 5822951"/>
                <a:gd name="connsiteX200" fmla="*/ 2993616 w 4111625"/>
                <a:gd name="connsiteY200" fmla="*/ 157112 h 5822951"/>
                <a:gd name="connsiteX201" fmla="*/ 3145626 w 4111625"/>
                <a:gd name="connsiteY201" fmla="*/ 127654 h 5822951"/>
                <a:gd name="connsiteX202" fmla="*/ 3184855 w 4111625"/>
                <a:gd name="connsiteY202" fmla="*/ 117834 h 5822951"/>
                <a:gd name="connsiteX203" fmla="*/ 3224083 w 4111625"/>
                <a:gd name="connsiteY203" fmla="*/ 108014 h 5822951"/>
                <a:gd name="connsiteX204" fmla="*/ 3297636 w 4111625"/>
                <a:gd name="connsiteY204" fmla="*/ 93285 h 5822951"/>
                <a:gd name="connsiteX205" fmla="*/ 3376093 w 4111625"/>
                <a:gd name="connsiteY205" fmla="*/ 73646 h 5822951"/>
                <a:gd name="connsiteX206" fmla="*/ 3449646 w 4111625"/>
                <a:gd name="connsiteY206" fmla="*/ 49098 h 5822951"/>
                <a:gd name="connsiteX207" fmla="*/ 3596753 w 4111625"/>
                <a:gd name="connsiteY207" fmla="*/ 4910 h 5822951"/>
                <a:gd name="connsiteX208" fmla="*/ 3616367 w 4111625"/>
                <a:gd name="connsiteY208" fmla="*/ 0 h 5822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4111625" h="5822951">
                  <a:moveTo>
                    <a:pt x="1340314" y="249119"/>
                  </a:moveTo>
                  <a:lnTo>
                    <a:pt x="1360734" y="250397"/>
                  </a:lnTo>
                  <a:cubicBezTo>
                    <a:pt x="1360734" y="250397"/>
                    <a:pt x="1360734" y="250397"/>
                    <a:pt x="1350927" y="249783"/>
                  </a:cubicBezTo>
                  <a:close/>
                  <a:moveTo>
                    <a:pt x="1302697" y="246765"/>
                  </a:moveTo>
                  <a:lnTo>
                    <a:pt x="1327635" y="248326"/>
                  </a:lnTo>
                  <a:lnTo>
                    <a:pt x="1340314" y="249119"/>
                  </a:lnTo>
                  <a:lnTo>
                    <a:pt x="1315376" y="247559"/>
                  </a:lnTo>
                  <a:close/>
                  <a:moveTo>
                    <a:pt x="1282278" y="245487"/>
                  </a:moveTo>
                  <a:cubicBezTo>
                    <a:pt x="1282278" y="245487"/>
                    <a:pt x="1282278" y="245487"/>
                    <a:pt x="1292085" y="246101"/>
                  </a:cubicBezTo>
                  <a:lnTo>
                    <a:pt x="1302697" y="246765"/>
                  </a:lnTo>
                  <a:close/>
                  <a:moveTo>
                    <a:pt x="3616367" y="0"/>
                  </a:moveTo>
                  <a:cubicBezTo>
                    <a:pt x="3616367" y="0"/>
                    <a:pt x="3616367" y="0"/>
                    <a:pt x="3616367" y="19639"/>
                  </a:cubicBezTo>
                  <a:cubicBezTo>
                    <a:pt x="3616367" y="19639"/>
                    <a:pt x="3616367" y="19639"/>
                    <a:pt x="3645788" y="4939198"/>
                  </a:cubicBezTo>
                  <a:cubicBezTo>
                    <a:pt x="3645788" y="4939198"/>
                    <a:pt x="3645788" y="4939198"/>
                    <a:pt x="3645788" y="4968657"/>
                  </a:cubicBezTo>
                  <a:cubicBezTo>
                    <a:pt x="3645788" y="4968657"/>
                    <a:pt x="3645788" y="4968657"/>
                    <a:pt x="3621270" y="4978476"/>
                  </a:cubicBezTo>
                  <a:cubicBezTo>
                    <a:pt x="3547717" y="5012844"/>
                    <a:pt x="3474164" y="5037393"/>
                    <a:pt x="3400611" y="5066851"/>
                  </a:cubicBezTo>
                  <a:cubicBezTo>
                    <a:pt x="3331961" y="5091400"/>
                    <a:pt x="3258408" y="5115949"/>
                    <a:pt x="3179951" y="5140497"/>
                  </a:cubicBezTo>
                  <a:cubicBezTo>
                    <a:pt x="3145626" y="5150317"/>
                    <a:pt x="3106398" y="5160136"/>
                    <a:pt x="3067169" y="5169956"/>
                  </a:cubicBezTo>
                  <a:cubicBezTo>
                    <a:pt x="3032845" y="5179775"/>
                    <a:pt x="2993616" y="5189595"/>
                    <a:pt x="2954388" y="5199414"/>
                  </a:cubicBezTo>
                  <a:cubicBezTo>
                    <a:pt x="2920063" y="5209234"/>
                    <a:pt x="2880835" y="5214144"/>
                    <a:pt x="2841606" y="5223963"/>
                  </a:cubicBezTo>
                  <a:cubicBezTo>
                    <a:pt x="2841606" y="5223963"/>
                    <a:pt x="2841606" y="5223963"/>
                    <a:pt x="2782764" y="5233783"/>
                  </a:cubicBezTo>
                  <a:cubicBezTo>
                    <a:pt x="2782764" y="5233783"/>
                    <a:pt x="2782764" y="5233783"/>
                    <a:pt x="2723921" y="5238692"/>
                  </a:cubicBezTo>
                  <a:cubicBezTo>
                    <a:pt x="2645464" y="5253421"/>
                    <a:pt x="2567007" y="5258331"/>
                    <a:pt x="2488551" y="5258331"/>
                  </a:cubicBezTo>
                  <a:cubicBezTo>
                    <a:pt x="2483647" y="5258331"/>
                    <a:pt x="2478744" y="5258331"/>
                    <a:pt x="2473840" y="5258331"/>
                  </a:cubicBezTo>
                  <a:cubicBezTo>
                    <a:pt x="2473840" y="5258331"/>
                    <a:pt x="2473840" y="5258331"/>
                    <a:pt x="2459129" y="5258331"/>
                  </a:cubicBezTo>
                  <a:cubicBezTo>
                    <a:pt x="2459129" y="5258331"/>
                    <a:pt x="2459129" y="5258331"/>
                    <a:pt x="2429708" y="5258331"/>
                  </a:cubicBezTo>
                  <a:cubicBezTo>
                    <a:pt x="2410094" y="5258331"/>
                    <a:pt x="2390480" y="5258331"/>
                    <a:pt x="2370865" y="5253421"/>
                  </a:cubicBezTo>
                  <a:cubicBezTo>
                    <a:pt x="2336541" y="5253421"/>
                    <a:pt x="2292409" y="5253421"/>
                    <a:pt x="2258084" y="5248512"/>
                  </a:cubicBezTo>
                  <a:cubicBezTo>
                    <a:pt x="2179627" y="5243602"/>
                    <a:pt x="2101170" y="5238692"/>
                    <a:pt x="2022714" y="5228873"/>
                  </a:cubicBezTo>
                  <a:cubicBezTo>
                    <a:pt x="2022714" y="5228873"/>
                    <a:pt x="2022714" y="5228873"/>
                    <a:pt x="1797150" y="5209234"/>
                  </a:cubicBezTo>
                  <a:cubicBezTo>
                    <a:pt x="1797150" y="5209234"/>
                    <a:pt x="1797150" y="5209234"/>
                    <a:pt x="1679465" y="5194505"/>
                  </a:cubicBezTo>
                  <a:cubicBezTo>
                    <a:pt x="1645140" y="5194505"/>
                    <a:pt x="1605912" y="5189595"/>
                    <a:pt x="1566684" y="5189595"/>
                  </a:cubicBezTo>
                  <a:cubicBezTo>
                    <a:pt x="1532359" y="5184685"/>
                    <a:pt x="1493130" y="5184685"/>
                    <a:pt x="1453902" y="5179775"/>
                  </a:cubicBezTo>
                  <a:cubicBezTo>
                    <a:pt x="1453902" y="5179775"/>
                    <a:pt x="1453902" y="5179775"/>
                    <a:pt x="1399963" y="5179775"/>
                  </a:cubicBezTo>
                  <a:cubicBezTo>
                    <a:pt x="1399963" y="5179775"/>
                    <a:pt x="1399963" y="5179775"/>
                    <a:pt x="1341120" y="5179775"/>
                  </a:cubicBezTo>
                  <a:cubicBezTo>
                    <a:pt x="1267567" y="5179775"/>
                    <a:pt x="1194014" y="5184685"/>
                    <a:pt x="1115557" y="5189595"/>
                  </a:cubicBezTo>
                  <a:cubicBezTo>
                    <a:pt x="1100846" y="5189595"/>
                    <a:pt x="1081232" y="5194505"/>
                    <a:pt x="1061618" y="5194505"/>
                  </a:cubicBezTo>
                  <a:cubicBezTo>
                    <a:pt x="1042004" y="5199414"/>
                    <a:pt x="1027293" y="5199414"/>
                    <a:pt x="1007679" y="5204324"/>
                  </a:cubicBezTo>
                  <a:cubicBezTo>
                    <a:pt x="1007679" y="5204324"/>
                    <a:pt x="1007679" y="5204324"/>
                    <a:pt x="953740" y="5214144"/>
                  </a:cubicBezTo>
                  <a:cubicBezTo>
                    <a:pt x="953740" y="5214144"/>
                    <a:pt x="953740" y="5214144"/>
                    <a:pt x="939029" y="5219053"/>
                  </a:cubicBezTo>
                  <a:cubicBezTo>
                    <a:pt x="939029" y="5219053"/>
                    <a:pt x="939029" y="5219053"/>
                    <a:pt x="934126" y="5219053"/>
                  </a:cubicBezTo>
                  <a:cubicBezTo>
                    <a:pt x="934126" y="5219053"/>
                    <a:pt x="934126" y="5219053"/>
                    <a:pt x="929222" y="5219053"/>
                  </a:cubicBezTo>
                  <a:cubicBezTo>
                    <a:pt x="929222" y="5219053"/>
                    <a:pt x="929222" y="5219053"/>
                    <a:pt x="899800" y="5228873"/>
                  </a:cubicBezTo>
                  <a:cubicBezTo>
                    <a:pt x="899800" y="5228873"/>
                    <a:pt x="899800" y="5228873"/>
                    <a:pt x="845862" y="5243602"/>
                  </a:cubicBezTo>
                  <a:cubicBezTo>
                    <a:pt x="845862" y="5243602"/>
                    <a:pt x="845862" y="5243602"/>
                    <a:pt x="791922" y="5258331"/>
                  </a:cubicBezTo>
                  <a:cubicBezTo>
                    <a:pt x="757598" y="5268151"/>
                    <a:pt x="718369" y="5282880"/>
                    <a:pt x="684044" y="5292699"/>
                  </a:cubicBezTo>
                  <a:cubicBezTo>
                    <a:pt x="625202" y="5312338"/>
                    <a:pt x="571263" y="5336887"/>
                    <a:pt x="512421" y="5361436"/>
                  </a:cubicBezTo>
                  <a:cubicBezTo>
                    <a:pt x="556553" y="5351616"/>
                    <a:pt x="600684" y="5341797"/>
                    <a:pt x="639912" y="5336887"/>
                  </a:cubicBezTo>
                  <a:cubicBezTo>
                    <a:pt x="664431" y="5336887"/>
                    <a:pt x="684044" y="5331977"/>
                    <a:pt x="708563" y="5327068"/>
                  </a:cubicBezTo>
                  <a:cubicBezTo>
                    <a:pt x="708563" y="5327068"/>
                    <a:pt x="708563" y="5327068"/>
                    <a:pt x="777212" y="5322158"/>
                  </a:cubicBezTo>
                  <a:cubicBezTo>
                    <a:pt x="777212" y="5322158"/>
                    <a:pt x="777212" y="5322158"/>
                    <a:pt x="806633" y="5322158"/>
                  </a:cubicBezTo>
                  <a:cubicBezTo>
                    <a:pt x="806633" y="5322158"/>
                    <a:pt x="806633" y="5322158"/>
                    <a:pt x="840958" y="5317248"/>
                  </a:cubicBezTo>
                  <a:cubicBezTo>
                    <a:pt x="840958" y="5317248"/>
                    <a:pt x="840958" y="5317248"/>
                    <a:pt x="909608" y="5317248"/>
                  </a:cubicBezTo>
                  <a:cubicBezTo>
                    <a:pt x="929222" y="5317248"/>
                    <a:pt x="953740" y="5317248"/>
                    <a:pt x="978258" y="5317248"/>
                  </a:cubicBezTo>
                  <a:cubicBezTo>
                    <a:pt x="978258" y="5317248"/>
                    <a:pt x="978258" y="5317248"/>
                    <a:pt x="1046907" y="5317248"/>
                  </a:cubicBezTo>
                  <a:cubicBezTo>
                    <a:pt x="1056714" y="5317248"/>
                    <a:pt x="1066522" y="5317248"/>
                    <a:pt x="1081232" y="5317248"/>
                  </a:cubicBezTo>
                  <a:cubicBezTo>
                    <a:pt x="1081232" y="5317248"/>
                    <a:pt x="1081232" y="5317248"/>
                    <a:pt x="1110653" y="5322158"/>
                  </a:cubicBezTo>
                  <a:cubicBezTo>
                    <a:pt x="1110653" y="5322158"/>
                    <a:pt x="1110653" y="5322158"/>
                    <a:pt x="1174400" y="5327068"/>
                  </a:cubicBezTo>
                  <a:cubicBezTo>
                    <a:pt x="1174400" y="5327068"/>
                    <a:pt x="1174400" y="5327068"/>
                    <a:pt x="1194014" y="5327068"/>
                  </a:cubicBezTo>
                  <a:cubicBezTo>
                    <a:pt x="1194014" y="5327068"/>
                    <a:pt x="1194014" y="5327068"/>
                    <a:pt x="1208724" y="5331977"/>
                  </a:cubicBezTo>
                  <a:cubicBezTo>
                    <a:pt x="1208724" y="5331977"/>
                    <a:pt x="1208724" y="5331977"/>
                    <a:pt x="1243049" y="5336887"/>
                  </a:cubicBezTo>
                  <a:cubicBezTo>
                    <a:pt x="1243049" y="5336887"/>
                    <a:pt x="1243049" y="5336887"/>
                    <a:pt x="1306795" y="5341797"/>
                  </a:cubicBezTo>
                  <a:cubicBezTo>
                    <a:pt x="1390156" y="5356526"/>
                    <a:pt x="1478420" y="5371255"/>
                    <a:pt x="1561780" y="5385984"/>
                  </a:cubicBezTo>
                  <a:cubicBezTo>
                    <a:pt x="1601008" y="5395804"/>
                    <a:pt x="1645140" y="5405623"/>
                    <a:pt x="1684369" y="5415443"/>
                  </a:cubicBezTo>
                  <a:cubicBezTo>
                    <a:pt x="1684369" y="5415443"/>
                    <a:pt x="1684369" y="5415443"/>
                    <a:pt x="1806957" y="5439992"/>
                  </a:cubicBezTo>
                  <a:cubicBezTo>
                    <a:pt x="1806957" y="5439992"/>
                    <a:pt x="1806957" y="5439992"/>
                    <a:pt x="2052135" y="5489089"/>
                  </a:cubicBezTo>
                  <a:cubicBezTo>
                    <a:pt x="2130592" y="5503818"/>
                    <a:pt x="2213952" y="5523457"/>
                    <a:pt x="2292409" y="5533277"/>
                  </a:cubicBezTo>
                  <a:cubicBezTo>
                    <a:pt x="2375769" y="5548006"/>
                    <a:pt x="2454226" y="5557825"/>
                    <a:pt x="2537586" y="5572555"/>
                  </a:cubicBezTo>
                  <a:cubicBezTo>
                    <a:pt x="2537586" y="5572555"/>
                    <a:pt x="2537586" y="5572555"/>
                    <a:pt x="2660175" y="5582374"/>
                  </a:cubicBezTo>
                  <a:cubicBezTo>
                    <a:pt x="2660175" y="5582374"/>
                    <a:pt x="2660175" y="5582374"/>
                    <a:pt x="2719017" y="5592193"/>
                  </a:cubicBezTo>
                  <a:cubicBezTo>
                    <a:pt x="2719017" y="5592193"/>
                    <a:pt x="2719017" y="5592193"/>
                    <a:pt x="2782764" y="5597103"/>
                  </a:cubicBezTo>
                  <a:cubicBezTo>
                    <a:pt x="2782764" y="5597103"/>
                    <a:pt x="2782764" y="5597103"/>
                    <a:pt x="2905352" y="5602013"/>
                  </a:cubicBezTo>
                  <a:cubicBezTo>
                    <a:pt x="2944581" y="5606923"/>
                    <a:pt x="2983809" y="5606923"/>
                    <a:pt x="3023037" y="5606923"/>
                  </a:cubicBezTo>
                  <a:cubicBezTo>
                    <a:pt x="3106398" y="5611832"/>
                    <a:pt x="3189758" y="5606923"/>
                    <a:pt x="3268215" y="5606923"/>
                  </a:cubicBezTo>
                  <a:cubicBezTo>
                    <a:pt x="3312347" y="5606923"/>
                    <a:pt x="3351575" y="5602013"/>
                    <a:pt x="3390804" y="5597103"/>
                  </a:cubicBezTo>
                  <a:cubicBezTo>
                    <a:pt x="3390804" y="5597103"/>
                    <a:pt x="3390804" y="5597103"/>
                    <a:pt x="3513392" y="5592193"/>
                  </a:cubicBezTo>
                  <a:cubicBezTo>
                    <a:pt x="3596753" y="5582374"/>
                    <a:pt x="3680113" y="5572555"/>
                    <a:pt x="3758570" y="5562735"/>
                  </a:cubicBezTo>
                  <a:cubicBezTo>
                    <a:pt x="3758570" y="5562735"/>
                    <a:pt x="3758570" y="5562735"/>
                    <a:pt x="3935098" y="5533277"/>
                  </a:cubicBezTo>
                  <a:cubicBezTo>
                    <a:pt x="3935098" y="5533277"/>
                    <a:pt x="3935098" y="5533277"/>
                    <a:pt x="4018458" y="780649"/>
                  </a:cubicBezTo>
                  <a:cubicBezTo>
                    <a:pt x="4018458" y="780649"/>
                    <a:pt x="4018458" y="780649"/>
                    <a:pt x="4106722" y="5606923"/>
                  </a:cubicBezTo>
                  <a:lnTo>
                    <a:pt x="4111625" y="5680569"/>
                  </a:lnTo>
                  <a:cubicBezTo>
                    <a:pt x="4111625" y="5680569"/>
                    <a:pt x="4111625" y="5680569"/>
                    <a:pt x="4038072" y="5695298"/>
                  </a:cubicBezTo>
                  <a:cubicBezTo>
                    <a:pt x="4038072" y="5695298"/>
                    <a:pt x="4038072" y="5695298"/>
                    <a:pt x="3787991" y="5744395"/>
                  </a:cubicBezTo>
                  <a:cubicBezTo>
                    <a:pt x="3704631" y="5759125"/>
                    <a:pt x="3621270" y="5773854"/>
                    <a:pt x="3537910" y="5783673"/>
                  </a:cubicBezTo>
                  <a:cubicBezTo>
                    <a:pt x="3537910" y="5783673"/>
                    <a:pt x="3537910" y="5783673"/>
                    <a:pt x="3410418" y="5798403"/>
                  </a:cubicBezTo>
                  <a:cubicBezTo>
                    <a:pt x="3366286" y="5798403"/>
                    <a:pt x="3322154" y="5808222"/>
                    <a:pt x="3282926" y="5808222"/>
                  </a:cubicBezTo>
                  <a:cubicBezTo>
                    <a:pt x="3194662" y="5813132"/>
                    <a:pt x="3111301" y="5818042"/>
                    <a:pt x="3023037" y="5818042"/>
                  </a:cubicBezTo>
                  <a:cubicBezTo>
                    <a:pt x="2983809" y="5818042"/>
                    <a:pt x="2939677" y="5818042"/>
                    <a:pt x="2895545" y="5818042"/>
                  </a:cubicBezTo>
                  <a:cubicBezTo>
                    <a:pt x="2895545" y="5818042"/>
                    <a:pt x="2895545" y="5818042"/>
                    <a:pt x="2768053" y="5818042"/>
                  </a:cubicBezTo>
                  <a:cubicBezTo>
                    <a:pt x="2768053" y="5818042"/>
                    <a:pt x="2768053" y="5818042"/>
                    <a:pt x="2704307" y="5813132"/>
                  </a:cubicBezTo>
                  <a:cubicBezTo>
                    <a:pt x="2704307" y="5813132"/>
                    <a:pt x="2704307" y="5813132"/>
                    <a:pt x="2640561" y="5808222"/>
                  </a:cubicBezTo>
                  <a:cubicBezTo>
                    <a:pt x="2596429" y="5808222"/>
                    <a:pt x="2557200" y="5803312"/>
                    <a:pt x="2513068" y="5798403"/>
                  </a:cubicBezTo>
                  <a:cubicBezTo>
                    <a:pt x="2429708" y="5793493"/>
                    <a:pt x="2341444" y="5783673"/>
                    <a:pt x="2258084" y="5773854"/>
                  </a:cubicBezTo>
                  <a:cubicBezTo>
                    <a:pt x="2174724" y="5759125"/>
                    <a:pt x="2091363" y="5749305"/>
                    <a:pt x="2008002" y="5734576"/>
                  </a:cubicBezTo>
                  <a:cubicBezTo>
                    <a:pt x="2008002" y="5734576"/>
                    <a:pt x="2008002" y="5734576"/>
                    <a:pt x="1757922" y="5690388"/>
                  </a:cubicBezTo>
                  <a:cubicBezTo>
                    <a:pt x="1757922" y="5690388"/>
                    <a:pt x="1757922" y="5690388"/>
                    <a:pt x="1635333" y="5670749"/>
                  </a:cubicBezTo>
                  <a:cubicBezTo>
                    <a:pt x="1596105" y="5665840"/>
                    <a:pt x="1551973" y="5656020"/>
                    <a:pt x="1512744" y="5651110"/>
                  </a:cubicBezTo>
                  <a:cubicBezTo>
                    <a:pt x="1434288" y="5636381"/>
                    <a:pt x="1350927" y="5626562"/>
                    <a:pt x="1272471" y="5616742"/>
                  </a:cubicBezTo>
                  <a:cubicBezTo>
                    <a:pt x="1272471" y="5616742"/>
                    <a:pt x="1272471" y="5616742"/>
                    <a:pt x="1213628" y="5611832"/>
                  </a:cubicBezTo>
                  <a:cubicBezTo>
                    <a:pt x="1213628" y="5611832"/>
                    <a:pt x="1213628" y="5611832"/>
                    <a:pt x="1184207" y="5606923"/>
                  </a:cubicBezTo>
                  <a:cubicBezTo>
                    <a:pt x="1184207" y="5606923"/>
                    <a:pt x="1184207" y="5606923"/>
                    <a:pt x="1169496" y="5606923"/>
                  </a:cubicBezTo>
                  <a:cubicBezTo>
                    <a:pt x="1169496" y="5606923"/>
                    <a:pt x="1169496" y="5606923"/>
                    <a:pt x="1164593" y="5606923"/>
                  </a:cubicBezTo>
                  <a:cubicBezTo>
                    <a:pt x="1164593" y="5606923"/>
                    <a:pt x="1164593" y="5606923"/>
                    <a:pt x="1154785" y="5606923"/>
                  </a:cubicBezTo>
                  <a:cubicBezTo>
                    <a:pt x="1154785" y="5606923"/>
                    <a:pt x="1154785" y="5606923"/>
                    <a:pt x="1095943" y="5602013"/>
                  </a:cubicBezTo>
                  <a:cubicBezTo>
                    <a:pt x="1095943" y="5602013"/>
                    <a:pt x="1095943" y="5602013"/>
                    <a:pt x="1061618" y="5602013"/>
                  </a:cubicBezTo>
                  <a:cubicBezTo>
                    <a:pt x="1051811" y="5602013"/>
                    <a:pt x="1042004" y="5602013"/>
                    <a:pt x="1032197" y="5602013"/>
                  </a:cubicBezTo>
                  <a:cubicBezTo>
                    <a:pt x="1032197" y="5602013"/>
                    <a:pt x="1032197" y="5602013"/>
                    <a:pt x="978258" y="5602013"/>
                  </a:cubicBezTo>
                  <a:cubicBezTo>
                    <a:pt x="958643" y="5602013"/>
                    <a:pt x="939029" y="5602013"/>
                    <a:pt x="919415" y="5606923"/>
                  </a:cubicBezTo>
                  <a:cubicBezTo>
                    <a:pt x="919415" y="5606923"/>
                    <a:pt x="919415" y="5606923"/>
                    <a:pt x="860573" y="5611832"/>
                  </a:cubicBezTo>
                  <a:cubicBezTo>
                    <a:pt x="860573" y="5611832"/>
                    <a:pt x="860573" y="5611832"/>
                    <a:pt x="831151" y="5611832"/>
                  </a:cubicBezTo>
                  <a:cubicBezTo>
                    <a:pt x="831151" y="5611832"/>
                    <a:pt x="831151" y="5611832"/>
                    <a:pt x="801730" y="5616742"/>
                  </a:cubicBezTo>
                  <a:cubicBezTo>
                    <a:pt x="801730" y="5616742"/>
                    <a:pt x="801730" y="5616742"/>
                    <a:pt x="747790" y="5621652"/>
                  </a:cubicBezTo>
                  <a:cubicBezTo>
                    <a:pt x="728177" y="5626562"/>
                    <a:pt x="708563" y="5631471"/>
                    <a:pt x="688948" y="5631471"/>
                  </a:cubicBezTo>
                  <a:cubicBezTo>
                    <a:pt x="649720" y="5636381"/>
                    <a:pt x="610491" y="5646201"/>
                    <a:pt x="576167" y="5656020"/>
                  </a:cubicBezTo>
                  <a:cubicBezTo>
                    <a:pt x="502613" y="5675659"/>
                    <a:pt x="429060" y="5700208"/>
                    <a:pt x="355507" y="5724756"/>
                  </a:cubicBezTo>
                  <a:cubicBezTo>
                    <a:pt x="355507" y="5724756"/>
                    <a:pt x="355507" y="5724756"/>
                    <a:pt x="306471" y="5749305"/>
                  </a:cubicBezTo>
                  <a:cubicBezTo>
                    <a:pt x="286857" y="5759125"/>
                    <a:pt x="272147" y="5764034"/>
                    <a:pt x="257436" y="5773854"/>
                  </a:cubicBezTo>
                  <a:cubicBezTo>
                    <a:pt x="237822" y="5783673"/>
                    <a:pt x="223111" y="5788583"/>
                    <a:pt x="208401" y="5798403"/>
                  </a:cubicBezTo>
                  <a:cubicBezTo>
                    <a:pt x="198593" y="5803312"/>
                    <a:pt x="193690" y="5808222"/>
                    <a:pt x="183882" y="5813132"/>
                  </a:cubicBezTo>
                  <a:cubicBezTo>
                    <a:pt x="183882" y="5813132"/>
                    <a:pt x="178979" y="5818042"/>
                    <a:pt x="174076" y="5818042"/>
                  </a:cubicBezTo>
                  <a:cubicBezTo>
                    <a:pt x="174076" y="5818042"/>
                    <a:pt x="174076" y="5818042"/>
                    <a:pt x="169172" y="5822951"/>
                  </a:cubicBezTo>
                  <a:cubicBezTo>
                    <a:pt x="169172" y="5822951"/>
                    <a:pt x="169172" y="5822951"/>
                    <a:pt x="26433" y="5822951"/>
                  </a:cubicBezTo>
                  <a:lnTo>
                    <a:pt x="0" y="5822951"/>
                  </a:lnTo>
                  <a:lnTo>
                    <a:pt x="0" y="710368"/>
                  </a:lnTo>
                  <a:lnTo>
                    <a:pt x="2451" y="520433"/>
                  </a:lnTo>
                  <a:cubicBezTo>
                    <a:pt x="2451" y="520433"/>
                    <a:pt x="2451" y="520433"/>
                    <a:pt x="61294" y="5459631"/>
                  </a:cubicBezTo>
                  <a:cubicBezTo>
                    <a:pt x="76004" y="5444901"/>
                    <a:pt x="95618" y="5435082"/>
                    <a:pt x="110329" y="5425262"/>
                  </a:cubicBezTo>
                  <a:cubicBezTo>
                    <a:pt x="110329" y="5425262"/>
                    <a:pt x="110329" y="5425262"/>
                    <a:pt x="164269" y="5395804"/>
                  </a:cubicBezTo>
                  <a:cubicBezTo>
                    <a:pt x="164269" y="5395804"/>
                    <a:pt x="164269" y="5395804"/>
                    <a:pt x="213304" y="5366345"/>
                  </a:cubicBezTo>
                  <a:cubicBezTo>
                    <a:pt x="281954" y="5331977"/>
                    <a:pt x="355507" y="5297609"/>
                    <a:pt x="424157" y="5263241"/>
                  </a:cubicBezTo>
                  <a:cubicBezTo>
                    <a:pt x="497710" y="5233783"/>
                    <a:pt x="571263" y="5204324"/>
                    <a:pt x="644816" y="5179775"/>
                  </a:cubicBezTo>
                  <a:cubicBezTo>
                    <a:pt x="684044" y="5165046"/>
                    <a:pt x="718369" y="5155227"/>
                    <a:pt x="757598" y="5145407"/>
                  </a:cubicBezTo>
                  <a:cubicBezTo>
                    <a:pt x="757598" y="5145407"/>
                    <a:pt x="757598" y="5145407"/>
                    <a:pt x="816441" y="5125768"/>
                  </a:cubicBezTo>
                  <a:cubicBezTo>
                    <a:pt x="816441" y="5125768"/>
                    <a:pt x="816441" y="5125768"/>
                    <a:pt x="870379" y="5115949"/>
                  </a:cubicBezTo>
                  <a:cubicBezTo>
                    <a:pt x="870379" y="5115949"/>
                    <a:pt x="870379" y="5115949"/>
                    <a:pt x="899800" y="5106129"/>
                  </a:cubicBezTo>
                  <a:cubicBezTo>
                    <a:pt x="899800" y="5106129"/>
                    <a:pt x="899800" y="5106129"/>
                    <a:pt x="904704" y="5106129"/>
                  </a:cubicBezTo>
                  <a:cubicBezTo>
                    <a:pt x="904704" y="5106129"/>
                    <a:pt x="904704" y="5106129"/>
                    <a:pt x="909608" y="5106129"/>
                  </a:cubicBezTo>
                  <a:cubicBezTo>
                    <a:pt x="909608" y="5106129"/>
                    <a:pt x="909608" y="5106129"/>
                    <a:pt x="914511" y="5101220"/>
                  </a:cubicBezTo>
                  <a:cubicBezTo>
                    <a:pt x="914511" y="5101220"/>
                    <a:pt x="914511" y="5101220"/>
                    <a:pt x="929222" y="5101220"/>
                  </a:cubicBezTo>
                  <a:cubicBezTo>
                    <a:pt x="929222" y="5101220"/>
                    <a:pt x="929222" y="5101220"/>
                    <a:pt x="988065" y="5091400"/>
                  </a:cubicBezTo>
                  <a:cubicBezTo>
                    <a:pt x="1007679" y="5086490"/>
                    <a:pt x="1027293" y="5086490"/>
                    <a:pt x="1046907" y="5081581"/>
                  </a:cubicBezTo>
                  <a:cubicBezTo>
                    <a:pt x="1066522" y="5081581"/>
                    <a:pt x="1086136" y="5076671"/>
                    <a:pt x="1105750" y="5076671"/>
                  </a:cubicBezTo>
                  <a:cubicBezTo>
                    <a:pt x="1184207" y="5066851"/>
                    <a:pt x="1262663" y="5066851"/>
                    <a:pt x="1341120" y="5066851"/>
                  </a:cubicBezTo>
                  <a:cubicBezTo>
                    <a:pt x="1341120" y="5066851"/>
                    <a:pt x="1341120" y="5066851"/>
                    <a:pt x="1399963" y="5066851"/>
                  </a:cubicBezTo>
                  <a:cubicBezTo>
                    <a:pt x="1399963" y="5066851"/>
                    <a:pt x="1399963" y="5066851"/>
                    <a:pt x="1458805" y="5071761"/>
                  </a:cubicBezTo>
                  <a:cubicBezTo>
                    <a:pt x="1498034" y="5071761"/>
                    <a:pt x="1537262" y="5076671"/>
                    <a:pt x="1576491" y="5076671"/>
                  </a:cubicBezTo>
                  <a:cubicBezTo>
                    <a:pt x="1615719" y="5081581"/>
                    <a:pt x="1654947" y="5086490"/>
                    <a:pt x="1694176" y="5086490"/>
                  </a:cubicBezTo>
                  <a:cubicBezTo>
                    <a:pt x="1694176" y="5086490"/>
                    <a:pt x="1694176" y="5086490"/>
                    <a:pt x="1806957" y="5101220"/>
                  </a:cubicBezTo>
                  <a:cubicBezTo>
                    <a:pt x="1806957" y="5101220"/>
                    <a:pt x="1806957" y="5101220"/>
                    <a:pt x="2037424" y="5125768"/>
                  </a:cubicBezTo>
                  <a:cubicBezTo>
                    <a:pt x="2110977" y="5135588"/>
                    <a:pt x="2189434" y="5140497"/>
                    <a:pt x="2262987" y="5145407"/>
                  </a:cubicBezTo>
                  <a:cubicBezTo>
                    <a:pt x="2302216" y="5150317"/>
                    <a:pt x="2336541" y="5150317"/>
                    <a:pt x="2375769" y="5155227"/>
                  </a:cubicBezTo>
                  <a:cubicBezTo>
                    <a:pt x="2395383" y="5155227"/>
                    <a:pt x="2414997" y="5155227"/>
                    <a:pt x="2434612" y="5155227"/>
                  </a:cubicBezTo>
                  <a:cubicBezTo>
                    <a:pt x="2434612" y="5155227"/>
                    <a:pt x="2434612" y="5155227"/>
                    <a:pt x="2464033" y="5160136"/>
                  </a:cubicBezTo>
                  <a:cubicBezTo>
                    <a:pt x="2464033" y="5160136"/>
                    <a:pt x="2464033" y="5160136"/>
                    <a:pt x="2478744" y="5160136"/>
                  </a:cubicBezTo>
                  <a:cubicBezTo>
                    <a:pt x="2478744" y="5160136"/>
                    <a:pt x="2483647" y="5160136"/>
                    <a:pt x="2488551" y="5160136"/>
                  </a:cubicBezTo>
                  <a:cubicBezTo>
                    <a:pt x="2562104" y="5160136"/>
                    <a:pt x="2640561" y="5155227"/>
                    <a:pt x="2714114" y="5145407"/>
                  </a:cubicBezTo>
                  <a:cubicBezTo>
                    <a:pt x="2714114" y="5145407"/>
                    <a:pt x="2714114" y="5145407"/>
                    <a:pt x="2768053" y="5135588"/>
                  </a:cubicBezTo>
                  <a:cubicBezTo>
                    <a:pt x="2768053" y="5135588"/>
                    <a:pt x="2768053" y="5135588"/>
                    <a:pt x="2826896" y="5130678"/>
                  </a:cubicBezTo>
                  <a:cubicBezTo>
                    <a:pt x="2861220" y="5120859"/>
                    <a:pt x="2900449" y="5115949"/>
                    <a:pt x="2934774" y="5106129"/>
                  </a:cubicBezTo>
                  <a:cubicBezTo>
                    <a:pt x="2974002" y="5101220"/>
                    <a:pt x="3008327" y="5091400"/>
                    <a:pt x="3047555" y="5081581"/>
                  </a:cubicBezTo>
                  <a:cubicBezTo>
                    <a:pt x="3081880" y="5071761"/>
                    <a:pt x="3121108" y="5061942"/>
                    <a:pt x="3155433" y="5052122"/>
                  </a:cubicBezTo>
                  <a:cubicBezTo>
                    <a:pt x="3228987" y="5032483"/>
                    <a:pt x="3302540" y="5007934"/>
                    <a:pt x="3371189" y="4983386"/>
                  </a:cubicBezTo>
                  <a:cubicBezTo>
                    <a:pt x="3434936" y="4958837"/>
                    <a:pt x="3498682" y="4939198"/>
                    <a:pt x="3557524" y="4909740"/>
                  </a:cubicBezTo>
                  <a:cubicBezTo>
                    <a:pt x="3557524" y="4909740"/>
                    <a:pt x="3557524" y="4909740"/>
                    <a:pt x="3586946" y="39278"/>
                  </a:cubicBezTo>
                  <a:cubicBezTo>
                    <a:pt x="3586946" y="39278"/>
                    <a:pt x="3586946" y="39278"/>
                    <a:pt x="3454550" y="78556"/>
                  </a:cubicBezTo>
                  <a:cubicBezTo>
                    <a:pt x="3430032" y="83466"/>
                    <a:pt x="3405514" y="93285"/>
                    <a:pt x="3380997" y="98195"/>
                  </a:cubicBezTo>
                  <a:cubicBezTo>
                    <a:pt x="3380997" y="98195"/>
                    <a:pt x="3380997" y="98195"/>
                    <a:pt x="3302540" y="117834"/>
                  </a:cubicBezTo>
                  <a:cubicBezTo>
                    <a:pt x="3302540" y="117834"/>
                    <a:pt x="3302540" y="117834"/>
                    <a:pt x="3228987" y="132563"/>
                  </a:cubicBezTo>
                  <a:cubicBezTo>
                    <a:pt x="3228987" y="132563"/>
                    <a:pt x="3228987" y="132563"/>
                    <a:pt x="3189758" y="142383"/>
                  </a:cubicBezTo>
                  <a:cubicBezTo>
                    <a:pt x="3175047" y="147292"/>
                    <a:pt x="3165240" y="147292"/>
                    <a:pt x="3150530" y="147292"/>
                  </a:cubicBezTo>
                  <a:cubicBezTo>
                    <a:pt x="3150530" y="147292"/>
                    <a:pt x="3150530" y="147292"/>
                    <a:pt x="2998520" y="176751"/>
                  </a:cubicBezTo>
                  <a:cubicBezTo>
                    <a:pt x="2974002" y="181661"/>
                    <a:pt x="2944581" y="186570"/>
                    <a:pt x="2920063" y="191480"/>
                  </a:cubicBezTo>
                  <a:cubicBezTo>
                    <a:pt x="2920063" y="191480"/>
                    <a:pt x="2920063" y="191480"/>
                    <a:pt x="2841606" y="201300"/>
                  </a:cubicBezTo>
                  <a:cubicBezTo>
                    <a:pt x="2841606" y="201300"/>
                    <a:pt x="2841606" y="201300"/>
                    <a:pt x="2768053" y="211119"/>
                  </a:cubicBezTo>
                  <a:cubicBezTo>
                    <a:pt x="2738632" y="216029"/>
                    <a:pt x="2714114" y="216029"/>
                    <a:pt x="2689596" y="220939"/>
                  </a:cubicBezTo>
                  <a:cubicBezTo>
                    <a:pt x="2635657" y="225848"/>
                    <a:pt x="2586622" y="230758"/>
                    <a:pt x="2532683" y="235668"/>
                  </a:cubicBezTo>
                  <a:cubicBezTo>
                    <a:pt x="2532683" y="235668"/>
                    <a:pt x="2532683" y="235668"/>
                    <a:pt x="2375769" y="250397"/>
                  </a:cubicBezTo>
                  <a:cubicBezTo>
                    <a:pt x="2351251" y="250397"/>
                    <a:pt x="2326734" y="255307"/>
                    <a:pt x="2297312" y="255307"/>
                  </a:cubicBezTo>
                  <a:cubicBezTo>
                    <a:pt x="2297312" y="255307"/>
                    <a:pt x="2297312" y="255307"/>
                    <a:pt x="2218855" y="260216"/>
                  </a:cubicBezTo>
                  <a:cubicBezTo>
                    <a:pt x="2218855" y="260216"/>
                    <a:pt x="2218855" y="260216"/>
                    <a:pt x="2140399" y="260216"/>
                  </a:cubicBezTo>
                  <a:cubicBezTo>
                    <a:pt x="2140399" y="260216"/>
                    <a:pt x="2140399" y="260216"/>
                    <a:pt x="2066845" y="265126"/>
                  </a:cubicBezTo>
                  <a:cubicBezTo>
                    <a:pt x="2012906" y="265126"/>
                    <a:pt x="1958967" y="265126"/>
                    <a:pt x="1909932" y="265126"/>
                  </a:cubicBezTo>
                  <a:cubicBezTo>
                    <a:pt x="1855992" y="265126"/>
                    <a:pt x="1802054" y="265126"/>
                    <a:pt x="1753018" y="265126"/>
                  </a:cubicBezTo>
                  <a:cubicBezTo>
                    <a:pt x="1699079" y="265126"/>
                    <a:pt x="1650044" y="265126"/>
                    <a:pt x="1596105" y="260216"/>
                  </a:cubicBezTo>
                  <a:cubicBezTo>
                    <a:pt x="1542166" y="260216"/>
                    <a:pt x="1493130" y="260216"/>
                    <a:pt x="1439191" y="255307"/>
                  </a:cubicBezTo>
                  <a:cubicBezTo>
                    <a:pt x="1439191" y="255307"/>
                    <a:pt x="1439191" y="255307"/>
                    <a:pt x="1360734" y="250397"/>
                  </a:cubicBezTo>
                  <a:cubicBezTo>
                    <a:pt x="1360734" y="250397"/>
                    <a:pt x="1360734" y="250397"/>
                    <a:pt x="1439191" y="250397"/>
                  </a:cubicBezTo>
                  <a:cubicBezTo>
                    <a:pt x="1493130" y="255307"/>
                    <a:pt x="1542166" y="255307"/>
                    <a:pt x="1596105" y="255307"/>
                  </a:cubicBezTo>
                  <a:cubicBezTo>
                    <a:pt x="1650044" y="255307"/>
                    <a:pt x="1699079" y="255307"/>
                    <a:pt x="1753018" y="260216"/>
                  </a:cubicBezTo>
                  <a:cubicBezTo>
                    <a:pt x="1802054" y="260216"/>
                    <a:pt x="1855992" y="255307"/>
                    <a:pt x="1909932" y="255307"/>
                  </a:cubicBezTo>
                  <a:cubicBezTo>
                    <a:pt x="1958967" y="255307"/>
                    <a:pt x="2012906" y="255307"/>
                    <a:pt x="2061942" y="250397"/>
                  </a:cubicBezTo>
                  <a:cubicBezTo>
                    <a:pt x="2061942" y="250397"/>
                    <a:pt x="2061942" y="250397"/>
                    <a:pt x="2140399" y="250397"/>
                  </a:cubicBezTo>
                  <a:cubicBezTo>
                    <a:pt x="2140399" y="250397"/>
                    <a:pt x="2140399" y="250397"/>
                    <a:pt x="2218855" y="245487"/>
                  </a:cubicBezTo>
                  <a:cubicBezTo>
                    <a:pt x="2218855" y="245487"/>
                    <a:pt x="2218855" y="245487"/>
                    <a:pt x="2297312" y="240577"/>
                  </a:cubicBezTo>
                  <a:cubicBezTo>
                    <a:pt x="2321830" y="240577"/>
                    <a:pt x="2351251" y="235668"/>
                    <a:pt x="2375769" y="235668"/>
                  </a:cubicBezTo>
                  <a:cubicBezTo>
                    <a:pt x="2375769" y="235668"/>
                    <a:pt x="2375769" y="235668"/>
                    <a:pt x="2532683" y="220939"/>
                  </a:cubicBezTo>
                  <a:cubicBezTo>
                    <a:pt x="2581718" y="216029"/>
                    <a:pt x="2635657" y="211119"/>
                    <a:pt x="2684693" y="201300"/>
                  </a:cubicBezTo>
                  <a:cubicBezTo>
                    <a:pt x="2709210" y="201300"/>
                    <a:pt x="2738632" y="196390"/>
                    <a:pt x="2763149" y="191480"/>
                  </a:cubicBezTo>
                  <a:cubicBezTo>
                    <a:pt x="2763149" y="191480"/>
                    <a:pt x="2763149" y="191480"/>
                    <a:pt x="2841606" y="181661"/>
                  </a:cubicBezTo>
                  <a:cubicBezTo>
                    <a:pt x="2841606" y="181661"/>
                    <a:pt x="2841606" y="181661"/>
                    <a:pt x="2915159" y="171841"/>
                  </a:cubicBezTo>
                  <a:cubicBezTo>
                    <a:pt x="2944581" y="166931"/>
                    <a:pt x="2969098" y="162022"/>
                    <a:pt x="2993616" y="157112"/>
                  </a:cubicBezTo>
                  <a:cubicBezTo>
                    <a:pt x="2993616" y="157112"/>
                    <a:pt x="2993616" y="157112"/>
                    <a:pt x="3145626" y="127654"/>
                  </a:cubicBezTo>
                  <a:cubicBezTo>
                    <a:pt x="3160337" y="122744"/>
                    <a:pt x="3170144" y="122744"/>
                    <a:pt x="3184855" y="117834"/>
                  </a:cubicBezTo>
                  <a:cubicBezTo>
                    <a:pt x="3184855" y="117834"/>
                    <a:pt x="3184855" y="117834"/>
                    <a:pt x="3224083" y="108014"/>
                  </a:cubicBezTo>
                  <a:cubicBezTo>
                    <a:pt x="3224083" y="108014"/>
                    <a:pt x="3224083" y="108014"/>
                    <a:pt x="3297636" y="93285"/>
                  </a:cubicBezTo>
                  <a:cubicBezTo>
                    <a:pt x="3297636" y="93285"/>
                    <a:pt x="3297636" y="93285"/>
                    <a:pt x="3376093" y="73646"/>
                  </a:cubicBezTo>
                  <a:cubicBezTo>
                    <a:pt x="3400611" y="68737"/>
                    <a:pt x="3425128" y="58917"/>
                    <a:pt x="3449646" y="49098"/>
                  </a:cubicBezTo>
                  <a:cubicBezTo>
                    <a:pt x="3449646" y="49098"/>
                    <a:pt x="3449646" y="49098"/>
                    <a:pt x="3596753" y="4910"/>
                  </a:cubicBezTo>
                  <a:cubicBezTo>
                    <a:pt x="3596753" y="4910"/>
                    <a:pt x="3596753" y="4910"/>
                    <a:pt x="3616367" y="0"/>
                  </a:cubicBezTo>
                  <a:close/>
                </a:path>
              </a:pathLst>
            </a:custGeom>
            <a:solidFill>
              <a:srgbClr val="0070C0"/>
            </a:solidFill>
            <a:ln>
              <a:noFill/>
            </a:ln>
          </p:spPr>
          <p:txBody>
            <a:bodyPr vert="horz" wrap="square" lIns="91440" tIns="45720" rIns="91440" bIns="45720" numCol="1" anchor="t" anchorCtr="0" compatLnSpc="1">
              <a:noAutofit/>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mn-cs"/>
              </a:endParaRPr>
            </a:p>
          </p:txBody>
        </p:sp>
        <p:sp>
          <p:nvSpPr>
            <p:cNvPr id="22" name="ïṥļiḑe"/>
            <p:cNvSpPr/>
            <p:nvPr/>
          </p:nvSpPr>
          <p:spPr>
            <a:xfrm>
              <a:off x="1244622" y="4476172"/>
              <a:ext cx="3151105" cy="698069"/>
            </a:xfrm>
            <a:prstGeom prst="rect">
              <a:avLst/>
            </a:prstGeom>
            <a:noFill/>
          </p:spPr>
          <p:txBody>
            <a:bodyPr wrap="none"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rPr>
                <a:t>CONTENTS</a:t>
              </a:r>
              <a:endParaRPr kumimoji="0" lang="en-US" altLang="zh-CN" sz="4800" b="0" i="0" u="none" strike="noStrike" kern="1200" cap="none" spc="0" normalizeH="0" baseline="0" noProof="0" dirty="0">
                <a:ln>
                  <a:noFill/>
                </a:ln>
                <a:solidFill>
                  <a:srgbClr val="000000"/>
                </a:solidFill>
                <a:effectLst/>
                <a:uLnTx/>
                <a:uFillTx/>
                <a:latin typeface="Impact" panose="020B0806030902050204" pitchFamily="34" charset="0"/>
                <a:ea typeface="宋体" panose="02010600030101010101" pitchFamily="2" charset="-122"/>
                <a:cs typeface="+mn-cs"/>
              </a:endParaRPr>
            </a:p>
          </p:txBody>
        </p:sp>
        <p:sp>
          <p:nvSpPr>
            <p:cNvPr id="23" name="îslíḑê"/>
            <p:cNvSpPr txBox="1"/>
            <p:nvPr/>
          </p:nvSpPr>
          <p:spPr>
            <a:xfrm>
              <a:off x="2262128" y="5334661"/>
              <a:ext cx="1116094" cy="558047"/>
            </a:xfrm>
            <a:prstGeom prst="rect">
              <a:avLst/>
            </a:prstGeom>
            <a:noFill/>
          </p:spPr>
          <p:txBody>
            <a:bodyPr wrap="none" rtlCol="0" anchor="ctr">
              <a:noAutofit/>
            </a:bodyPr>
            <a:lstStyle/>
            <a:p>
              <a:pPr marL="0" marR="0" lvl="0" indent="0" algn="ctr" defTabSz="1238250" rtl="0" eaLnBrk="1" fontAlgn="base" latinLnBrk="0" hangingPunct="1">
                <a:lnSpc>
                  <a:spcPct val="100000"/>
                </a:lnSpc>
                <a:spcBef>
                  <a:spcPct val="0"/>
                </a:spcBef>
                <a:spcAft>
                  <a:spcPct val="0"/>
                </a:spcAft>
                <a:buClrTx/>
                <a:buSzTx/>
                <a:buFontTx/>
                <a:buNone/>
                <a:defRPr/>
              </a:pPr>
              <a:r>
                <a:rPr kumimoji="0" lang="zh-CN" altLang="en-US"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rPr>
                <a:t>目录</a:t>
              </a:r>
              <a:endParaRPr kumimoji="0" lang="en-US" altLang="zh-CN" sz="40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cxnSp>
          <p:nvCxnSpPr>
            <p:cNvPr id="24" name="直接连接符 23"/>
            <p:cNvCxnSpPr>
              <a:stCxn id="23" idx="1"/>
            </p:cNvCxnSpPr>
            <p:nvPr/>
          </p:nvCxnSpPr>
          <p:spPr>
            <a:xfrm flipH="1">
              <a:off x="1536667" y="5613685"/>
              <a:ext cx="725461"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a:stCxn id="23" idx="3"/>
            </p:cNvCxnSpPr>
            <p:nvPr/>
          </p:nvCxnSpPr>
          <p:spPr>
            <a:xfrm>
              <a:off x="3378221" y="5613685"/>
              <a:ext cx="727693" cy="0"/>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7444799" y="6652381"/>
            <a:ext cx="4631373" cy="892607"/>
            <a:chOff x="7459071" y="7308586"/>
            <a:chExt cx="4631373" cy="892607"/>
          </a:xfrm>
        </p:grpSpPr>
        <p:sp>
          <p:nvSpPr>
            <p:cNvPr id="27"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bg1">
                      <a:lumMod val="50000"/>
                    </a:schemeClr>
                  </a:solidFill>
                  <a:latin typeface="Impact" panose="020B0806030902050204" pitchFamily="34" charset="0"/>
                </a:rPr>
                <a:t>04</a:t>
              </a:r>
              <a:endParaRPr lang="en-US" altLang="zh-CN" sz="2800" dirty="0">
                <a:solidFill>
                  <a:schemeClr val="bg1">
                    <a:lumMod val="50000"/>
                  </a:schemeClr>
                </a:solidFill>
                <a:latin typeface="Impact" panose="020B0806030902050204" pitchFamily="34" charset="0"/>
              </a:endParaRPr>
            </a:p>
          </p:txBody>
        </p:sp>
        <p:sp>
          <p:nvSpPr>
            <p:cNvPr id="28"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bg1">
                      <a:lumMod val="50000"/>
                    </a:schemeClr>
                  </a:solidFill>
                  <a:effectLst/>
                </a:rPr>
                <a:t>实施计划</a:t>
              </a:r>
              <a:endParaRPr lang="zh-CN" altLang="en-US" dirty="0">
                <a:solidFill>
                  <a:schemeClr val="bg1">
                    <a:lumMod val="50000"/>
                  </a:schemeClr>
                </a:solidFill>
                <a:effectLst/>
              </a:endParaRPr>
            </a:p>
          </p:txBody>
        </p:sp>
      </p:grpSp>
      <p:grpSp>
        <p:nvGrpSpPr>
          <p:cNvPr id="6" name="组合 5"/>
          <p:cNvGrpSpPr/>
          <p:nvPr/>
        </p:nvGrpSpPr>
        <p:grpSpPr>
          <a:xfrm>
            <a:off x="7444799" y="8568868"/>
            <a:ext cx="4631373" cy="892607"/>
            <a:chOff x="7459071" y="7308586"/>
            <a:chExt cx="4631373" cy="892607"/>
          </a:xfrm>
        </p:grpSpPr>
        <p:sp>
          <p:nvSpPr>
            <p:cNvPr id="9" name="iSľiḋè"/>
            <p:cNvSpPr/>
            <p:nvPr/>
          </p:nvSpPr>
          <p:spPr bwMode="auto">
            <a:xfrm>
              <a:off x="7459071" y="7308586"/>
              <a:ext cx="796970" cy="892607"/>
            </a:xfrm>
            <a:prstGeom prst="ellipse">
              <a:avLst/>
            </a:prstGeom>
            <a:solidFill>
              <a:schemeClr val="bg1"/>
            </a:solidFill>
            <a:ln w="57150">
              <a:solidFill>
                <a:schemeClr val="bg1"/>
              </a:solidFill>
              <a:round/>
            </a:ln>
          </p:spPr>
          <p:txBody>
            <a:bodyPr rot="0" spcFirstLastPara="0" vert="horz" wrap="none" lIns="90000" tIns="46800" rIns="90000" bIns="46800" anchor="ctr" anchorCtr="1" forceAA="0" compatLnSpc="1">
              <a:normAutofit/>
            </a:bodyPr>
            <a:lstStyle/>
            <a:p>
              <a:pPr algn="ctr"/>
              <a:r>
                <a:rPr lang="en-US" altLang="zh-CN" sz="2800" dirty="0">
                  <a:solidFill>
                    <a:schemeClr val="accent6">
                      <a:lumMod val="60000"/>
                      <a:lumOff val="40000"/>
                    </a:schemeClr>
                  </a:solidFill>
                  <a:latin typeface="Impact" panose="020B0806030902050204" pitchFamily="34" charset="0"/>
                </a:rPr>
                <a:t>05</a:t>
              </a:r>
              <a:endParaRPr lang="en-US" altLang="zh-CN" sz="2800" dirty="0">
                <a:solidFill>
                  <a:schemeClr val="accent6">
                    <a:lumMod val="60000"/>
                    <a:lumOff val="40000"/>
                  </a:schemeClr>
                </a:solidFill>
                <a:latin typeface="Impact" panose="020B0806030902050204" pitchFamily="34" charset="0"/>
              </a:endParaRPr>
            </a:p>
          </p:txBody>
        </p:sp>
        <p:sp>
          <p:nvSpPr>
            <p:cNvPr id="10" name="íṣlïḓé"/>
            <p:cNvSpPr txBox="1"/>
            <p:nvPr/>
          </p:nvSpPr>
          <p:spPr>
            <a:xfrm>
              <a:off x="8609877" y="7515328"/>
              <a:ext cx="3480567" cy="472657"/>
            </a:xfrm>
            <a:prstGeom prst="rect">
              <a:avLst/>
            </a:prstGeom>
            <a:noFill/>
          </p:spPr>
          <p:txBody>
            <a:bodyPr wrap="none" lIns="90000" tIns="46800" rIns="90000" bIns="46800" anchor="b" anchorCtr="0">
              <a:normAutofit fontScale="92500" lnSpcReduction="10000"/>
            </a:bodyPr>
            <a:lstStyle>
              <a:defPPr>
                <a:defRPr lang="zh-CN"/>
              </a:defPPr>
              <a:lvl1pPr algn="r">
                <a:defRPr sz="2800" b="1">
                  <a:solidFill>
                    <a:schemeClr val="bg1">
                      <a:lumMod val="8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pPr algn="l"/>
              <a:r>
                <a:rPr lang="zh-CN" altLang="en-US" dirty="0">
                  <a:solidFill>
                    <a:schemeClr val="accent6">
                      <a:lumMod val="60000"/>
                      <a:lumOff val="40000"/>
                    </a:schemeClr>
                  </a:solidFill>
                  <a:effectLst/>
                </a:rPr>
                <a:t>共享（电）单车</a:t>
              </a:r>
              <a:endParaRPr lang="zh-CN" altLang="en-US" dirty="0">
                <a:solidFill>
                  <a:schemeClr val="accent6">
                    <a:lumMod val="60000"/>
                    <a:lumOff val="40000"/>
                  </a:schemeClr>
                </a:solidFill>
                <a:effectLst/>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512929" y="5860256"/>
          <a:ext cx="14374646" cy="4272436"/>
        </p:xfrm>
        <a:graphic>
          <a:graphicData uri="http://schemas.openxmlformats.org/drawingml/2006/table">
            <a:tbl>
              <a:tblPr firstRow="1" bandRow="1">
                <a:tableStyleId>{93296810-A885-4BE3-A3E7-6D5BEEA58F35}</a:tableStyleId>
              </a:tblPr>
              <a:tblGrid>
                <a:gridCol w="4791551"/>
                <a:gridCol w="3584833"/>
                <a:gridCol w="5998262"/>
              </a:tblGrid>
              <a:tr h="825886">
                <a:tc>
                  <a:txBody>
                    <a:bodyPr/>
                    <a:lstStyle/>
                    <a:p>
                      <a:pPr algn="ctr"/>
                      <a:endParaRPr lang="zh-CN" altLang="en-US" sz="1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800" b="1" kern="1200" dirty="0">
                          <a:solidFill>
                            <a:schemeClr val="lt1"/>
                          </a:solidFill>
                          <a:latin typeface="+mn-lt"/>
                          <a:ea typeface="+mn-ea"/>
                          <a:cs typeface="+mn-cs"/>
                        </a:rPr>
                        <a:t>中心城区共享（电）单车规模（辆）</a:t>
                      </a:r>
                      <a:endParaRPr lang="zh-CN" altLang="en-US" sz="1800" b="1" kern="1200" dirty="0">
                        <a:solidFill>
                          <a:schemeClr val="lt1"/>
                        </a:solidFill>
                        <a:latin typeface="+mn-lt"/>
                        <a:ea typeface="+mn-ea"/>
                        <a:cs typeface="+mn-cs"/>
                      </a:endParaRPr>
                    </a:p>
                  </a:txBody>
                  <a:tcPr anchor="ctr"/>
                </a:tc>
                <a:tc>
                  <a:txBody>
                    <a:bodyPr/>
                    <a:lstStyle/>
                    <a:p>
                      <a:pPr algn="ctr"/>
                      <a:r>
                        <a:rPr lang="zh-CN" altLang="en-US" sz="1800" dirty="0"/>
                        <a:t>方法特点</a:t>
                      </a:r>
                      <a:endParaRPr lang="zh-CN" altLang="en-US" sz="1800" dirty="0">
                        <a:latin typeface="微软雅黑" panose="020B0503020204020204" pitchFamily="34" charset="-122"/>
                        <a:ea typeface="微软雅黑" panose="020B0503020204020204" pitchFamily="34" charset="-122"/>
                      </a:endParaRPr>
                    </a:p>
                  </a:txBody>
                  <a:tcPr anchor="ctr"/>
                </a:tc>
              </a:tr>
              <a:tr h="968892">
                <a:tc>
                  <a:txBody>
                    <a:bodyPr/>
                    <a:lstStyle/>
                    <a:p>
                      <a:pPr algn="ctr" fontAlgn="b"/>
                      <a:r>
                        <a:rPr lang="zh-CN" altLang="en-US" sz="1800" b="0" u="none" strike="noStrike" dirty="0">
                          <a:solidFill>
                            <a:srgbClr val="000000"/>
                          </a:solidFill>
                          <a:effectLst/>
                        </a:rPr>
                        <a:t>基于出行分担率</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u="none" strike="noStrike" dirty="0">
                          <a:solidFill>
                            <a:srgbClr val="000000"/>
                          </a:solidFill>
                          <a:effectLst/>
                        </a:rPr>
                        <a:t>4845</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zh-CN" altLang="en-US" sz="1800" b="0" u="none" strike="noStrike" dirty="0">
                          <a:solidFill>
                            <a:srgbClr val="000000"/>
                          </a:solidFill>
                          <a:effectLst/>
                        </a:rPr>
                        <a:t>出行结构数据较可靠；变量多，各方式转</a:t>
                      </a:r>
                      <a:endParaRPr lang="zh-CN" altLang="en-US" sz="1800" b="0" u="none" strike="noStrike" dirty="0">
                        <a:solidFill>
                          <a:srgbClr val="000000"/>
                        </a:solidFill>
                        <a:effectLst/>
                      </a:endParaRPr>
                    </a:p>
                    <a:p>
                      <a:pPr algn="ctr" fontAlgn="b"/>
                      <a:r>
                        <a:rPr lang="zh-CN" altLang="en-US" sz="1800" b="0" u="none" strike="noStrike" dirty="0">
                          <a:solidFill>
                            <a:srgbClr val="000000"/>
                          </a:solidFill>
                          <a:effectLst/>
                        </a:rPr>
                        <a:t>移比例和周转率指标不好确定</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r>
              <a:tr h="825886">
                <a:tc>
                  <a:txBody>
                    <a:bodyPr/>
                    <a:lstStyle/>
                    <a:p>
                      <a:pPr algn="ctr" fontAlgn="b"/>
                      <a:r>
                        <a:rPr lang="zh-CN" altLang="en-US" sz="1800" b="0" u="none" strike="noStrike" dirty="0">
                          <a:solidFill>
                            <a:srgbClr val="000000"/>
                          </a:solidFill>
                          <a:effectLst/>
                        </a:rPr>
                        <a:t>基于早高峰出行结构 </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u="none" strike="noStrike" dirty="0">
                          <a:solidFill>
                            <a:srgbClr val="000000"/>
                          </a:solidFill>
                          <a:effectLst/>
                        </a:rPr>
                        <a:t>4370</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zh-CN" altLang="en-US" sz="1800" b="0" u="none" strike="noStrike" dirty="0">
                          <a:solidFill>
                            <a:srgbClr val="000000"/>
                          </a:solidFill>
                          <a:effectLst/>
                        </a:rPr>
                        <a:t>简单易行，变量少；调查参数影响较大</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r>
              <a:tr h="825886">
                <a:tc>
                  <a:txBody>
                    <a:bodyPr/>
                    <a:lstStyle/>
                    <a:p>
                      <a:pPr algn="ctr" fontAlgn="b"/>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总体投放规模控制范围</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4300-4800</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r>
              <a:tr h="825886">
                <a:tc>
                  <a:txBody>
                    <a:bodyPr/>
                    <a:lstStyle/>
                    <a:p>
                      <a:pPr algn="ctr" fontAlgn="b"/>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建议管控值</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4500</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r>
            </a:tbl>
          </a:graphicData>
        </a:graphic>
      </p:graphicFrame>
      <p:sp>
        <p:nvSpPr>
          <p:cNvPr id="3" name="TextBox 16"/>
          <p:cNvSpPr txBox="1">
            <a:spLocks noChangeArrowheads="1"/>
          </p:cNvSpPr>
          <p:nvPr/>
        </p:nvSpPr>
        <p:spPr bwMode="auto">
          <a:xfrm>
            <a:off x="627229" y="1073469"/>
            <a:ext cx="8278231" cy="581057"/>
          </a:xfrm>
          <a:prstGeom prst="rect">
            <a:avLst/>
          </a:prstGeom>
          <a:noFill/>
          <a:ln w="9525">
            <a:noFill/>
            <a:miter lim="800000"/>
          </a:ln>
        </p:spPr>
        <p:txBody>
          <a:bodyPr wrap="square">
            <a:spAutoFit/>
          </a:bodyPr>
          <a:lstStyle/>
          <a:p>
            <a:pPr marL="342900" lvl="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规模预测</a:t>
            </a:r>
            <a:r>
              <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a:t>
            </a: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综合建议</a:t>
            </a:r>
            <a:r>
              <a:rPr lang="zh-CN" altLang="en-US" b="1" dirty="0">
                <a:latin typeface="微软雅黑" panose="020B0503020204020204" pitchFamily="34" charset="-122"/>
                <a:ea typeface="微软雅黑" panose="020B0503020204020204" pitchFamily="34" charset="-122"/>
                <a:cs typeface="Times New Roman" panose="02020603050405020304" pitchFamily="18" charset="0"/>
              </a:rPr>
              <a:t>测算</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共享（电）单车</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5" name="Text Box 7"/>
          <p:cNvSpPr txBox="1">
            <a:spLocks noChangeArrowheads="1"/>
          </p:cNvSpPr>
          <p:nvPr/>
        </p:nvSpPr>
        <p:spPr bwMode="auto">
          <a:xfrm>
            <a:off x="627230" y="1758209"/>
            <a:ext cx="6932445" cy="2326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defPPr>
              <a:defRPr lang="zh-CN"/>
            </a:defPPr>
            <a:lvl1pPr marL="342900" indent="-342900" algn="just" eaLnBrk="1" hangingPunct="1">
              <a:lnSpc>
                <a:spcPct val="150000"/>
              </a:lnSpc>
              <a:spcBef>
                <a:spcPct val="50000"/>
              </a:spcBef>
              <a:buFont typeface="Wingdings" panose="05000000000000000000" pitchFamily="2" charset="2"/>
              <a:buChar char="l"/>
              <a:defRPr sz="2000" b="1">
                <a:latin typeface="微软雅黑" panose="020B0503020204020204" pitchFamily="34" charset="-122"/>
                <a:ea typeface="微软雅黑" panose="020B0503020204020204" pitchFamily="34" charset="-122"/>
                <a:cs typeface="宋体" panose="02010600030101010101" pitchFamily="2" charset="-122"/>
              </a:defRPr>
            </a:lvl1pPr>
            <a:lvl2pPr marL="742950" indent="-285750" eaLnBrk="0" hangingPunct="0">
              <a:defRPr sz="1900"/>
            </a:lvl2pPr>
            <a:lvl3pPr marL="1143000" indent="-228600" eaLnBrk="0" hangingPunct="0">
              <a:defRPr sz="1900"/>
            </a:lvl3pPr>
            <a:lvl4pPr marL="1600200" indent="-228600" eaLnBrk="0" hangingPunct="0">
              <a:defRPr sz="1900"/>
            </a:lvl4pPr>
            <a:lvl5pPr marL="2057400" indent="-228600" eaLnBrk="0" hangingPunct="0">
              <a:defRPr sz="1900"/>
            </a:lvl5pPr>
            <a:lvl6pPr marL="2514600" indent="-228600" eaLnBrk="0" fontAlgn="base" hangingPunct="0">
              <a:spcBef>
                <a:spcPct val="0"/>
              </a:spcBef>
              <a:spcAft>
                <a:spcPct val="0"/>
              </a:spcAft>
              <a:defRPr sz="1900"/>
            </a:lvl6pPr>
            <a:lvl7pPr marL="2971800" indent="-228600" eaLnBrk="0" fontAlgn="base" hangingPunct="0">
              <a:spcBef>
                <a:spcPct val="0"/>
              </a:spcBef>
              <a:spcAft>
                <a:spcPct val="0"/>
              </a:spcAft>
              <a:defRPr sz="1900"/>
            </a:lvl7pPr>
            <a:lvl8pPr marL="3429000" indent="-228600" eaLnBrk="0" fontAlgn="base" hangingPunct="0">
              <a:spcBef>
                <a:spcPct val="0"/>
              </a:spcBef>
              <a:spcAft>
                <a:spcPct val="0"/>
              </a:spcAft>
              <a:defRPr sz="1900"/>
            </a:lvl8pPr>
            <a:lvl9pPr marL="3886200" indent="-228600" eaLnBrk="0" fontAlgn="base" hangingPunct="0">
              <a:spcBef>
                <a:spcPct val="0"/>
              </a:spcBef>
              <a:spcAft>
                <a:spcPct val="0"/>
              </a:spcAft>
              <a:defRPr sz="1900"/>
            </a:lvl9pPr>
          </a:lstStyle>
          <a:p>
            <a:pPr>
              <a:spcBef>
                <a:spcPts val="0"/>
              </a:spcBef>
              <a:spcAft>
                <a:spcPts val="800"/>
              </a:spcAft>
              <a:buFont typeface="Wingdings" panose="05000000000000000000" pitchFamily="2" charset="2"/>
              <a:buChar char="Ø"/>
            </a:pPr>
            <a:r>
              <a:rPr lang="zh-CN" altLang="en-US" sz="1800" dirty="0">
                <a:latin typeface="+mj-ea"/>
                <a:ea typeface="+mj-ea"/>
              </a:rPr>
              <a:t>共享单车需求</a:t>
            </a:r>
            <a:endParaRPr lang="en-US" altLang="zh-CN" sz="1800" dirty="0">
              <a:latin typeface="+mj-ea"/>
              <a:ea typeface="+mj-ea"/>
            </a:endParaRPr>
          </a:p>
          <a:p>
            <a:pPr>
              <a:spcBef>
                <a:spcPts val="0"/>
              </a:spcBef>
              <a:spcAft>
                <a:spcPts val="800"/>
              </a:spcAft>
            </a:pPr>
            <a:r>
              <a:rPr lang="zh-CN" altLang="en-US" sz="1800" b="0" dirty="0">
                <a:latin typeface="+mj-ea"/>
                <a:ea typeface="+mj-ea"/>
              </a:rPr>
              <a:t>综合两种方式预测规模，城市共享（电）单车规模控制在</a:t>
            </a:r>
            <a:r>
              <a:rPr lang="en-US" altLang="zh-CN" sz="1800" b="0" dirty="0">
                <a:latin typeface="+mj-ea"/>
                <a:ea typeface="+mj-ea"/>
              </a:rPr>
              <a:t>4300-4800</a:t>
            </a:r>
            <a:r>
              <a:rPr lang="zh-CN" altLang="en-US" sz="1800" b="0" dirty="0">
                <a:latin typeface="+mj-ea"/>
                <a:ea typeface="+mj-ea"/>
              </a:rPr>
              <a:t>辆左右较为合理，建议按照均值</a:t>
            </a:r>
            <a:r>
              <a:rPr lang="en-US" altLang="zh-CN" sz="1800" b="0" dirty="0">
                <a:latin typeface="+mj-ea"/>
                <a:ea typeface="+mj-ea"/>
              </a:rPr>
              <a:t>4500</a:t>
            </a:r>
            <a:r>
              <a:rPr lang="zh-CN" altLang="en-US" sz="1800" b="0" dirty="0">
                <a:latin typeface="+mj-ea"/>
                <a:ea typeface="+mj-ea"/>
              </a:rPr>
              <a:t>辆左右控制</a:t>
            </a:r>
            <a:endParaRPr lang="en-US" altLang="zh-CN" sz="1800" b="0" dirty="0">
              <a:latin typeface="+mj-ea"/>
              <a:ea typeface="+mj-ea"/>
            </a:endParaRPr>
          </a:p>
          <a:p>
            <a:pPr>
              <a:spcBef>
                <a:spcPts val="0"/>
              </a:spcBef>
              <a:spcAft>
                <a:spcPts val="800"/>
              </a:spcAft>
            </a:pPr>
            <a:r>
              <a:rPr lang="zh-CN" altLang="en-US" sz="1800" b="0" dirty="0">
                <a:latin typeface="+mj-ea"/>
                <a:ea typeface="+mj-ea"/>
              </a:rPr>
              <a:t>中心城区按照</a:t>
            </a:r>
            <a:r>
              <a:rPr lang="en-US" altLang="zh-CN" sz="1800" b="0" dirty="0">
                <a:latin typeface="+mj-ea"/>
                <a:ea typeface="+mj-ea"/>
              </a:rPr>
              <a:t>4500</a:t>
            </a:r>
            <a:r>
              <a:rPr lang="zh-CN" altLang="en-US" sz="1800" b="0" dirty="0">
                <a:latin typeface="+mj-ea"/>
                <a:ea typeface="+mj-ea"/>
              </a:rPr>
              <a:t>辆规模控制，千人投放量为</a:t>
            </a:r>
            <a:r>
              <a:rPr lang="en-US" altLang="zh-CN" sz="1800" b="0" dirty="0">
                <a:latin typeface="+mj-ea"/>
                <a:ea typeface="+mj-ea"/>
              </a:rPr>
              <a:t>20.5</a:t>
            </a:r>
            <a:r>
              <a:rPr lang="zh-CN" altLang="en-US" sz="1800" b="0" dirty="0">
                <a:latin typeface="+mj-ea"/>
                <a:ea typeface="+mj-ea"/>
              </a:rPr>
              <a:t>辆</a:t>
            </a:r>
            <a:r>
              <a:rPr lang="en-US" altLang="zh-CN" sz="1800" b="0" dirty="0">
                <a:latin typeface="+mj-ea"/>
                <a:ea typeface="+mj-ea"/>
              </a:rPr>
              <a:t>/</a:t>
            </a:r>
            <a:r>
              <a:rPr lang="zh-CN" altLang="en-US" sz="1800" b="0" dirty="0">
                <a:latin typeface="+mj-ea"/>
                <a:ea typeface="+mj-ea"/>
              </a:rPr>
              <a:t>千人，投放水平与溧水城区、</a:t>
            </a:r>
            <a:r>
              <a:rPr lang="zh-CN" altLang="en-US" sz="1800" b="0" dirty="0">
                <a:latin typeface="+mj-ea"/>
              </a:rPr>
              <a:t>镇江市区</a:t>
            </a:r>
            <a:r>
              <a:rPr lang="zh-CN" altLang="en-US" sz="1800" b="0" dirty="0">
                <a:latin typeface="+mj-ea"/>
                <a:ea typeface="+mj-ea"/>
              </a:rPr>
              <a:t>投放量较为接近</a:t>
            </a:r>
            <a:endParaRPr lang="zh-CN" altLang="zh-CN" sz="1800" b="0" dirty="0">
              <a:latin typeface="+mj-ea"/>
              <a:ea typeface="+mj-ea"/>
            </a:endParaRPr>
          </a:p>
        </p:txBody>
      </p:sp>
      <p:graphicFrame>
        <p:nvGraphicFramePr>
          <p:cNvPr id="6" name="表格 5"/>
          <p:cNvGraphicFramePr>
            <a:graphicFrameLocks noGrp="1"/>
          </p:cNvGraphicFramePr>
          <p:nvPr/>
        </p:nvGraphicFramePr>
        <p:xfrm>
          <a:off x="7955131" y="1654526"/>
          <a:ext cx="6932445" cy="3577566"/>
        </p:xfrm>
        <a:graphic>
          <a:graphicData uri="http://schemas.openxmlformats.org/drawingml/2006/table">
            <a:tbl>
              <a:tblPr firstRow="1" bandRow="1">
                <a:tableStyleId>{93296810-A885-4BE3-A3E7-6D5BEEA58F35}</a:tableStyleId>
              </a:tblPr>
              <a:tblGrid>
                <a:gridCol w="1660357"/>
                <a:gridCol w="1622302"/>
                <a:gridCol w="1824893"/>
                <a:gridCol w="1824893"/>
              </a:tblGrid>
              <a:tr h="857281">
                <a:tc>
                  <a:txBody>
                    <a:bodyPr/>
                    <a:lstStyle/>
                    <a:p>
                      <a:pPr algn="ctr"/>
                      <a:r>
                        <a:rPr lang="zh-CN" altLang="en-US" sz="1800" dirty="0">
                          <a:latin typeface="微软雅黑" panose="020B0503020204020204" pitchFamily="34" charset="-122"/>
                          <a:ea typeface="微软雅黑" panose="020B0503020204020204" pitchFamily="34" charset="-122"/>
                        </a:rPr>
                        <a:t>城市</a:t>
                      </a:r>
                      <a:endParaRPr lang="en-US" altLang="zh-CN" sz="1800" dirty="0">
                        <a:latin typeface="微软雅黑" panose="020B0503020204020204" pitchFamily="34" charset="-122"/>
                        <a:ea typeface="微软雅黑" panose="020B0503020204020204" pitchFamily="34" charset="-122"/>
                      </a:endParaRPr>
                    </a:p>
                    <a:p>
                      <a:pPr algn="ctr"/>
                      <a:r>
                        <a:rPr lang="zh-CN" altLang="en-US" sz="1800" dirty="0">
                          <a:latin typeface="微软雅黑" panose="020B0503020204020204" pitchFamily="34" charset="-122"/>
                          <a:ea typeface="微软雅黑" panose="020B0503020204020204" pitchFamily="34" charset="-122"/>
                        </a:rPr>
                        <a:t>（中心城区）</a:t>
                      </a:r>
                      <a:endParaRPr lang="zh-CN" altLang="en-US" sz="1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800" dirty="0">
                          <a:latin typeface="微软雅黑" panose="020B0503020204020204" pitchFamily="34" charset="-122"/>
                          <a:ea typeface="微软雅黑" panose="020B0503020204020204" pitchFamily="34" charset="-122"/>
                        </a:rPr>
                        <a:t>投放规模</a:t>
                      </a:r>
                      <a:endParaRPr lang="en-US" altLang="zh-CN" sz="1800" dirty="0">
                        <a:latin typeface="微软雅黑" panose="020B0503020204020204" pitchFamily="34" charset="-122"/>
                        <a:ea typeface="微软雅黑" panose="020B0503020204020204" pitchFamily="34" charset="-122"/>
                      </a:endParaRPr>
                    </a:p>
                    <a:p>
                      <a:pPr algn="ctr"/>
                      <a:r>
                        <a:rPr lang="zh-CN" altLang="en-US" sz="1800" dirty="0">
                          <a:latin typeface="微软雅黑" panose="020B0503020204020204" pitchFamily="34" charset="-122"/>
                          <a:ea typeface="微软雅黑" panose="020B0503020204020204" pitchFamily="34" charset="-122"/>
                        </a:rPr>
                        <a:t>（辆）</a:t>
                      </a:r>
                      <a:endParaRPr lang="zh-CN" altLang="en-US" sz="1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800" dirty="0">
                          <a:latin typeface="微软雅黑" panose="020B0503020204020204" pitchFamily="34" charset="-122"/>
                          <a:ea typeface="微软雅黑" panose="020B0503020204020204" pitchFamily="34" charset="-122"/>
                        </a:rPr>
                        <a:t>城市人口（万人）</a:t>
                      </a:r>
                      <a:endParaRPr lang="zh-CN" altLang="en-US" sz="18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800" dirty="0">
                          <a:latin typeface="微软雅黑" panose="020B0503020204020204" pitchFamily="34" charset="-122"/>
                          <a:ea typeface="微软雅黑" panose="020B0503020204020204" pitchFamily="34" charset="-122"/>
                        </a:rPr>
                        <a:t>千人投放量</a:t>
                      </a:r>
                      <a:endParaRPr lang="en-US" altLang="zh-CN" sz="1800" dirty="0">
                        <a:latin typeface="微软雅黑" panose="020B0503020204020204" pitchFamily="34" charset="-122"/>
                        <a:ea typeface="微软雅黑" panose="020B0503020204020204" pitchFamily="34" charset="-122"/>
                      </a:endParaRPr>
                    </a:p>
                    <a:p>
                      <a:pPr algn="ctr"/>
                      <a:r>
                        <a:rPr lang="zh-CN" altLang="en-US" sz="1800" dirty="0">
                          <a:latin typeface="微软雅黑" panose="020B0503020204020204" pitchFamily="34" charset="-122"/>
                          <a:ea typeface="微软雅黑" panose="020B0503020204020204" pitchFamily="34" charset="-122"/>
                        </a:rPr>
                        <a:t>（辆</a:t>
                      </a:r>
                      <a:r>
                        <a:rPr lang="en-US" altLang="zh-CN" sz="1800" dirty="0">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千人）</a:t>
                      </a:r>
                      <a:endParaRPr lang="zh-CN" altLang="en-US" sz="1800" dirty="0">
                        <a:latin typeface="微软雅黑" panose="020B0503020204020204" pitchFamily="34" charset="-122"/>
                        <a:ea typeface="微软雅黑" panose="020B0503020204020204" pitchFamily="34" charset="-122"/>
                      </a:endParaRPr>
                    </a:p>
                  </a:txBody>
                  <a:tcPr anchor="ctr"/>
                </a:tc>
              </a:tr>
              <a:tr h="1005723">
                <a:tc>
                  <a:txBody>
                    <a:bodyPr/>
                    <a:lstStyle/>
                    <a:p>
                      <a:pPr algn="ctr" fontAlgn="b"/>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句容市</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4500</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21.9</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20.5</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r>
              <a:tr h="857281">
                <a:tc>
                  <a:txBody>
                    <a:bodyPr/>
                    <a:lstStyle/>
                    <a:p>
                      <a:pPr algn="ctr" fontAlgn="b"/>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溧水区</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5900</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28.9</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20.4</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r>
              <a:tr h="857281">
                <a:tc>
                  <a:txBody>
                    <a:bodyPr/>
                    <a:lstStyle/>
                    <a:p>
                      <a:pPr algn="ctr" fontAlgn="b"/>
                      <a:r>
                        <a:rPr lang="zh-CN" altLang="en-US" sz="1800" b="0" i="0" u="none" strike="noStrike" dirty="0">
                          <a:solidFill>
                            <a:srgbClr val="000000"/>
                          </a:solidFill>
                          <a:effectLst/>
                          <a:latin typeface="微软雅黑" panose="020B0503020204020204" pitchFamily="34" charset="-122"/>
                          <a:ea typeface="微软雅黑" panose="020B0503020204020204" pitchFamily="34" charset="-122"/>
                        </a:rPr>
                        <a:t>镇江市</a:t>
                      </a:r>
                      <a:endParaRPr lang="zh-CN" altLang="en-US"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23617</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103</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c>
                  <a:txBody>
                    <a:bodyPr/>
                    <a:lstStyle/>
                    <a:p>
                      <a:pPr algn="ctr" fontAlgn="b"/>
                      <a:r>
                        <a:rPr lang="en-US" altLang="zh-CN" sz="1800" b="0" i="0" u="none" strike="noStrike" dirty="0">
                          <a:solidFill>
                            <a:srgbClr val="000000"/>
                          </a:solidFill>
                          <a:effectLst/>
                          <a:latin typeface="微软雅黑" panose="020B0503020204020204" pitchFamily="34" charset="-122"/>
                          <a:ea typeface="微软雅黑" panose="020B0503020204020204" pitchFamily="34" charset="-122"/>
                        </a:rPr>
                        <a:t>22.9</a:t>
                      </a:r>
                      <a:endParaRPr lang="en-US" altLang="zh-CN" sz="1800" b="0" i="0" u="none" strike="noStrike" dirty="0">
                        <a:solidFill>
                          <a:srgbClr val="000000"/>
                        </a:solidFill>
                        <a:effectLst/>
                        <a:latin typeface="微软雅黑" panose="020B0503020204020204" pitchFamily="34" charset="-122"/>
                        <a:ea typeface="微软雅黑" panose="020B0503020204020204" pitchFamily="34" charset="-122"/>
                      </a:endParaRPr>
                    </a:p>
                  </a:txBody>
                  <a:tcPr marL="9525" marR="9525" marT="9525" marB="0" anchor="ctr"/>
                </a:tc>
              </a:tr>
            </a:tbl>
          </a:graphicData>
        </a:graphic>
      </p:graphicFrame>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5.1</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a:spLocks noChangeArrowheads="1"/>
          </p:cNvSpPr>
          <p:nvPr/>
        </p:nvSpPr>
        <p:spPr bwMode="auto">
          <a:xfrm>
            <a:off x="627229" y="1073469"/>
            <a:ext cx="12822071" cy="1689052"/>
          </a:xfrm>
          <a:prstGeom prst="rect">
            <a:avLst/>
          </a:prstGeom>
          <a:noFill/>
          <a:ln w="9525">
            <a:noFill/>
            <a:miter lim="800000"/>
          </a:ln>
        </p:spPr>
        <p:txBody>
          <a:bodyPr wrap="square">
            <a:spAutoFit/>
          </a:bodyPr>
          <a:lstStyle/>
          <a:p>
            <a:pPr marL="342900" lvl="0" indent="-342900">
              <a:lnSpc>
                <a:spcPct val="150000"/>
              </a:lnSpc>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布局指引</a:t>
            </a:r>
            <a:endParaRPr lang="en-US" altLang="zh-CN" b="1" dirty="0">
              <a:solidFill>
                <a:srgbClr val="000000"/>
              </a:solidFill>
              <a:latin typeface="微软雅黑" panose="020B0503020204020204" pitchFamily="34" charset="-122"/>
              <a:ea typeface="微软雅黑" panose="020B0503020204020204" pitchFamily="34" charset="-122"/>
            </a:endParaRPr>
          </a:p>
          <a:p>
            <a:pPr lvl="0">
              <a:lnSpc>
                <a:spcPct val="150000"/>
              </a:lnSpc>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结合行道树、连片区域设置共享（电）单车停车区域，规范停车范围与秩序</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lvl="0">
              <a:lnSpc>
                <a:spcPct val="150000"/>
              </a:lnSpc>
              <a:defRPr/>
            </a:pPr>
            <a:r>
              <a:rPr lang="zh-CN" altLang="en-US" b="1" dirty="0">
                <a:solidFill>
                  <a:srgbClr val="000000"/>
                </a:solidFill>
                <a:latin typeface="微软雅黑" panose="020B0503020204020204" pitchFamily="34" charset="-122"/>
                <a:ea typeface="微软雅黑" panose="020B0503020204020204" pitchFamily="34" charset="-122"/>
              </a:rPr>
              <a:t>采用固定停车桩</a:t>
            </a:r>
            <a:r>
              <a:rPr lang="en-US" altLang="zh-CN" b="1" dirty="0">
                <a:solidFill>
                  <a:srgbClr val="000000"/>
                </a:solidFill>
                <a:latin typeface="微软雅黑" panose="020B0503020204020204" pitchFamily="34" charset="-122"/>
                <a:ea typeface="微软雅黑" panose="020B0503020204020204" pitchFamily="34" charset="-122"/>
              </a:rPr>
              <a:t>+</a:t>
            </a:r>
            <a:r>
              <a:rPr lang="zh-CN" altLang="en-US" b="1" dirty="0">
                <a:solidFill>
                  <a:srgbClr val="000000"/>
                </a:solidFill>
                <a:latin typeface="微软雅黑" panose="020B0503020204020204" pitchFamily="34" charset="-122"/>
                <a:ea typeface="微软雅黑" panose="020B0503020204020204" pitchFamily="34" charset="-122"/>
              </a:rPr>
              <a:t>彩色涂装</a:t>
            </a:r>
            <a:r>
              <a:rPr lang="en-US" altLang="zh-CN" b="1" dirty="0">
                <a:solidFill>
                  <a:srgbClr val="000000"/>
                </a:solidFill>
                <a:latin typeface="微软雅黑" panose="020B0503020204020204" pitchFamily="34" charset="-122"/>
                <a:ea typeface="微软雅黑" panose="020B0503020204020204" pitchFamily="34" charset="-122"/>
              </a:rPr>
              <a:t>+</a:t>
            </a:r>
            <a:r>
              <a:rPr lang="zh-CN" altLang="en-US" b="1" dirty="0">
                <a:solidFill>
                  <a:srgbClr val="000000"/>
                </a:solidFill>
                <a:latin typeface="微软雅黑" panose="020B0503020204020204" pitchFamily="34" charset="-122"/>
                <a:ea typeface="微软雅黑" panose="020B0503020204020204" pitchFamily="34" charset="-122"/>
              </a:rPr>
              <a:t>电子围栏技术，引导共享（电）单车规范停车</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共享（电）单车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pic>
        <p:nvPicPr>
          <p:cNvPr id="1026" name="图片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837238" y="3053147"/>
            <a:ext cx="9167812" cy="7372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p:cNvPicPr>
            <a:picLocks noChangeAspect="1"/>
          </p:cNvPicPr>
          <p:nvPr/>
        </p:nvPicPr>
        <p:blipFill>
          <a:blip r:embed="rId2"/>
          <a:stretch>
            <a:fillRect/>
          </a:stretch>
        </p:blipFill>
        <p:spPr>
          <a:xfrm>
            <a:off x="627229" y="3053147"/>
            <a:ext cx="4984196" cy="3715953"/>
          </a:xfrm>
          <a:prstGeom prst="rect">
            <a:avLst/>
          </a:prstGeom>
        </p:spPr>
      </p:pic>
      <p:pic>
        <p:nvPicPr>
          <p:cNvPr id="5" name="图片 4"/>
          <p:cNvPicPr>
            <a:picLocks noChangeAspect="1"/>
          </p:cNvPicPr>
          <p:nvPr/>
        </p:nvPicPr>
        <p:blipFill>
          <a:blip r:embed="rId3"/>
          <a:stretch>
            <a:fillRect/>
          </a:stretch>
        </p:blipFill>
        <p:spPr>
          <a:xfrm>
            <a:off x="627230" y="7264661"/>
            <a:ext cx="4984196" cy="3161159"/>
          </a:xfrm>
          <a:prstGeom prst="rect">
            <a:avLst/>
          </a:prstGeom>
        </p:spPr>
      </p:pic>
      <p:sp>
        <p:nvSpPr>
          <p:cNvPr id="6" name="文本框 5"/>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5.1</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323781" y="1536383"/>
            <a:ext cx="8683972" cy="8793480"/>
            <a:chOff x="6223769" y="1164908"/>
            <a:chExt cx="8683972" cy="8793480"/>
          </a:xfrm>
        </p:grpSpPr>
        <p:pic>
          <p:nvPicPr>
            <p:cNvPr id="2" name="图片 1"/>
            <p:cNvPicPr>
              <a:picLocks noChangeAspect="1"/>
            </p:cNvPicPr>
            <p:nvPr/>
          </p:nvPicPr>
          <p:blipFill>
            <a:blip r:embed="rId1"/>
            <a:stretch>
              <a:fillRect/>
            </a:stretch>
          </p:blipFill>
          <p:spPr>
            <a:xfrm>
              <a:off x="6223769" y="1164908"/>
              <a:ext cx="8683972" cy="8793480"/>
            </a:xfrm>
            <a:prstGeom prst="rect">
              <a:avLst/>
            </a:prstGeom>
          </p:spPr>
        </p:pic>
        <p:pic>
          <p:nvPicPr>
            <p:cNvPr id="3" name="图片 2"/>
            <p:cNvPicPr>
              <a:picLocks noChangeAspect="1"/>
            </p:cNvPicPr>
            <p:nvPr/>
          </p:nvPicPr>
          <p:blipFill>
            <a:blip r:embed="rId2"/>
            <a:stretch>
              <a:fillRect/>
            </a:stretch>
          </p:blipFill>
          <p:spPr>
            <a:xfrm>
              <a:off x="6223769" y="9572625"/>
              <a:ext cx="1688801" cy="373856"/>
            </a:xfrm>
            <a:prstGeom prst="rect">
              <a:avLst/>
            </a:prstGeom>
          </p:spPr>
        </p:pic>
      </p:grpSp>
      <p:sp>
        <p:nvSpPr>
          <p:cNvPr id="5" name="TextBox 16"/>
          <p:cNvSpPr txBox="1">
            <a:spLocks noChangeArrowheads="1"/>
          </p:cNvSpPr>
          <p:nvPr/>
        </p:nvSpPr>
        <p:spPr bwMode="auto">
          <a:xfrm>
            <a:off x="627229" y="1073469"/>
            <a:ext cx="5596568" cy="1689052"/>
          </a:xfrm>
          <a:prstGeom prst="rect">
            <a:avLst/>
          </a:prstGeom>
          <a:noFill/>
          <a:ln w="9525">
            <a:noFill/>
            <a:miter lim="800000"/>
          </a:ln>
        </p:spPr>
        <p:txBody>
          <a:bodyPr wrap="square">
            <a:spAutoFit/>
          </a:bodyPr>
          <a:lstStyle/>
          <a:p>
            <a:pPr marL="342900" lvl="0" indent="-342900">
              <a:lnSpc>
                <a:spcPct val="150000"/>
              </a:lnSpc>
              <a:buFont typeface="Wingdings" panose="05000000000000000000" pitchFamily="2" charset="2"/>
              <a:buChar char="p"/>
              <a:defRPr/>
            </a:pPr>
            <a:r>
              <a:rPr lang="zh-CN" altLang="en-US" b="1" dirty="0">
                <a:solidFill>
                  <a:srgbClr val="000000"/>
                </a:solidFill>
                <a:latin typeface="微软雅黑" panose="020B0503020204020204" pitchFamily="34" charset="-122"/>
                <a:ea typeface="微软雅黑" panose="020B0503020204020204" pitchFamily="34" charset="-122"/>
              </a:rPr>
              <a:t>布局指引</a:t>
            </a:r>
            <a:endParaRPr lang="en-US" altLang="zh-CN" b="1" dirty="0">
              <a:solidFill>
                <a:srgbClr val="000000"/>
              </a:solidFill>
              <a:latin typeface="微软雅黑" panose="020B0503020204020204" pitchFamily="34" charset="-122"/>
              <a:ea typeface="微软雅黑" panose="020B0503020204020204" pitchFamily="34" charset="-122"/>
            </a:endParaRPr>
          </a:p>
          <a:p>
            <a:pPr lvl="0">
              <a:lnSpc>
                <a:spcPct val="150000"/>
              </a:lnSpc>
              <a:defRPr/>
            </a:pPr>
            <a:r>
              <a:rPr lang="zh-CN" altLang="en-US" b="1" dirty="0">
                <a:solidFill>
                  <a:srgbClr val="000000"/>
                </a:solidFill>
                <a:latin typeface="微软雅黑" panose="020B0503020204020204" pitchFamily="34" charset="-122"/>
                <a:ea typeface="微软雅黑" panose="020B0503020204020204" pitchFamily="34" charset="-122"/>
              </a:rPr>
              <a:t>结合建筑退让、道路行道树及街角空地，设置共享（电）单车停放区</a:t>
            </a:r>
            <a:endParaRPr lang="en-US" altLang="zh-CN" b="1" dirty="0">
              <a:solidFill>
                <a:srgbClr val="000000"/>
              </a:solidFill>
              <a:latin typeface="微软雅黑" panose="020B0503020204020204" pitchFamily="34" charset="-122"/>
              <a:ea typeface="微软雅黑" panose="020B0503020204020204" pitchFamily="34" charset="-122"/>
            </a:endParaRPr>
          </a:p>
        </p:txBody>
      </p:sp>
      <p:sp>
        <p:nvSpPr>
          <p:cNvPr id="6" name="矩形 5"/>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共享（电）单车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5.1</a:t>
            </a:r>
            <a:endParaRPr lang="zh-CN" altLang="en-US" sz="4800" dirty="0">
              <a:solidFill>
                <a:schemeClr val="bg1"/>
              </a:solidFill>
              <a:latin typeface="Impact" panose="020B0806030902050204" pitchFamily="34" charset="0"/>
              <a:ea typeface="微软雅黑" panose="020B0503020204020204" pitchFamily="34" charset="-122"/>
            </a:endParaRPr>
          </a:p>
        </p:txBody>
      </p:sp>
      <p:sp>
        <p:nvSpPr>
          <p:cNvPr id="9" name="矩形 8"/>
          <p:cNvSpPr/>
          <p:nvPr/>
        </p:nvSpPr>
        <p:spPr>
          <a:xfrm>
            <a:off x="12045590" y="1536383"/>
            <a:ext cx="2962163"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共享（电）单车停放区</a:t>
            </a:r>
            <a:endParaRPr lang="zh-CN" altLang="en-US" sz="2000" dirty="0">
              <a:solidFill>
                <a:schemeClr val="tx1"/>
              </a:solidFill>
            </a:endParaRPr>
          </a:p>
        </p:txBody>
      </p:sp>
      <p:grpSp>
        <p:nvGrpSpPr>
          <p:cNvPr id="11" name="组合 10"/>
          <p:cNvGrpSpPr/>
          <p:nvPr/>
        </p:nvGrpSpPr>
        <p:grpSpPr>
          <a:xfrm>
            <a:off x="175579" y="6066960"/>
            <a:ext cx="6048218" cy="4250996"/>
            <a:chOff x="175579" y="6066960"/>
            <a:chExt cx="6048218" cy="4250996"/>
          </a:xfrm>
        </p:grpSpPr>
        <p:pic>
          <p:nvPicPr>
            <p:cNvPr id="8" name="图片 7"/>
            <p:cNvPicPr>
              <a:picLocks noChangeAspect="1"/>
            </p:cNvPicPr>
            <p:nvPr/>
          </p:nvPicPr>
          <p:blipFill>
            <a:blip r:embed="rId3"/>
            <a:stretch>
              <a:fillRect/>
            </a:stretch>
          </p:blipFill>
          <p:spPr>
            <a:xfrm>
              <a:off x="175580" y="6072188"/>
              <a:ext cx="6048217" cy="4245768"/>
            </a:xfrm>
            <a:prstGeom prst="rect">
              <a:avLst/>
            </a:prstGeom>
          </p:spPr>
        </p:pic>
        <p:sp>
          <p:nvSpPr>
            <p:cNvPr id="10" name="矩形 9"/>
            <p:cNvSpPr/>
            <p:nvPr/>
          </p:nvSpPr>
          <p:spPr>
            <a:xfrm>
              <a:off x="175579" y="6066960"/>
              <a:ext cx="4463096" cy="427244"/>
            </a:xfrm>
            <a:prstGeom prst="rect">
              <a:avLst/>
            </a:prstGeom>
            <a:solidFill>
              <a:schemeClr val="bg1">
                <a:lumMod val="85000"/>
              </a:schemeClr>
            </a:solidFill>
            <a:ln w="63500">
              <a:noFill/>
              <a:headEnd type="none"/>
              <a:tailEnd type="none"/>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defTabSz="1238250" rtl="0" fontAlgn="base">
                <a:spcBef>
                  <a:spcPct val="0"/>
                </a:spcBef>
                <a:spcAft>
                  <a:spcPct val="0"/>
                </a:spcAft>
                <a:defRPr sz="2400" kern="1200">
                  <a:solidFill>
                    <a:schemeClr val="lt1"/>
                  </a:solidFill>
                  <a:latin typeface="+mn-lt"/>
                  <a:ea typeface="+mn-ea"/>
                  <a:cs typeface="+mn-cs"/>
                </a:defRPr>
              </a:lvl1pPr>
              <a:lvl2pPr marL="619125" indent="-161925" algn="l" defTabSz="1238250" rtl="0" fontAlgn="base">
                <a:spcBef>
                  <a:spcPct val="0"/>
                </a:spcBef>
                <a:spcAft>
                  <a:spcPct val="0"/>
                </a:spcAft>
                <a:defRPr sz="2400" kern="1200">
                  <a:solidFill>
                    <a:schemeClr val="lt1"/>
                  </a:solidFill>
                  <a:latin typeface="+mn-lt"/>
                  <a:ea typeface="+mn-ea"/>
                  <a:cs typeface="+mn-cs"/>
                </a:defRPr>
              </a:lvl2pPr>
              <a:lvl3pPr marL="1238250" indent="-323850" algn="l" defTabSz="1238250" rtl="0" fontAlgn="base">
                <a:spcBef>
                  <a:spcPct val="0"/>
                </a:spcBef>
                <a:spcAft>
                  <a:spcPct val="0"/>
                </a:spcAft>
                <a:defRPr sz="2400" kern="1200">
                  <a:solidFill>
                    <a:schemeClr val="lt1"/>
                  </a:solidFill>
                  <a:latin typeface="+mn-lt"/>
                  <a:ea typeface="+mn-ea"/>
                  <a:cs typeface="+mn-cs"/>
                </a:defRPr>
              </a:lvl3pPr>
              <a:lvl4pPr marL="1857375" indent="-485775" algn="l" defTabSz="1238250" rtl="0" fontAlgn="base">
                <a:spcBef>
                  <a:spcPct val="0"/>
                </a:spcBef>
                <a:spcAft>
                  <a:spcPct val="0"/>
                </a:spcAft>
                <a:defRPr sz="2400" kern="1200">
                  <a:solidFill>
                    <a:schemeClr val="lt1"/>
                  </a:solidFill>
                  <a:latin typeface="+mn-lt"/>
                  <a:ea typeface="+mn-ea"/>
                  <a:cs typeface="+mn-cs"/>
                </a:defRPr>
              </a:lvl4pPr>
              <a:lvl5pPr marL="2476500" indent="-647700" algn="l" defTabSz="1238250"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r>
                <a:rPr lang="zh-CN" altLang="en-US" sz="2000" dirty="0">
                  <a:solidFill>
                    <a:schemeClr val="tx1"/>
                  </a:solidFill>
                </a:rPr>
                <a:t>核心地区共享（电）单车停放区示意</a:t>
              </a:r>
              <a:endParaRPr lang="zh-CN" altLang="en-US" sz="2000" dirty="0">
                <a:solidFill>
                  <a:schemeClr val="tx1"/>
                </a:solidFill>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a:spLocks noChangeArrowheads="1"/>
          </p:cNvSpPr>
          <p:nvPr/>
        </p:nvSpPr>
        <p:spPr bwMode="auto">
          <a:xfrm>
            <a:off x="627229" y="1073469"/>
            <a:ext cx="13688846" cy="1689052"/>
          </a:xfrm>
          <a:prstGeom prst="rect">
            <a:avLst/>
          </a:prstGeom>
          <a:noFill/>
          <a:ln w="9525">
            <a:noFill/>
            <a:miter lim="800000"/>
          </a:ln>
        </p:spPr>
        <p:txBody>
          <a:bodyPr wrap="square">
            <a:spAutoFit/>
          </a:bodyPr>
          <a:lstStyle/>
          <a:p>
            <a:pPr marL="342900" lvl="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共享</a:t>
            </a:r>
            <a:r>
              <a:rPr lang="zh-CN" altLang="en-US" b="1" dirty="0">
                <a:solidFill>
                  <a:srgbClr val="000000"/>
                </a:solidFill>
                <a:latin typeface="微软雅黑" panose="020B0503020204020204" pitchFamily="34" charset="-122"/>
                <a:ea typeface="微软雅黑" panose="020B0503020204020204" pitchFamily="34" charset="-122"/>
              </a:rPr>
              <a:t>（电）</a:t>
            </a: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单车政府监管</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lvl="0">
              <a:lnSpc>
                <a:spcPct val="150000"/>
              </a:lnSpc>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通过颁布相关文件规范企业管理，同时根据企业提供的数据规划合理方案；通过宣传教育引导用户合理使用，同时根据用户骑行反馈优化工作内容</a:t>
            </a:r>
            <a:endPar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共享（电）单车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4" name="矩形 3"/>
          <p:cNvSpPr/>
          <p:nvPr/>
        </p:nvSpPr>
        <p:spPr>
          <a:xfrm>
            <a:off x="554280" y="3179198"/>
            <a:ext cx="8013351" cy="537421"/>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latin typeface="微软雅黑" panose="020B0503020204020204" pitchFamily="34" charset="-122"/>
                <a:ea typeface="微软雅黑" panose="020B0503020204020204" pitchFamily="34" charset="-122"/>
              </a:rPr>
              <a:t>完善政府层面统一信息监管平台</a:t>
            </a:r>
            <a:endParaRPr lang="zh-CN" altLang="en-US" sz="1985" b="1" dirty="0">
              <a:latin typeface="微软雅黑" panose="020B0503020204020204" pitchFamily="34" charset="-122"/>
              <a:ea typeface="微软雅黑" panose="020B0503020204020204" pitchFamily="34" charset="-122"/>
            </a:endParaRPr>
          </a:p>
        </p:txBody>
      </p:sp>
      <p:sp>
        <p:nvSpPr>
          <p:cNvPr id="5" name="矩形 4"/>
          <p:cNvSpPr/>
          <p:nvPr/>
        </p:nvSpPr>
        <p:spPr>
          <a:xfrm>
            <a:off x="554280" y="5576461"/>
            <a:ext cx="2392194"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加强违规行为监管</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6" name="矩形 5"/>
          <p:cNvSpPr/>
          <p:nvPr/>
        </p:nvSpPr>
        <p:spPr>
          <a:xfrm>
            <a:off x="518454" y="6742176"/>
            <a:ext cx="8056145" cy="537421"/>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latin typeface="微软雅黑" panose="020B0503020204020204" pitchFamily="34" charset="-122"/>
                <a:ea typeface="微软雅黑" panose="020B0503020204020204" pitchFamily="34" charset="-122"/>
              </a:rPr>
              <a:t>推动企业层面加快技术革新</a:t>
            </a:r>
            <a:endParaRPr lang="zh-CN" altLang="en-US" sz="1985" b="1" dirty="0">
              <a:latin typeface="微软雅黑" panose="020B0503020204020204" pitchFamily="34" charset="-122"/>
              <a:ea typeface="微软雅黑" panose="020B0503020204020204" pitchFamily="34" charset="-122"/>
            </a:endParaRPr>
          </a:p>
        </p:txBody>
      </p:sp>
      <p:sp>
        <p:nvSpPr>
          <p:cNvPr id="7" name="矩形 6"/>
          <p:cNvSpPr/>
          <p:nvPr/>
        </p:nvSpPr>
        <p:spPr>
          <a:xfrm>
            <a:off x="3209600" y="5576461"/>
            <a:ext cx="2724633"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建立车辆动态预警能力</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8" name="矩形 7"/>
          <p:cNvSpPr/>
          <p:nvPr/>
        </p:nvSpPr>
        <p:spPr>
          <a:xfrm>
            <a:off x="6197359" y="5576461"/>
            <a:ext cx="2724633"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开发手机端监管小程序</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554280" y="8863571"/>
            <a:ext cx="2392194"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推进产品迭代升级</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10" name="矩形 9"/>
          <p:cNvSpPr/>
          <p:nvPr/>
        </p:nvSpPr>
        <p:spPr>
          <a:xfrm>
            <a:off x="3209600" y="8863571"/>
            <a:ext cx="2724633"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强化大数据平台应用</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6197359" y="8863571"/>
            <a:ext cx="2724633" cy="462819"/>
          </a:xfrm>
          <a:prstGeom prst="rect">
            <a:avLst/>
          </a:prstGeom>
        </p:spPr>
        <p:txBody>
          <a:bodyPr wrap="square">
            <a:spAutoFit/>
          </a:bodyPr>
          <a:lstStyle/>
          <a:p>
            <a:pPr algn="ctr">
              <a:lnSpc>
                <a:spcPct val="150000"/>
              </a:lnSpc>
            </a:pPr>
            <a:r>
              <a:rPr lang="zh-CN" altLang="en-US" sz="1820" b="1" dirty="0">
                <a:latin typeface="微软雅黑" panose="020B0503020204020204" pitchFamily="34" charset="-122"/>
                <a:ea typeface="微软雅黑" panose="020B0503020204020204" pitchFamily="34" charset="-122"/>
              </a:rPr>
              <a:t>探索现场充电技术</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12" name="KSO_Shape"/>
          <p:cNvSpPr/>
          <p:nvPr/>
        </p:nvSpPr>
        <p:spPr bwMode="auto">
          <a:xfrm>
            <a:off x="945635" y="4603953"/>
            <a:ext cx="1338018" cy="735909"/>
          </a:xfrm>
          <a:custGeom>
            <a:avLst/>
            <a:gdLst>
              <a:gd name="T0" fmla="*/ 47254 w 1217613"/>
              <a:gd name="T1" fmla="*/ 947019 h 669925"/>
              <a:gd name="T2" fmla="*/ 1016112 w 1217613"/>
              <a:gd name="T3" fmla="*/ 958724 h 669925"/>
              <a:gd name="T4" fmla="*/ 1027126 w 1217613"/>
              <a:gd name="T5" fmla="*/ 937796 h 669925"/>
              <a:gd name="T6" fmla="*/ 74610 w 1217613"/>
              <a:gd name="T7" fmla="*/ 846641 h 669925"/>
              <a:gd name="T8" fmla="*/ 1025349 w 1217613"/>
              <a:gd name="T9" fmla="*/ 856927 h 669925"/>
              <a:gd name="T10" fmla="*/ 1035298 w 1217613"/>
              <a:gd name="T11" fmla="*/ 886366 h 669925"/>
              <a:gd name="T12" fmla="*/ 1027126 w 1217613"/>
              <a:gd name="T13" fmla="*/ 915806 h 669925"/>
              <a:gd name="T14" fmla="*/ 1068339 w 1217613"/>
              <a:gd name="T15" fmla="*/ 950211 h 669925"/>
              <a:gd name="T16" fmla="*/ 1070115 w 1217613"/>
              <a:gd name="T17" fmla="*/ 1006606 h 669925"/>
              <a:gd name="T18" fmla="*/ 1028191 w 1217613"/>
              <a:gd name="T19" fmla="*/ 1044558 h 669925"/>
              <a:gd name="T20" fmla="*/ 35174 w 1217613"/>
              <a:gd name="T21" fmla="*/ 1039592 h 669925"/>
              <a:gd name="T22" fmla="*/ 1067 w 1217613"/>
              <a:gd name="T23" fmla="*/ 993838 h 669925"/>
              <a:gd name="T24" fmla="*/ 13502 w 1217613"/>
              <a:gd name="T25" fmla="*/ 939569 h 669925"/>
              <a:gd name="T26" fmla="*/ 60044 w 1217613"/>
              <a:gd name="T27" fmla="*/ 913323 h 669925"/>
              <a:gd name="T28" fmla="*/ 40148 w 1217613"/>
              <a:gd name="T29" fmla="*/ 877853 h 669925"/>
              <a:gd name="T30" fmla="*/ 55425 w 1217613"/>
              <a:gd name="T31" fmla="*/ 852672 h 669925"/>
              <a:gd name="T32" fmla="*/ 327511 w 1217613"/>
              <a:gd name="T33" fmla="*/ 640342 h 669925"/>
              <a:gd name="T34" fmla="*/ 309767 w 1217613"/>
              <a:gd name="T35" fmla="*/ 656642 h 669925"/>
              <a:gd name="T36" fmla="*/ 310831 w 1217613"/>
              <a:gd name="T37" fmla="*/ 681448 h 669925"/>
              <a:gd name="T38" fmla="*/ 330350 w 1217613"/>
              <a:gd name="T39" fmla="*/ 695623 h 669925"/>
              <a:gd name="T40" fmla="*/ 753734 w 1217613"/>
              <a:gd name="T41" fmla="*/ 691370 h 669925"/>
              <a:gd name="T42" fmla="*/ 766157 w 1217613"/>
              <a:gd name="T43" fmla="*/ 670463 h 669925"/>
              <a:gd name="T44" fmla="*/ 758348 w 1217613"/>
              <a:gd name="T45" fmla="*/ 647784 h 669925"/>
              <a:gd name="T46" fmla="*/ 335674 w 1217613"/>
              <a:gd name="T47" fmla="*/ 639279 h 669925"/>
              <a:gd name="T48" fmla="*/ 315800 w 1217613"/>
              <a:gd name="T49" fmla="*/ 24805 h 669925"/>
              <a:gd name="T50" fmla="*/ 307283 w 1217613"/>
              <a:gd name="T51" fmla="*/ 47839 h 669925"/>
              <a:gd name="T52" fmla="*/ 319704 w 1217613"/>
              <a:gd name="T53" fmla="*/ 68393 h 669925"/>
              <a:gd name="T54" fmla="*/ 743798 w 1217613"/>
              <a:gd name="T55" fmla="*/ 72645 h 669925"/>
              <a:gd name="T56" fmla="*/ 762962 w 1217613"/>
              <a:gd name="T57" fmla="*/ 58116 h 669925"/>
              <a:gd name="T58" fmla="*/ 764381 w 1217613"/>
              <a:gd name="T59" fmla="*/ 33310 h 669925"/>
              <a:gd name="T60" fmla="*/ 746638 w 1217613"/>
              <a:gd name="T61" fmla="*/ 17363 h 669925"/>
              <a:gd name="T62" fmla="*/ 763317 w 1217613"/>
              <a:gd name="T63" fmla="*/ 1417 h 669925"/>
              <a:gd name="T64" fmla="*/ 817616 w 1217613"/>
              <a:gd name="T65" fmla="*/ 41461 h 669925"/>
              <a:gd name="T66" fmla="*/ 821164 w 1217613"/>
              <a:gd name="T67" fmla="*/ 110207 h 669925"/>
              <a:gd name="T68" fmla="*/ 771124 w 1217613"/>
              <a:gd name="T69" fmla="*/ 155568 h 669925"/>
              <a:gd name="T70" fmla="*/ 752315 w 1217613"/>
              <a:gd name="T71" fmla="*/ 190294 h 669925"/>
              <a:gd name="T72" fmla="*/ 1816987 w 1217613"/>
              <a:gd name="T73" fmla="*/ 283140 h 669925"/>
              <a:gd name="T74" fmla="*/ 1859220 w 1217613"/>
              <a:gd name="T75" fmla="*/ 299440 h 669925"/>
              <a:gd name="T76" fmla="*/ 1898967 w 1217613"/>
              <a:gd name="T77" fmla="*/ 349761 h 669925"/>
              <a:gd name="T78" fmla="*/ 1905000 w 1217613"/>
              <a:gd name="T79" fmla="*/ 401497 h 669925"/>
              <a:gd name="T80" fmla="*/ 1892579 w 1217613"/>
              <a:gd name="T81" fmla="*/ 445794 h 669925"/>
              <a:gd name="T82" fmla="*/ 1854961 w 1217613"/>
              <a:gd name="T83" fmla="*/ 484775 h 669925"/>
              <a:gd name="T84" fmla="*/ 1811664 w 1217613"/>
              <a:gd name="T85" fmla="*/ 499304 h 669925"/>
              <a:gd name="T86" fmla="*/ 750541 w 1217613"/>
              <a:gd name="T87" fmla="*/ 598173 h 669925"/>
              <a:gd name="T88" fmla="*/ 778578 w 1217613"/>
              <a:gd name="T89" fmla="*/ 629002 h 669925"/>
              <a:gd name="T90" fmla="*/ 824004 w 1217613"/>
              <a:gd name="T91" fmla="*/ 678968 h 669925"/>
              <a:gd name="T92" fmla="*/ 813711 w 1217613"/>
              <a:gd name="T93" fmla="*/ 747006 h 669925"/>
              <a:gd name="T94" fmla="*/ 755864 w 1217613"/>
              <a:gd name="T95" fmla="*/ 781734 h 669925"/>
              <a:gd name="T96" fmla="*/ 277472 w 1217613"/>
              <a:gd name="T97" fmla="*/ 763662 h 669925"/>
              <a:gd name="T98" fmla="*/ 248370 w 1217613"/>
              <a:gd name="T99" fmla="*/ 702356 h 669925"/>
              <a:gd name="T100" fmla="*/ 277472 w 1217613"/>
              <a:gd name="T101" fmla="*/ 641051 h 669925"/>
              <a:gd name="T102" fmla="*/ 332125 w 1217613"/>
              <a:gd name="T103" fmla="*/ 616953 h 669925"/>
              <a:gd name="T104" fmla="*/ 321478 w 1217613"/>
              <a:gd name="T105" fmla="*/ 203760 h 669925"/>
              <a:gd name="T106" fmla="*/ 320059 w 1217613"/>
              <a:gd name="T107" fmla="*/ 158757 h 669925"/>
              <a:gd name="T108" fmla="*/ 262212 w 1217613"/>
              <a:gd name="T109" fmla="*/ 123673 h 669925"/>
              <a:gd name="T110" fmla="*/ 252274 w 1217613"/>
              <a:gd name="T111" fmla="*/ 55635 h 669925"/>
              <a:gd name="T112" fmla="*/ 296991 w 1217613"/>
              <a:gd name="T113" fmla="*/ 6024 h 66992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217613" h="669925">
                <a:moveTo>
                  <a:pt x="37924" y="593725"/>
                </a:moveTo>
                <a:lnTo>
                  <a:pt x="36107" y="594405"/>
                </a:lnTo>
                <a:lnTo>
                  <a:pt x="34290" y="595086"/>
                </a:lnTo>
                <a:lnTo>
                  <a:pt x="32701" y="596446"/>
                </a:lnTo>
                <a:lnTo>
                  <a:pt x="31565" y="598034"/>
                </a:lnTo>
                <a:lnTo>
                  <a:pt x="30657" y="599621"/>
                </a:lnTo>
                <a:lnTo>
                  <a:pt x="30203" y="601662"/>
                </a:lnTo>
                <a:lnTo>
                  <a:pt x="29976" y="603477"/>
                </a:lnTo>
                <a:lnTo>
                  <a:pt x="30203" y="605518"/>
                </a:lnTo>
                <a:lnTo>
                  <a:pt x="30657" y="607559"/>
                </a:lnTo>
                <a:lnTo>
                  <a:pt x="31565" y="608920"/>
                </a:lnTo>
                <a:lnTo>
                  <a:pt x="32701" y="610507"/>
                </a:lnTo>
                <a:lnTo>
                  <a:pt x="34290" y="611868"/>
                </a:lnTo>
                <a:lnTo>
                  <a:pt x="36107" y="612548"/>
                </a:lnTo>
                <a:lnTo>
                  <a:pt x="37924" y="613002"/>
                </a:lnTo>
                <a:lnTo>
                  <a:pt x="39967" y="613455"/>
                </a:lnTo>
                <a:lnTo>
                  <a:pt x="647421" y="613455"/>
                </a:lnTo>
                <a:lnTo>
                  <a:pt x="649465" y="613002"/>
                </a:lnTo>
                <a:lnTo>
                  <a:pt x="651282" y="612548"/>
                </a:lnTo>
                <a:lnTo>
                  <a:pt x="653098" y="611868"/>
                </a:lnTo>
                <a:lnTo>
                  <a:pt x="654461" y="610507"/>
                </a:lnTo>
                <a:lnTo>
                  <a:pt x="655823" y="608920"/>
                </a:lnTo>
                <a:lnTo>
                  <a:pt x="656505" y="607559"/>
                </a:lnTo>
                <a:lnTo>
                  <a:pt x="657413" y="605518"/>
                </a:lnTo>
                <a:lnTo>
                  <a:pt x="657413" y="603477"/>
                </a:lnTo>
                <a:lnTo>
                  <a:pt x="657413" y="601662"/>
                </a:lnTo>
                <a:lnTo>
                  <a:pt x="656505" y="599621"/>
                </a:lnTo>
                <a:lnTo>
                  <a:pt x="655823" y="598034"/>
                </a:lnTo>
                <a:lnTo>
                  <a:pt x="654461" y="596446"/>
                </a:lnTo>
                <a:lnTo>
                  <a:pt x="653098" y="595086"/>
                </a:lnTo>
                <a:lnTo>
                  <a:pt x="651282" y="594405"/>
                </a:lnTo>
                <a:lnTo>
                  <a:pt x="649465" y="593725"/>
                </a:lnTo>
                <a:lnTo>
                  <a:pt x="647421" y="593725"/>
                </a:lnTo>
                <a:lnTo>
                  <a:pt x="39967" y="593725"/>
                </a:lnTo>
                <a:lnTo>
                  <a:pt x="37924" y="593725"/>
                </a:lnTo>
                <a:close/>
                <a:moveTo>
                  <a:pt x="47688" y="541337"/>
                </a:moveTo>
                <a:lnTo>
                  <a:pt x="639700" y="541337"/>
                </a:lnTo>
                <a:lnTo>
                  <a:pt x="641971" y="541791"/>
                </a:lnTo>
                <a:lnTo>
                  <a:pt x="644015" y="542018"/>
                </a:lnTo>
                <a:lnTo>
                  <a:pt x="646286" y="542471"/>
                </a:lnTo>
                <a:lnTo>
                  <a:pt x="648330" y="543152"/>
                </a:lnTo>
                <a:lnTo>
                  <a:pt x="650146" y="544285"/>
                </a:lnTo>
                <a:lnTo>
                  <a:pt x="652190" y="545193"/>
                </a:lnTo>
                <a:lnTo>
                  <a:pt x="653780" y="546553"/>
                </a:lnTo>
                <a:lnTo>
                  <a:pt x="655369" y="547914"/>
                </a:lnTo>
                <a:lnTo>
                  <a:pt x="656959" y="549728"/>
                </a:lnTo>
                <a:lnTo>
                  <a:pt x="658094" y="551089"/>
                </a:lnTo>
                <a:lnTo>
                  <a:pt x="659230" y="552903"/>
                </a:lnTo>
                <a:lnTo>
                  <a:pt x="660138" y="554944"/>
                </a:lnTo>
                <a:lnTo>
                  <a:pt x="661046" y="556986"/>
                </a:lnTo>
                <a:lnTo>
                  <a:pt x="661500" y="559027"/>
                </a:lnTo>
                <a:lnTo>
                  <a:pt x="661728" y="561294"/>
                </a:lnTo>
                <a:lnTo>
                  <a:pt x="661955" y="563789"/>
                </a:lnTo>
                <a:lnTo>
                  <a:pt x="661728" y="566737"/>
                </a:lnTo>
                <a:lnTo>
                  <a:pt x="661046" y="570139"/>
                </a:lnTo>
                <a:lnTo>
                  <a:pt x="659911" y="572861"/>
                </a:lnTo>
                <a:lnTo>
                  <a:pt x="658094" y="575809"/>
                </a:lnTo>
                <a:lnTo>
                  <a:pt x="656277" y="578303"/>
                </a:lnTo>
                <a:lnTo>
                  <a:pt x="654007" y="580571"/>
                </a:lnTo>
                <a:lnTo>
                  <a:pt x="651509" y="582386"/>
                </a:lnTo>
                <a:lnTo>
                  <a:pt x="648784" y="583973"/>
                </a:lnTo>
                <a:lnTo>
                  <a:pt x="652871" y="584427"/>
                </a:lnTo>
                <a:lnTo>
                  <a:pt x="656505" y="585561"/>
                </a:lnTo>
                <a:lnTo>
                  <a:pt x="660365" y="586695"/>
                </a:lnTo>
                <a:lnTo>
                  <a:pt x="663998" y="588282"/>
                </a:lnTo>
                <a:lnTo>
                  <a:pt x="667405" y="590323"/>
                </a:lnTo>
                <a:lnTo>
                  <a:pt x="670357" y="592591"/>
                </a:lnTo>
                <a:lnTo>
                  <a:pt x="673536" y="594859"/>
                </a:lnTo>
                <a:lnTo>
                  <a:pt x="676034" y="597807"/>
                </a:lnTo>
                <a:lnTo>
                  <a:pt x="678759" y="600755"/>
                </a:lnTo>
                <a:lnTo>
                  <a:pt x="681030" y="603930"/>
                </a:lnTo>
                <a:lnTo>
                  <a:pt x="682847" y="607559"/>
                </a:lnTo>
                <a:lnTo>
                  <a:pt x="684209" y="610961"/>
                </a:lnTo>
                <a:lnTo>
                  <a:pt x="685572" y="614589"/>
                </a:lnTo>
                <a:lnTo>
                  <a:pt x="686480" y="618445"/>
                </a:lnTo>
                <a:lnTo>
                  <a:pt x="687161" y="622527"/>
                </a:lnTo>
                <a:lnTo>
                  <a:pt x="687388" y="626609"/>
                </a:lnTo>
                <a:lnTo>
                  <a:pt x="687161" y="630918"/>
                </a:lnTo>
                <a:lnTo>
                  <a:pt x="686480" y="635454"/>
                </a:lnTo>
                <a:lnTo>
                  <a:pt x="685572" y="639536"/>
                </a:lnTo>
                <a:lnTo>
                  <a:pt x="683982" y="643618"/>
                </a:lnTo>
                <a:lnTo>
                  <a:pt x="682165" y="647473"/>
                </a:lnTo>
                <a:lnTo>
                  <a:pt x="679894" y="650875"/>
                </a:lnTo>
                <a:lnTo>
                  <a:pt x="677624" y="654277"/>
                </a:lnTo>
                <a:lnTo>
                  <a:pt x="674899" y="657452"/>
                </a:lnTo>
                <a:lnTo>
                  <a:pt x="671719" y="659947"/>
                </a:lnTo>
                <a:lnTo>
                  <a:pt x="668313" y="662441"/>
                </a:lnTo>
                <a:lnTo>
                  <a:pt x="664907" y="664709"/>
                </a:lnTo>
                <a:lnTo>
                  <a:pt x="661046" y="666523"/>
                </a:lnTo>
                <a:lnTo>
                  <a:pt x="657186" y="667884"/>
                </a:lnTo>
                <a:lnTo>
                  <a:pt x="652871" y="668791"/>
                </a:lnTo>
                <a:lnTo>
                  <a:pt x="648784" y="669698"/>
                </a:lnTo>
                <a:lnTo>
                  <a:pt x="644015" y="669925"/>
                </a:lnTo>
                <a:lnTo>
                  <a:pt x="42919" y="669925"/>
                </a:lnTo>
                <a:lnTo>
                  <a:pt x="38605" y="669698"/>
                </a:lnTo>
                <a:lnTo>
                  <a:pt x="34517" y="668791"/>
                </a:lnTo>
                <a:lnTo>
                  <a:pt x="30203" y="667884"/>
                </a:lnTo>
                <a:lnTo>
                  <a:pt x="26342" y="666523"/>
                </a:lnTo>
                <a:lnTo>
                  <a:pt x="22482" y="664709"/>
                </a:lnTo>
                <a:lnTo>
                  <a:pt x="18848" y="662441"/>
                </a:lnTo>
                <a:lnTo>
                  <a:pt x="15669" y="659947"/>
                </a:lnTo>
                <a:lnTo>
                  <a:pt x="12490" y="657452"/>
                </a:lnTo>
                <a:lnTo>
                  <a:pt x="9765" y="654277"/>
                </a:lnTo>
                <a:lnTo>
                  <a:pt x="7494" y="650875"/>
                </a:lnTo>
                <a:lnTo>
                  <a:pt x="4996" y="647473"/>
                </a:lnTo>
                <a:lnTo>
                  <a:pt x="3407" y="643618"/>
                </a:lnTo>
                <a:lnTo>
                  <a:pt x="1817" y="639536"/>
                </a:lnTo>
                <a:lnTo>
                  <a:pt x="682" y="635454"/>
                </a:lnTo>
                <a:lnTo>
                  <a:pt x="227" y="630918"/>
                </a:lnTo>
                <a:lnTo>
                  <a:pt x="0" y="626609"/>
                </a:lnTo>
                <a:lnTo>
                  <a:pt x="227" y="622527"/>
                </a:lnTo>
                <a:lnTo>
                  <a:pt x="682" y="618445"/>
                </a:lnTo>
                <a:lnTo>
                  <a:pt x="1817" y="614589"/>
                </a:lnTo>
                <a:lnTo>
                  <a:pt x="2725" y="610961"/>
                </a:lnTo>
                <a:lnTo>
                  <a:pt x="4542" y="607559"/>
                </a:lnTo>
                <a:lnTo>
                  <a:pt x="6359" y="603930"/>
                </a:lnTo>
                <a:lnTo>
                  <a:pt x="8630" y="600755"/>
                </a:lnTo>
                <a:lnTo>
                  <a:pt x="10900" y="597807"/>
                </a:lnTo>
                <a:lnTo>
                  <a:pt x="13852" y="594859"/>
                </a:lnTo>
                <a:lnTo>
                  <a:pt x="16805" y="592591"/>
                </a:lnTo>
                <a:lnTo>
                  <a:pt x="19984" y="590323"/>
                </a:lnTo>
                <a:lnTo>
                  <a:pt x="23390" y="588282"/>
                </a:lnTo>
                <a:lnTo>
                  <a:pt x="26796" y="586695"/>
                </a:lnTo>
                <a:lnTo>
                  <a:pt x="30657" y="585561"/>
                </a:lnTo>
                <a:lnTo>
                  <a:pt x="34517" y="584427"/>
                </a:lnTo>
                <a:lnTo>
                  <a:pt x="38378" y="583973"/>
                </a:lnTo>
                <a:lnTo>
                  <a:pt x="35880" y="582386"/>
                </a:lnTo>
                <a:lnTo>
                  <a:pt x="33382" y="580571"/>
                </a:lnTo>
                <a:lnTo>
                  <a:pt x="30884" y="578303"/>
                </a:lnTo>
                <a:lnTo>
                  <a:pt x="29067" y="575809"/>
                </a:lnTo>
                <a:lnTo>
                  <a:pt x="27478" y="572861"/>
                </a:lnTo>
                <a:lnTo>
                  <a:pt x="26342" y="570139"/>
                </a:lnTo>
                <a:lnTo>
                  <a:pt x="25661" y="566737"/>
                </a:lnTo>
                <a:lnTo>
                  <a:pt x="25434" y="563789"/>
                </a:lnTo>
                <a:lnTo>
                  <a:pt x="25661" y="561294"/>
                </a:lnTo>
                <a:lnTo>
                  <a:pt x="25888" y="559027"/>
                </a:lnTo>
                <a:lnTo>
                  <a:pt x="26342" y="556986"/>
                </a:lnTo>
                <a:lnTo>
                  <a:pt x="27023" y="554944"/>
                </a:lnTo>
                <a:lnTo>
                  <a:pt x="28159" y="552903"/>
                </a:lnTo>
                <a:lnTo>
                  <a:pt x="29067" y="551089"/>
                </a:lnTo>
                <a:lnTo>
                  <a:pt x="30430" y="549728"/>
                </a:lnTo>
                <a:lnTo>
                  <a:pt x="32019" y="547914"/>
                </a:lnTo>
                <a:lnTo>
                  <a:pt x="33609" y="546553"/>
                </a:lnTo>
                <a:lnTo>
                  <a:pt x="35426" y="545193"/>
                </a:lnTo>
                <a:lnTo>
                  <a:pt x="37015" y="544285"/>
                </a:lnTo>
                <a:lnTo>
                  <a:pt x="38832" y="543152"/>
                </a:lnTo>
                <a:lnTo>
                  <a:pt x="40876" y="542471"/>
                </a:lnTo>
                <a:lnTo>
                  <a:pt x="42919" y="542018"/>
                </a:lnTo>
                <a:lnTo>
                  <a:pt x="45417" y="541791"/>
                </a:lnTo>
                <a:lnTo>
                  <a:pt x="47688" y="541337"/>
                </a:lnTo>
                <a:close/>
                <a:moveTo>
                  <a:pt x="212737" y="408751"/>
                </a:moveTo>
                <a:lnTo>
                  <a:pt x="211149" y="408977"/>
                </a:lnTo>
                <a:lnTo>
                  <a:pt x="209334" y="409431"/>
                </a:lnTo>
                <a:lnTo>
                  <a:pt x="207746" y="410337"/>
                </a:lnTo>
                <a:lnTo>
                  <a:pt x="205932" y="411017"/>
                </a:lnTo>
                <a:lnTo>
                  <a:pt x="204344" y="411923"/>
                </a:lnTo>
                <a:lnTo>
                  <a:pt x="203210" y="412829"/>
                </a:lnTo>
                <a:lnTo>
                  <a:pt x="201849" y="414189"/>
                </a:lnTo>
                <a:lnTo>
                  <a:pt x="200488" y="415322"/>
                </a:lnTo>
                <a:lnTo>
                  <a:pt x="199580" y="416681"/>
                </a:lnTo>
                <a:lnTo>
                  <a:pt x="198673" y="418267"/>
                </a:lnTo>
                <a:lnTo>
                  <a:pt x="197993" y="419853"/>
                </a:lnTo>
                <a:lnTo>
                  <a:pt x="197312" y="421439"/>
                </a:lnTo>
                <a:lnTo>
                  <a:pt x="196858" y="423252"/>
                </a:lnTo>
                <a:lnTo>
                  <a:pt x="196405" y="425065"/>
                </a:lnTo>
                <a:lnTo>
                  <a:pt x="196405" y="426877"/>
                </a:lnTo>
                <a:lnTo>
                  <a:pt x="196405" y="428690"/>
                </a:lnTo>
                <a:lnTo>
                  <a:pt x="196858" y="430729"/>
                </a:lnTo>
                <a:lnTo>
                  <a:pt x="197312" y="432315"/>
                </a:lnTo>
                <a:lnTo>
                  <a:pt x="197993" y="434128"/>
                </a:lnTo>
                <a:lnTo>
                  <a:pt x="198673" y="435714"/>
                </a:lnTo>
                <a:lnTo>
                  <a:pt x="199580" y="437073"/>
                </a:lnTo>
                <a:lnTo>
                  <a:pt x="200488" y="438659"/>
                </a:lnTo>
                <a:lnTo>
                  <a:pt x="201849" y="440019"/>
                </a:lnTo>
                <a:lnTo>
                  <a:pt x="203210" y="440925"/>
                </a:lnTo>
                <a:lnTo>
                  <a:pt x="204344" y="442058"/>
                </a:lnTo>
                <a:lnTo>
                  <a:pt x="205932" y="442964"/>
                </a:lnTo>
                <a:lnTo>
                  <a:pt x="207746" y="443871"/>
                </a:lnTo>
                <a:lnTo>
                  <a:pt x="209334" y="444324"/>
                </a:lnTo>
                <a:lnTo>
                  <a:pt x="211149" y="444777"/>
                </a:lnTo>
                <a:lnTo>
                  <a:pt x="212737" y="445004"/>
                </a:lnTo>
                <a:lnTo>
                  <a:pt x="214552" y="445230"/>
                </a:lnTo>
                <a:lnTo>
                  <a:pt x="471555" y="445230"/>
                </a:lnTo>
                <a:lnTo>
                  <a:pt x="473596" y="445004"/>
                </a:lnTo>
                <a:lnTo>
                  <a:pt x="475411" y="444777"/>
                </a:lnTo>
                <a:lnTo>
                  <a:pt x="477226" y="444324"/>
                </a:lnTo>
                <a:lnTo>
                  <a:pt x="478814" y="443871"/>
                </a:lnTo>
                <a:lnTo>
                  <a:pt x="480175" y="442964"/>
                </a:lnTo>
                <a:lnTo>
                  <a:pt x="481762" y="442058"/>
                </a:lnTo>
                <a:lnTo>
                  <a:pt x="483350" y="440925"/>
                </a:lnTo>
                <a:lnTo>
                  <a:pt x="484711" y="440019"/>
                </a:lnTo>
                <a:lnTo>
                  <a:pt x="485845" y="438659"/>
                </a:lnTo>
                <a:lnTo>
                  <a:pt x="486980" y="437073"/>
                </a:lnTo>
                <a:lnTo>
                  <a:pt x="487660" y="435714"/>
                </a:lnTo>
                <a:lnTo>
                  <a:pt x="488567" y="434128"/>
                </a:lnTo>
                <a:lnTo>
                  <a:pt x="489248" y="432315"/>
                </a:lnTo>
                <a:lnTo>
                  <a:pt x="489475" y="430729"/>
                </a:lnTo>
                <a:lnTo>
                  <a:pt x="489702" y="428690"/>
                </a:lnTo>
                <a:lnTo>
                  <a:pt x="489928" y="426877"/>
                </a:lnTo>
                <a:lnTo>
                  <a:pt x="489702" y="425065"/>
                </a:lnTo>
                <a:lnTo>
                  <a:pt x="489475" y="423252"/>
                </a:lnTo>
                <a:lnTo>
                  <a:pt x="489248" y="421439"/>
                </a:lnTo>
                <a:lnTo>
                  <a:pt x="488567" y="419853"/>
                </a:lnTo>
                <a:lnTo>
                  <a:pt x="487660" y="418267"/>
                </a:lnTo>
                <a:lnTo>
                  <a:pt x="486980" y="416681"/>
                </a:lnTo>
                <a:lnTo>
                  <a:pt x="485845" y="415322"/>
                </a:lnTo>
                <a:lnTo>
                  <a:pt x="484711" y="414189"/>
                </a:lnTo>
                <a:lnTo>
                  <a:pt x="483350" y="412829"/>
                </a:lnTo>
                <a:lnTo>
                  <a:pt x="481762" y="411923"/>
                </a:lnTo>
                <a:lnTo>
                  <a:pt x="480175" y="411017"/>
                </a:lnTo>
                <a:lnTo>
                  <a:pt x="478814" y="410337"/>
                </a:lnTo>
                <a:lnTo>
                  <a:pt x="477226" y="409431"/>
                </a:lnTo>
                <a:lnTo>
                  <a:pt x="475411" y="408977"/>
                </a:lnTo>
                <a:lnTo>
                  <a:pt x="473596" y="408751"/>
                </a:lnTo>
                <a:lnTo>
                  <a:pt x="471555" y="408751"/>
                </a:lnTo>
                <a:lnTo>
                  <a:pt x="214552" y="408751"/>
                </a:lnTo>
                <a:lnTo>
                  <a:pt x="212737" y="408751"/>
                </a:lnTo>
                <a:close/>
                <a:moveTo>
                  <a:pt x="212737" y="10422"/>
                </a:moveTo>
                <a:lnTo>
                  <a:pt x="211149" y="10649"/>
                </a:lnTo>
                <a:lnTo>
                  <a:pt x="209334" y="11102"/>
                </a:lnTo>
                <a:lnTo>
                  <a:pt x="207746" y="11782"/>
                </a:lnTo>
                <a:lnTo>
                  <a:pt x="205932" y="12462"/>
                </a:lnTo>
                <a:lnTo>
                  <a:pt x="204344" y="13368"/>
                </a:lnTo>
                <a:lnTo>
                  <a:pt x="203210" y="14501"/>
                </a:lnTo>
                <a:lnTo>
                  <a:pt x="201849" y="15860"/>
                </a:lnTo>
                <a:lnTo>
                  <a:pt x="200488" y="16993"/>
                </a:lnTo>
                <a:lnTo>
                  <a:pt x="199580" y="18353"/>
                </a:lnTo>
                <a:lnTo>
                  <a:pt x="198673" y="19939"/>
                </a:lnTo>
                <a:lnTo>
                  <a:pt x="197993" y="21298"/>
                </a:lnTo>
                <a:lnTo>
                  <a:pt x="197312" y="23111"/>
                </a:lnTo>
                <a:lnTo>
                  <a:pt x="196858" y="24924"/>
                </a:lnTo>
                <a:lnTo>
                  <a:pt x="196405" y="26736"/>
                </a:lnTo>
                <a:lnTo>
                  <a:pt x="196405" y="28549"/>
                </a:lnTo>
                <a:lnTo>
                  <a:pt x="196405" y="30588"/>
                </a:lnTo>
                <a:lnTo>
                  <a:pt x="196858" y="32401"/>
                </a:lnTo>
                <a:lnTo>
                  <a:pt x="197312" y="34213"/>
                </a:lnTo>
                <a:lnTo>
                  <a:pt x="197993" y="35799"/>
                </a:lnTo>
                <a:lnTo>
                  <a:pt x="198673" y="37159"/>
                </a:lnTo>
                <a:lnTo>
                  <a:pt x="199580" y="38745"/>
                </a:lnTo>
                <a:lnTo>
                  <a:pt x="200488" y="40331"/>
                </a:lnTo>
                <a:lnTo>
                  <a:pt x="201849" y="41691"/>
                </a:lnTo>
                <a:lnTo>
                  <a:pt x="203210" y="42597"/>
                </a:lnTo>
                <a:lnTo>
                  <a:pt x="204344" y="43730"/>
                </a:lnTo>
                <a:lnTo>
                  <a:pt x="205932" y="44636"/>
                </a:lnTo>
                <a:lnTo>
                  <a:pt x="207746" y="45542"/>
                </a:lnTo>
                <a:lnTo>
                  <a:pt x="209334" y="45996"/>
                </a:lnTo>
                <a:lnTo>
                  <a:pt x="211149" y="46449"/>
                </a:lnTo>
                <a:lnTo>
                  <a:pt x="212737" y="46675"/>
                </a:lnTo>
                <a:lnTo>
                  <a:pt x="214552" y="46902"/>
                </a:lnTo>
                <a:lnTo>
                  <a:pt x="471555" y="46902"/>
                </a:lnTo>
                <a:lnTo>
                  <a:pt x="473596" y="46675"/>
                </a:lnTo>
                <a:lnTo>
                  <a:pt x="475411" y="46449"/>
                </a:lnTo>
                <a:lnTo>
                  <a:pt x="477226" y="45996"/>
                </a:lnTo>
                <a:lnTo>
                  <a:pt x="478814" y="45542"/>
                </a:lnTo>
                <a:lnTo>
                  <a:pt x="480175" y="44636"/>
                </a:lnTo>
                <a:lnTo>
                  <a:pt x="481762" y="43730"/>
                </a:lnTo>
                <a:lnTo>
                  <a:pt x="483350" y="42597"/>
                </a:lnTo>
                <a:lnTo>
                  <a:pt x="484711" y="41691"/>
                </a:lnTo>
                <a:lnTo>
                  <a:pt x="485845" y="40331"/>
                </a:lnTo>
                <a:lnTo>
                  <a:pt x="486980" y="38745"/>
                </a:lnTo>
                <a:lnTo>
                  <a:pt x="487660" y="37159"/>
                </a:lnTo>
                <a:lnTo>
                  <a:pt x="488567" y="35799"/>
                </a:lnTo>
                <a:lnTo>
                  <a:pt x="489248" y="34213"/>
                </a:lnTo>
                <a:lnTo>
                  <a:pt x="489475" y="32401"/>
                </a:lnTo>
                <a:lnTo>
                  <a:pt x="489702" y="30588"/>
                </a:lnTo>
                <a:lnTo>
                  <a:pt x="489928" y="28549"/>
                </a:lnTo>
                <a:lnTo>
                  <a:pt x="489702" y="26736"/>
                </a:lnTo>
                <a:lnTo>
                  <a:pt x="489475" y="24924"/>
                </a:lnTo>
                <a:lnTo>
                  <a:pt x="489248" y="23111"/>
                </a:lnTo>
                <a:lnTo>
                  <a:pt x="488567" y="21298"/>
                </a:lnTo>
                <a:lnTo>
                  <a:pt x="487660" y="19939"/>
                </a:lnTo>
                <a:lnTo>
                  <a:pt x="486980" y="18353"/>
                </a:lnTo>
                <a:lnTo>
                  <a:pt x="485845" y="16993"/>
                </a:lnTo>
                <a:lnTo>
                  <a:pt x="484711" y="15860"/>
                </a:lnTo>
                <a:lnTo>
                  <a:pt x="483350" y="14501"/>
                </a:lnTo>
                <a:lnTo>
                  <a:pt x="481762" y="13368"/>
                </a:lnTo>
                <a:lnTo>
                  <a:pt x="480175" y="12462"/>
                </a:lnTo>
                <a:lnTo>
                  <a:pt x="478814" y="11782"/>
                </a:lnTo>
                <a:lnTo>
                  <a:pt x="477226" y="11102"/>
                </a:lnTo>
                <a:lnTo>
                  <a:pt x="475411" y="10649"/>
                </a:lnTo>
                <a:lnTo>
                  <a:pt x="473596" y="10422"/>
                </a:lnTo>
                <a:lnTo>
                  <a:pt x="471555" y="10422"/>
                </a:lnTo>
                <a:lnTo>
                  <a:pt x="214552" y="10422"/>
                </a:lnTo>
                <a:lnTo>
                  <a:pt x="212737" y="10422"/>
                </a:lnTo>
                <a:close/>
                <a:moveTo>
                  <a:pt x="209788" y="0"/>
                </a:moveTo>
                <a:lnTo>
                  <a:pt x="477679" y="0"/>
                </a:lnTo>
                <a:lnTo>
                  <a:pt x="483123" y="226"/>
                </a:lnTo>
                <a:lnTo>
                  <a:pt x="487887" y="906"/>
                </a:lnTo>
                <a:lnTo>
                  <a:pt x="492877" y="2266"/>
                </a:lnTo>
                <a:lnTo>
                  <a:pt x="497641" y="3852"/>
                </a:lnTo>
                <a:lnTo>
                  <a:pt x="501951" y="6117"/>
                </a:lnTo>
                <a:lnTo>
                  <a:pt x="506261" y="8610"/>
                </a:lnTo>
                <a:lnTo>
                  <a:pt x="510117" y="11329"/>
                </a:lnTo>
                <a:lnTo>
                  <a:pt x="513746" y="14727"/>
                </a:lnTo>
                <a:lnTo>
                  <a:pt x="517149" y="18353"/>
                </a:lnTo>
                <a:lnTo>
                  <a:pt x="520097" y="22205"/>
                </a:lnTo>
                <a:lnTo>
                  <a:pt x="522593" y="26510"/>
                </a:lnTo>
                <a:lnTo>
                  <a:pt x="524861" y="30815"/>
                </a:lnTo>
                <a:lnTo>
                  <a:pt x="526676" y="35573"/>
                </a:lnTo>
                <a:lnTo>
                  <a:pt x="527583" y="40558"/>
                </a:lnTo>
                <a:lnTo>
                  <a:pt x="528717" y="45542"/>
                </a:lnTo>
                <a:lnTo>
                  <a:pt x="528944" y="50754"/>
                </a:lnTo>
                <a:lnTo>
                  <a:pt x="528717" y="55965"/>
                </a:lnTo>
                <a:lnTo>
                  <a:pt x="527583" y="60950"/>
                </a:lnTo>
                <a:lnTo>
                  <a:pt x="526676" y="65935"/>
                </a:lnTo>
                <a:lnTo>
                  <a:pt x="524861" y="70466"/>
                </a:lnTo>
                <a:lnTo>
                  <a:pt x="522593" y="74998"/>
                </a:lnTo>
                <a:lnTo>
                  <a:pt x="520097" y="79076"/>
                </a:lnTo>
                <a:lnTo>
                  <a:pt x="517149" y="82928"/>
                </a:lnTo>
                <a:lnTo>
                  <a:pt x="513746" y="86780"/>
                </a:lnTo>
                <a:lnTo>
                  <a:pt x="510117" y="89952"/>
                </a:lnTo>
                <a:lnTo>
                  <a:pt x="506261" y="92898"/>
                </a:lnTo>
                <a:lnTo>
                  <a:pt x="501951" y="95617"/>
                </a:lnTo>
                <a:lnTo>
                  <a:pt x="497641" y="97656"/>
                </a:lnTo>
                <a:lnTo>
                  <a:pt x="492877" y="99469"/>
                </a:lnTo>
                <a:lnTo>
                  <a:pt x="487887" y="100601"/>
                </a:lnTo>
                <a:lnTo>
                  <a:pt x="483123" y="101508"/>
                </a:lnTo>
                <a:lnTo>
                  <a:pt x="477679" y="101734"/>
                </a:lnTo>
                <a:lnTo>
                  <a:pt x="473370" y="101734"/>
                </a:lnTo>
                <a:lnTo>
                  <a:pt x="475184" y="105360"/>
                </a:lnTo>
                <a:lnTo>
                  <a:pt x="476999" y="109212"/>
                </a:lnTo>
                <a:lnTo>
                  <a:pt x="478587" y="113290"/>
                </a:lnTo>
                <a:lnTo>
                  <a:pt x="479721" y="117368"/>
                </a:lnTo>
                <a:lnTo>
                  <a:pt x="480855" y="121673"/>
                </a:lnTo>
                <a:lnTo>
                  <a:pt x="481536" y="125978"/>
                </a:lnTo>
                <a:lnTo>
                  <a:pt x="481989" y="130283"/>
                </a:lnTo>
                <a:lnTo>
                  <a:pt x="482216" y="134815"/>
                </a:lnTo>
                <a:lnTo>
                  <a:pt x="482216" y="180358"/>
                </a:lnTo>
                <a:lnTo>
                  <a:pt x="484258" y="180131"/>
                </a:lnTo>
                <a:lnTo>
                  <a:pt x="1150924" y="180131"/>
                </a:lnTo>
                <a:lnTo>
                  <a:pt x="1154553" y="180131"/>
                </a:lnTo>
                <a:lnTo>
                  <a:pt x="1157956" y="180358"/>
                </a:lnTo>
                <a:lnTo>
                  <a:pt x="1161358" y="181038"/>
                </a:lnTo>
                <a:lnTo>
                  <a:pt x="1164534" y="181491"/>
                </a:lnTo>
                <a:lnTo>
                  <a:pt x="1167936" y="182170"/>
                </a:lnTo>
                <a:lnTo>
                  <a:pt x="1170885" y="183303"/>
                </a:lnTo>
                <a:lnTo>
                  <a:pt x="1174061" y="184210"/>
                </a:lnTo>
                <a:lnTo>
                  <a:pt x="1177237" y="185343"/>
                </a:lnTo>
                <a:lnTo>
                  <a:pt x="1179959" y="186929"/>
                </a:lnTo>
                <a:lnTo>
                  <a:pt x="1182908" y="188062"/>
                </a:lnTo>
                <a:lnTo>
                  <a:pt x="1185630" y="189874"/>
                </a:lnTo>
                <a:lnTo>
                  <a:pt x="1188352" y="191460"/>
                </a:lnTo>
                <a:lnTo>
                  <a:pt x="1193569" y="195312"/>
                </a:lnTo>
                <a:lnTo>
                  <a:pt x="1198105" y="199617"/>
                </a:lnTo>
                <a:lnTo>
                  <a:pt x="1202415" y="204375"/>
                </a:lnTo>
                <a:lnTo>
                  <a:pt x="1206271" y="209587"/>
                </a:lnTo>
                <a:lnTo>
                  <a:pt x="1208086" y="212079"/>
                </a:lnTo>
                <a:lnTo>
                  <a:pt x="1209674" y="215025"/>
                </a:lnTo>
                <a:lnTo>
                  <a:pt x="1211262" y="217744"/>
                </a:lnTo>
                <a:lnTo>
                  <a:pt x="1212396" y="220916"/>
                </a:lnTo>
                <a:lnTo>
                  <a:pt x="1213757" y="223635"/>
                </a:lnTo>
                <a:lnTo>
                  <a:pt x="1214664" y="227033"/>
                </a:lnTo>
                <a:lnTo>
                  <a:pt x="1215572" y="229979"/>
                </a:lnTo>
                <a:lnTo>
                  <a:pt x="1216252" y="233151"/>
                </a:lnTo>
                <a:lnTo>
                  <a:pt x="1216706" y="236323"/>
                </a:lnTo>
                <a:lnTo>
                  <a:pt x="1217386" y="239722"/>
                </a:lnTo>
                <a:lnTo>
                  <a:pt x="1217613" y="243121"/>
                </a:lnTo>
                <a:lnTo>
                  <a:pt x="1217613" y="246746"/>
                </a:lnTo>
                <a:lnTo>
                  <a:pt x="1217613" y="253317"/>
                </a:lnTo>
                <a:lnTo>
                  <a:pt x="1217613" y="256715"/>
                </a:lnTo>
                <a:lnTo>
                  <a:pt x="1217386" y="259888"/>
                </a:lnTo>
                <a:lnTo>
                  <a:pt x="1216706" y="263286"/>
                </a:lnTo>
                <a:lnTo>
                  <a:pt x="1216252" y="266685"/>
                </a:lnTo>
                <a:lnTo>
                  <a:pt x="1215572" y="269857"/>
                </a:lnTo>
                <a:lnTo>
                  <a:pt x="1214664" y="273029"/>
                </a:lnTo>
                <a:lnTo>
                  <a:pt x="1213757" y="275975"/>
                </a:lnTo>
                <a:lnTo>
                  <a:pt x="1212396" y="279147"/>
                </a:lnTo>
                <a:lnTo>
                  <a:pt x="1211262" y="281866"/>
                </a:lnTo>
                <a:lnTo>
                  <a:pt x="1209674" y="285038"/>
                </a:lnTo>
                <a:lnTo>
                  <a:pt x="1208086" y="287530"/>
                </a:lnTo>
                <a:lnTo>
                  <a:pt x="1206271" y="290476"/>
                </a:lnTo>
                <a:lnTo>
                  <a:pt x="1204457" y="292968"/>
                </a:lnTo>
                <a:lnTo>
                  <a:pt x="1202415" y="295461"/>
                </a:lnTo>
                <a:lnTo>
                  <a:pt x="1198105" y="299992"/>
                </a:lnTo>
                <a:lnTo>
                  <a:pt x="1193569" y="304524"/>
                </a:lnTo>
                <a:lnTo>
                  <a:pt x="1190847" y="306563"/>
                </a:lnTo>
                <a:lnTo>
                  <a:pt x="1188352" y="308376"/>
                </a:lnTo>
                <a:lnTo>
                  <a:pt x="1185630" y="309962"/>
                </a:lnTo>
                <a:lnTo>
                  <a:pt x="1182908" y="311548"/>
                </a:lnTo>
                <a:lnTo>
                  <a:pt x="1179959" y="313134"/>
                </a:lnTo>
                <a:lnTo>
                  <a:pt x="1177237" y="314493"/>
                </a:lnTo>
                <a:lnTo>
                  <a:pt x="1174061" y="315626"/>
                </a:lnTo>
                <a:lnTo>
                  <a:pt x="1170885" y="316759"/>
                </a:lnTo>
                <a:lnTo>
                  <a:pt x="1167936" y="317439"/>
                </a:lnTo>
                <a:lnTo>
                  <a:pt x="1164534" y="318345"/>
                </a:lnTo>
                <a:lnTo>
                  <a:pt x="1161358" y="318798"/>
                </a:lnTo>
                <a:lnTo>
                  <a:pt x="1157956" y="319252"/>
                </a:lnTo>
                <a:lnTo>
                  <a:pt x="1154553" y="319478"/>
                </a:lnTo>
                <a:lnTo>
                  <a:pt x="1150924" y="319478"/>
                </a:lnTo>
                <a:lnTo>
                  <a:pt x="484258" y="319478"/>
                </a:lnTo>
                <a:lnTo>
                  <a:pt x="482216" y="319478"/>
                </a:lnTo>
                <a:lnTo>
                  <a:pt x="482216" y="365021"/>
                </a:lnTo>
                <a:lnTo>
                  <a:pt x="481989" y="369326"/>
                </a:lnTo>
                <a:lnTo>
                  <a:pt x="481536" y="374084"/>
                </a:lnTo>
                <a:lnTo>
                  <a:pt x="480855" y="378389"/>
                </a:lnTo>
                <a:lnTo>
                  <a:pt x="479721" y="382468"/>
                </a:lnTo>
                <a:lnTo>
                  <a:pt x="478587" y="386546"/>
                </a:lnTo>
                <a:lnTo>
                  <a:pt x="476999" y="390624"/>
                </a:lnTo>
                <a:lnTo>
                  <a:pt x="475184" y="394476"/>
                </a:lnTo>
                <a:lnTo>
                  <a:pt x="473370" y="398102"/>
                </a:lnTo>
                <a:lnTo>
                  <a:pt x="477679" y="398102"/>
                </a:lnTo>
                <a:lnTo>
                  <a:pt x="483123" y="398328"/>
                </a:lnTo>
                <a:lnTo>
                  <a:pt x="487887" y="399234"/>
                </a:lnTo>
                <a:lnTo>
                  <a:pt x="492877" y="400367"/>
                </a:lnTo>
                <a:lnTo>
                  <a:pt x="497641" y="402180"/>
                </a:lnTo>
                <a:lnTo>
                  <a:pt x="501951" y="404446"/>
                </a:lnTo>
                <a:lnTo>
                  <a:pt x="506261" y="406938"/>
                </a:lnTo>
                <a:lnTo>
                  <a:pt x="510117" y="409884"/>
                </a:lnTo>
                <a:lnTo>
                  <a:pt x="513746" y="413056"/>
                </a:lnTo>
                <a:lnTo>
                  <a:pt x="517149" y="416681"/>
                </a:lnTo>
                <a:lnTo>
                  <a:pt x="520097" y="420533"/>
                </a:lnTo>
                <a:lnTo>
                  <a:pt x="522593" y="424838"/>
                </a:lnTo>
                <a:lnTo>
                  <a:pt x="524861" y="429143"/>
                </a:lnTo>
                <a:lnTo>
                  <a:pt x="526676" y="434128"/>
                </a:lnTo>
                <a:lnTo>
                  <a:pt x="527583" y="438886"/>
                </a:lnTo>
                <a:lnTo>
                  <a:pt x="528717" y="443871"/>
                </a:lnTo>
                <a:lnTo>
                  <a:pt x="528944" y="449082"/>
                </a:lnTo>
                <a:lnTo>
                  <a:pt x="528717" y="454294"/>
                </a:lnTo>
                <a:lnTo>
                  <a:pt x="527583" y="459278"/>
                </a:lnTo>
                <a:lnTo>
                  <a:pt x="526676" y="464263"/>
                </a:lnTo>
                <a:lnTo>
                  <a:pt x="524861" y="468795"/>
                </a:lnTo>
                <a:lnTo>
                  <a:pt x="522593" y="473553"/>
                </a:lnTo>
                <a:lnTo>
                  <a:pt x="520097" y="477631"/>
                </a:lnTo>
                <a:lnTo>
                  <a:pt x="517149" y="481483"/>
                </a:lnTo>
                <a:lnTo>
                  <a:pt x="513746" y="485108"/>
                </a:lnTo>
                <a:lnTo>
                  <a:pt x="510117" y="488281"/>
                </a:lnTo>
                <a:lnTo>
                  <a:pt x="506261" y="491453"/>
                </a:lnTo>
                <a:lnTo>
                  <a:pt x="501951" y="493945"/>
                </a:lnTo>
                <a:lnTo>
                  <a:pt x="497641" y="495984"/>
                </a:lnTo>
                <a:lnTo>
                  <a:pt x="492877" y="497797"/>
                </a:lnTo>
                <a:lnTo>
                  <a:pt x="487887" y="498930"/>
                </a:lnTo>
                <a:lnTo>
                  <a:pt x="483123" y="499836"/>
                </a:lnTo>
                <a:lnTo>
                  <a:pt x="477679" y="500063"/>
                </a:lnTo>
                <a:lnTo>
                  <a:pt x="209788" y="500063"/>
                </a:lnTo>
                <a:lnTo>
                  <a:pt x="204571" y="499836"/>
                </a:lnTo>
                <a:lnTo>
                  <a:pt x="199580" y="498930"/>
                </a:lnTo>
                <a:lnTo>
                  <a:pt x="194590" y="497797"/>
                </a:lnTo>
                <a:lnTo>
                  <a:pt x="189827" y="495984"/>
                </a:lnTo>
                <a:lnTo>
                  <a:pt x="185517" y="493945"/>
                </a:lnTo>
                <a:lnTo>
                  <a:pt x="181434" y="491453"/>
                </a:lnTo>
                <a:lnTo>
                  <a:pt x="177351" y="488281"/>
                </a:lnTo>
                <a:lnTo>
                  <a:pt x="173721" y="485108"/>
                </a:lnTo>
                <a:lnTo>
                  <a:pt x="170319" y="481483"/>
                </a:lnTo>
                <a:lnTo>
                  <a:pt x="167597" y="477631"/>
                </a:lnTo>
                <a:lnTo>
                  <a:pt x="164875" y="473553"/>
                </a:lnTo>
                <a:lnTo>
                  <a:pt x="162606" y="468795"/>
                </a:lnTo>
                <a:lnTo>
                  <a:pt x="161245" y="464263"/>
                </a:lnTo>
                <a:lnTo>
                  <a:pt x="159884" y="459278"/>
                </a:lnTo>
                <a:lnTo>
                  <a:pt x="159204" y="454294"/>
                </a:lnTo>
                <a:lnTo>
                  <a:pt x="158750" y="449082"/>
                </a:lnTo>
                <a:lnTo>
                  <a:pt x="159204" y="443871"/>
                </a:lnTo>
                <a:lnTo>
                  <a:pt x="159884" y="438886"/>
                </a:lnTo>
                <a:lnTo>
                  <a:pt x="161245" y="434128"/>
                </a:lnTo>
                <a:lnTo>
                  <a:pt x="162606" y="429143"/>
                </a:lnTo>
                <a:lnTo>
                  <a:pt x="164875" y="424838"/>
                </a:lnTo>
                <a:lnTo>
                  <a:pt x="167597" y="420533"/>
                </a:lnTo>
                <a:lnTo>
                  <a:pt x="170319" y="416681"/>
                </a:lnTo>
                <a:lnTo>
                  <a:pt x="173721" y="413056"/>
                </a:lnTo>
                <a:lnTo>
                  <a:pt x="177351" y="409884"/>
                </a:lnTo>
                <a:lnTo>
                  <a:pt x="181434" y="406938"/>
                </a:lnTo>
                <a:lnTo>
                  <a:pt x="185517" y="404446"/>
                </a:lnTo>
                <a:lnTo>
                  <a:pt x="189827" y="402180"/>
                </a:lnTo>
                <a:lnTo>
                  <a:pt x="194590" y="400367"/>
                </a:lnTo>
                <a:lnTo>
                  <a:pt x="199580" y="399234"/>
                </a:lnTo>
                <a:lnTo>
                  <a:pt x="204571" y="398328"/>
                </a:lnTo>
                <a:lnTo>
                  <a:pt x="209788" y="398102"/>
                </a:lnTo>
                <a:lnTo>
                  <a:pt x="214325" y="398102"/>
                </a:lnTo>
                <a:lnTo>
                  <a:pt x="212283" y="394476"/>
                </a:lnTo>
                <a:lnTo>
                  <a:pt x="210468" y="390624"/>
                </a:lnTo>
                <a:lnTo>
                  <a:pt x="209107" y="386546"/>
                </a:lnTo>
                <a:lnTo>
                  <a:pt x="207746" y="382468"/>
                </a:lnTo>
                <a:lnTo>
                  <a:pt x="206612" y="378389"/>
                </a:lnTo>
                <a:lnTo>
                  <a:pt x="205932" y="374084"/>
                </a:lnTo>
                <a:lnTo>
                  <a:pt x="205478" y="369326"/>
                </a:lnTo>
                <a:lnTo>
                  <a:pt x="205478" y="365021"/>
                </a:lnTo>
                <a:lnTo>
                  <a:pt x="205478" y="134815"/>
                </a:lnTo>
                <a:lnTo>
                  <a:pt x="205478" y="130283"/>
                </a:lnTo>
                <a:lnTo>
                  <a:pt x="205932" y="125978"/>
                </a:lnTo>
                <a:lnTo>
                  <a:pt x="206612" y="121673"/>
                </a:lnTo>
                <a:lnTo>
                  <a:pt x="207746" y="117368"/>
                </a:lnTo>
                <a:lnTo>
                  <a:pt x="209107" y="113290"/>
                </a:lnTo>
                <a:lnTo>
                  <a:pt x="210468" y="109212"/>
                </a:lnTo>
                <a:lnTo>
                  <a:pt x="212283" y="105360"/>
                </a:lnTo>
                <a:lnTo>
                  <a:pt x="214325" y="101734"/>
                </a:lnTo>
                <a:lnTo>
                  <a:pt x="209788" y="101734"/>
                </a:lnTo>
                <a:lnTo>
                  <a:pt x="204571" y="101508"/>
                </a:lnTo>
                <a:lnTo>
                  <a:pt x="199580" y="100601"/>
                </a:lnTo>
                <a:lnTo>
                  <a:pt x="194590" y="99469"/>
                </a:lnTo>
                <a:lnTo>
                  <a:pt x="189827" y="97656"/>
                </a:lnTo>
                <a:lnTo>
                  <a:pt x="185517" y="95617"/>
                </a:lnTo>
                <a:lnTo>
                  <a:pt x="181434" y="92898"/>
                </a:lnTo>
                <a:lnTo>
                  <a:pt x="177351" y="89952"/>
                </a:lnTo>
                <a:lnTo>
                  <a:pt x="173721" y="86780"/>
                </a:lnTo>
                <a:lnTo>
                  <a:pt x="170319" y="82928"/>
                </a:lnTo>
                <a:lnTo>
                  <a:pt x="167597" y="79076"/>
                </a:lnTo>
                <a:lnTo>
                  <a:pt x="164875" y="74998"/>
                </a:lnTo>
                <a:lnTo>
                  <a:pt x="162606" y="70466"/>
                </a:lnTo>
                <a:lnTo>
                  <a:pt x="161245" y="65935"/>
                </a:lnTo>
                <a:lnTo>
                  <a:pt x="159884" y="60950"/>
                </a:lnTo>
                <a:lnTo>
                  <a:pt x="159204" y="55965"/>
                </a:lnTo>
                <a:lnTo>
                  <a:pt x="158750" y="50754"/>
                </a:lnTo>
                <a:lnTo>
                  <a:pt x="159204" y="45542"/>
                </a:lnTo>
                <a:lnTo>
                  <a:pt x="159884" y="40558"/>
                </a:lnTo>
                <a:lnTo>
                  <a:pt x="161245" y="35573"/>
                </a:lnTo>
                <a:lnTo>
                  <a:pt x="162606" y="30815"/>
                </a:lnTo>
                <a:lnTo>
                  <a:pt x="164875" y="26510"/>
                </a:lnTo>
                <a:lnTo>
                  <a:pt x="167597" y="22205"/>
                </a:lnTo>
                <a:lnTo>
                  <a:pt x="170319" y="18353"/>
                </a:lnTo>
                <a:lnTo>
                  <a:pt x="173721" y="14727"/>
                </a:lnTo>
                <a:lnTo>
                  <a:pt x="177351" y="11329"/>
                </a:lnTo>
                <a:lnTo>
                  <a:pt x="181434" y="8610"/>
                </a:lnTo>
                <a:lnTo>
                  <a:pt x="185517" y="6117"/>
                </a:lnTo>
                <a:lnTo>
                  <a:pt x="189827" y="3852"/>
                </a:lnTo>
                <a:lnTo>
                  <a:pt x="194590" y="2266"/>
                </a:lnTo>
                <a:lnTo>
                  <a:pt x="199580" y="906"/>
                </a:lnTo>
                <a:lnTo>
                  <a:pt x="204571" y="226"/>
                </a:lnTo>
                <a:lnTo>
                  <a:pt x="209788" y="0"/>
                </a:lnTo>
                <a:close/>
              </a:path>
            </a:pathLst>
          </a:custGeom>
          <a:solidFill>
            <a:srgbClr val="00B05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3970">
              <a:solidFill>
                <a:srgbClr val="FFFFFF"/>
              </a:solidFill>
            </a:endParaRPr>
          </a:p>
        </p:txBody>
      </p:sp>
      <p:sp>
        <p:nvSpPr>
          <p:cNvPr id="13" name="KSO_Shape"/>
          <p:cNvSpPr/>
          <p:nvPr/>
        </p:nvSpPr>
        <p:spPr bwMode="auto">
          <a:xfrm>
            <a:off x="3747701" y="4342931"/>
            <a:ext cx="1166088" cy="1233530"/>
          </a:xfrm>
          <a:custGeom>
            <a:avLst/>
            <a:gdLst>
              <a:gd name="T0" fmla="*/ 626247 w 3476"/>
              <a:gd name="T1" fmla="*/ 450588 h 3680"/>
              <a:gd name="T2" fmla="*/ 644838 w 3476"/>
              <a:gd name="T3" fmla="*/ 556264 h 3680"/>
              <a:gd name="T4" fmla="*/ 722630 w 3476"/>
              <a:gd name="T5" fmla="*/ 658515 h 3680"/>
              <a:gd name="T6" fmla="*/ 1089571 w 3476"/>
              <a:gd name="T7" fmla="*/ 380138 h 3680"/>
              <a:gd name="T8" fmla="*/ 1073915 w 3476"/>
              <a:gd name="T9" fmla="*/ 1030825 h 3680"/>
              <a:gd name="T10" fmla="*/ 1505438 w 3476"/>
              <a:gd name="T11" fmla="*/ 1489241 h 3680"/>
              <a:gd name="T12" fmla="*/ 1700651 w 3476"/>
              <a:gd name="T13" fmla="*/ 1489241 h 3680"/>
              <a:gd name="T14" fmla="*/ 1700651 w 3476"/>
              <a:gd name="T15" fmla="*/ 1800397 h 3680"/>
              <a:gd name="T16" fmla="*/ 700124 w 3476"/>
              <a:gd name="T17" fmla="*/ 1800397 h 3680"/>
              <a:gd name="T18" fmla="*/ 700124 w 3476"/>
              <a:gd name="T19" fmla="*/ 1489241 h 3680"/>
              <a:gd name="T20" fmla="*/ 766174 w 3476"/>
              <a:gd name="T21" fmla="*/ 1489241 h 3680"/>
              <a:gd name="T22" fmla="*/ 766174 w 3476"/>
              <a:gd name="T23" fmla="*/ 1220160 h 3680"/>
              <a:gd name="T24" fmla="*/ 234842 w 3476"/>
              <a:gd name="T25" fmla="*/ 1028379 h 3680"/>
              <a:gd name="T26" fmla="*/ 612058 w 3476"/>
              <a:gd name="T27" fmla="*/ 742175 h 3680"/>
              <a:gd name="T28" fmla="*/ 533288 w 3476"/>
              <a:gd name="T29" fmla="*/ 637967 h 3680"/>
              <a:gd name="T30" fmla="*/ 440330 w 3476"/>
              <a:gd name="T31" fmla="*/ 591978 h 3680"/>
              <a:gd name="T32" fmla="*/ 462835 w 3476"/>
              <a:gd name="T33" fmla="*/ 428084 h 3680"/>
              <a:gd name="T34" fmla="*/ 626247 w 3476"/>
              <a:gd name="T35" fmla="*/ 450588 h 3680"/>
              <a:gd name="T36" fmla="*/ 0 w 3476"/>
              <a:gd name="T37" fmla="*/ 416342 h 3680"/>
              <a:gd name="T38" fmla="*/ 106168 w 3476"/>
              <a:gd name="T39" fmla="*/ 447164 h 3680"/>
              <a:gd name="T40" fmla="*/ 274961 w 3476"/>
              <a:gd name="T41" fmla="*/ 192760 h 3680"/>
              <a:gd name="T42" fmla="*/ 588085 w 3476"/>
              <a:gd name="T43" fmla="*/ 112525 h 3680"/>
              <a:gd name="T44" fmla="*/ 589063 w 3476"/>
              <a:gd name="T45" fmla="*/ 1957 h 3680"/>
              <a:gd name="T46" fmla="*/ 212337 w 3476"/>
              <a:gd name="T47" fmla="*/ 101762 h 3680"/>
              <a:gd name="T48" fmla="*/ 0 w 3476"/>
              <a:gd name="T49" fmla="*/ 416342 h 3680"/>
              <a:gd name="T50" fmla="*/ 218697 w 3476"/>
              <a:gd name="T51" fmla="*/ 439825 h 3680"/>
              <a:gd name="T52" fmla="*/ 325355 w 3476"/>
              <a:gd name="T53" fmla="*/ 470647 h 3680"/>
              <a:gd name="T54" fmla="*/ 406082 w 3476"/>
              <a:gd name="T55" fmla="*/ 348338 h 3680"/>
              <a:gd name="T56" fmla="*/ 559219 w 3476"/>
              <a:gd name="T57" fmla="*/ 309688 h 3680"/>
              <a:gd name="T58" fmla="*/ 560197 w 3476"/>
              <a:gd name="T59" fmla="*/ 198631 h 3680"/>
              <a:gd name="T60" fmla="*/ 342968 w 3476"/>
              <a:gd name="T61" fmla="*/ 257339 h 3680"/>
              <a:gd name="T62" fmla="*/ 218697 w 3476"/>
              <a:gd name="T63" fmla="*/ 439825 h 3680"/>
              <a:gd name="T64" fmla="*/ 1236348 w 3476"/>
              <a:gd name="T65" fmla="*/ 1489241 h 3680"/>
              <a:gd name="T66" fmla="*/ 963833 w 3476"/>
              <a:gd name="T67" fmla="*/ 1199612 h 3680"/>
              <a:gd name="T68" fmla="*/ 962365 w 3476"/>
              <a:gd name="T69" fmla="*/ 1200102 h 3680"/>
              <a:gd name="T70" fmla="*/ 962365 w 3476"/>
              <a:gd name="T71" fmla="*/ 1489241 h 3680"/>
              <a:gd name="T72" fmla="*/ 1236348 w 3476"/>
              <a:gd name="T73" fmla="*/ 1489241 h 368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476" h="3680">
                <a:moveTo>
                  <a:pt x="1280" y="921"/>
                </a:moveTo>
                <a:cubicBezTo>
                  <a:pt x="1329" y="985"/>
                  <a:pt x="1340" y="1066"/>
                  <a:pt x="1318" y="1137"/>
                </a:cubicBezTo>
                <a:cubicBezTo>
                  <a:pt x="1477" y="1346"/>
                  <a:pt x="1477" y="1346"/>
                  <a:pt x="1477" y="1346"/>
                </a:cubicBezTo>
                <a:cubicBezTo>
                  <a:pt x="2227" y="777"/>
                  <a:pt x="2227" y="777"/>
                  <a:pt x="2227" y="777"/>
                </a:cubicBezTo>
                <a:cubicBezTo>
                  <a:pt x="2522" y="1184"/>
                  <a:pt x="2497" y="1730"/>
                  <a:pt x="2195" y="2107"/>
                </a:cubicBezTo>
                <a:cubicBezTo>
                  <a:pt x="3077" y="3044"/>
                  <a:pt x="3077" y="3044"/>
                  <a:pt x="3077" y="3044"/>
                </a:cubicBezTo>
                <a:cubicBezTo>
                  <a:pt x="3476" y="3044"/>
                  <a:pt x="3476" y="3044"/>
                  <a:pt x="3476" y="3044"/>
                </a:cubicBezTo>
                <a:cubicBezTo>
                  <a:pt x="3476" y="3680"/>
                  <a:pt x="3476" y="3680"/>
                  <a:pt x="3476" y="3680"/>
                </a:cubicBezTo>
                <a:cubicBezTo>
                  <a:pt x="1431" y="3680"/>
                  <a:pt x="1431" y="3680"/>
                  <a:pt x="1431" y="3680"/>
                </a:cubicBezTo>
                <a:cubicBezTo>
                  <a:pt x="1431" y="3044"/>
                  <a:pt x="1431" y="3044"/>
                  <a:pt x="1431" y="3044"/>
                </a:cubicBezTo>
                <a:cubicBezTo>
                  <a:pt x="1566" y="3044"/>
                  <a:pt x="1566" y="3044"/>
                  <a:pt x="1566" y="3044"/>
                </a:cubicBezTo>
                <a:cubicBezTo>
                  <a:pt x="1566" y="2494"/>
                  <a:pt x="1566" y="2494"/>
                  <a:pt x="1566" y="2494"/>
                </a:cubicBezTo>
                <a:cubicBezTo>
                  <a:pt x="1171" y="2577"/>
                  <a:pt x="746" y="2438"/>
                  <a:pt x="480" y="2102"/>
                </a:cubicBezTo>
                <a:cubicBezTo>
                  <a:pt x="1251" y="1517"/>
                  <a:pt x="1251" y="1517"/>
                  <a:pt x="1251" y="1517"/>
                </a:cubicBezTo>
                <a:cubicBezTo>
                  <a:pt x="1090" y="1304"/>
                  <a:pt x="1090" y="1304"/>
                  <a:pt x="1090" y="1304"/>
                </a:cubicBezTo>
                <a:cubicBezTo>
                  <a:pt x="1018" y="1304"/>
                  <a:pt x="947" y="1272"/>
                  <a:pt x="900" y="1210"/>
                </a:cubicBezTo>
                <a:cubicBezTo>
                  <a:pt x="820" y="1105"/>
                  <a:pt x="841" y="955"/>
                  <a:pt x="946" y="875"/>
                </a:cubicBezTo>
                <a:cubicBezTo>
                  <a:pt x="1051" y="796"/>
                  <a:pt x="1201" y="816"/>
                  <a:pt x="1280" y="921"/>
                </a:cubicBezTo>
                <a:close/>
                <a:moveTo>
                  <a:pt x="0" y="851"/>
                </a:moveTo>
                <a:cubicBezTo>
                  <a:pt x="217" y="914"/>
                  <a:pt x="217" y="914"/>
                  <a:pt x="217" y="914"/>
                </a:cubicBezTo>
                <a:cubicBezTo>
                  <a:pt x="286" y="678"/>
                  <a:pt x="401" y="506"/>
                  <a:pt x="562" y="394"/>
                </a:cubicBezTo>
                <a:cubicBezTo>
                  <a:pt x="726" y="281"/>
                  <a:pt x="940" y="227"/>
                  <a:pt x="1202" y="230"/>
                </a:cubicBezTo>
                <a:cubicBezTo>
                  <a:pt x="1204" y="4"/>
                  <a:pt x="1204" y="4"/>
                  <a:pt x="1204" y="4"/>
                </a:cubicBezTo>
                <a:cubicBezTo>
                  <a:pt x="894" y="0"/>
                  <a:pt x="636" y="68"/>
                  <a:pt x="434" y="208"/>
                </a:cubicBezTo>
                <a:cubicBezTo>
                  <a:pt x="229" y="350"/>
                  <a:pt x="84" y="564"/>
                  <a:pt x="0" y="851"/>
                </a:cubicBezTo>
                <a:close/>
                <a:moveTo>
                  <a:pt x="447" y="899"/>
                </a:moveTo>
                <a:cubicBezTo>
                  <a:pt x="665" y="962"/>
                  <a:pt x="665" y="962"/>
                  <a:pt x="665" y="962"/>
                </a:cubicBezTo>
                <a:cubicBezTo>
                  <a:pt x="698" y="848"/>
                  <a:pt x="753" y="765"/>
                  <a:pt x="830" y="712"/>
                </a:cubicBezTo>
                <a:cubicBezTo>
                  <a:pt x="908" y="657"/>
                  <a:pt x="1013" y="631"/>
                  <a:pt x="1143" y="633"/>
                </a:cubicBezTo>
                <a:cubicBezTo>
                  <a:pt x="1145" y="406"/>
                  <a:pt x="1145" y="406"/>
                  <a:pt x="1145" y="406"/>
                </a:cubicBezTo>
                <a:cubicBezTo>
                  <a:pt x="967" y="405"/>
                  <a:pt x="819" y="444"/>
                  <a:pt x="701" y="526"/>
                </a:cubicBezTo>
                <a:cubicBezTo>
                  <a:pt x="581" y="609"/>
                  <a:pt x="496" y="733"/>
                  <a:pt x="447" y="899"/>
                </a:cubicBezTo>
                <a:close/>
                <a:moveTo>
                  <a:pt x="2527" y="3044"/>
                </a:moveTo>
                <a:cubicBezTo>
                  <a:pt x="1970" y="2452"/>
                  <a:pt x="1970" y="2452"/>
                  <a:pt x="1970" y="2452"/>
                </a:cubicBezTo>
                <a:cubicBezTo>
                  <a:pt x="1967" y="2453"/>
                  <a:pt x="1967" y="2453"/>
                  <a:pt x="1967" y="2453"/>
                </a:cubicBezTo>
                <a:cubicBezTo>
                  <a:pt x="1967" y="3044"/>
                  <a:pt x="1967" y="3044"/>
                  <a:pt x="1967" y="3044"/>
                </a:cubicBezTo>
                <a:lnTo>
                  <a:pt x="2527" y="3044"/>
                </a:lnTo>
                <a:close/>
              </a:path>
            </a:pathLst>
          </a:custGeom>
          <a:solidFill>
            <a:srgbClr val="00B050"/>
          </a:soli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sz="3970">
              <a:solidFill>
                <a:srgbClr val="FFFFFF"/>
              </a:solidFill>
              <a:latin typeface="Calibri" panose="020F0502020204030204" pitchFamily="34" charset="0"/>
              <a:ea typeface="宋体" panose="02010600030101010101" pitchFamily="2" charset="-122"/>
            </a:endParaRPr>
          </a:p>
        </p:txBody>
      </p:sp>
      <p:sp>
        <p:nvSpPr>
          <p:cNvPr id="14" name="KSO_Shape"/>
          <p:cNvSpPr/>
          <p:nvPr/>
        </p:nvSpPr>
        <p:spPr bwMode="auto">
          <a:xfrm>
            <a:off x="6957339" y="4315010"/>
            <a:ext cx="1233704" cy="1233704"/>
          </a:xfrm>
          <a:custGeom>
            <a:avLst/>
            <a:gdLst>
              <a:gd name="T0" fmla="*/ 1193312 w 3280"/>
              <a:gd name="T1" fmla="*/ 900748 h 3278"/>
              <a:gd name="T2" fmla="*/ 900199 w 3280"/>
              <a:gd name="T3" fmla="*/ 900748 h 3278"/>
              <a:gd name="T4" fmla="*/ 684480 w 3280"/>
              <a:gd name="T5" fmla="*/ 720598 h 3278"/>
              <a:gd name="T6" fmla="*/ 864520 w 3280"/>
              <a:gd name="T7" fmla="*/ 143900 h 3278"/>
              <a:gd name="T8" fmla="*/ 1800397 w 3280"/>
              <a:gd name="T9" fmla="*/ 324049 h 3278"/>
              <a:gd name="T10" fmla="*/ 1620357 w 3280"/>
              <a:gd name="T11" fmla="*/ 900748 h 3278"/>
              <a:gd name="T12" fmla="*/ 1013821 w 3280"/>
              <a:gd name="T13" fmla="*/ 456415 h 3278"/>
              <a:gd name="T14" fmla="*/ 953991 w 3280"/>
              <a:gd name="T15" fmla="*/ 388859 h 3278"/>
              <a:gd name="T16" fmla="*/ 924350 w 3280"/>
              <a:gd name="T17" fmla="*/ 562418 h 3278"/>
              <a:gd name="T18" fmla="*/ 926546 w 3280"/>
              <a:gd name="T19" fmla="*/ 634917 h 3278"/>
              <a:gd name="T20" fmla="*/ 840368 w 3280"/>
              <a:gd name="T21" fmla="*/ 670618 h 3278"/>
              <a:gd name="T22" fmla="*/ 1040168 w 3280"/>
              <a:gd name="T23" fmla="*/ 598668 h 3278"/>
              <a:gd name="T24" fmla="*/ 910628 w 3280"/>
              <a:gd name="T25" fmla="*/ 470696 h 3278"/>
              <a:gd name="T26" fmla="*/ 1384330 w 3280"/>
              <a:gd name="T27" fmla="*/ 393253 h 3278"/>
              <a:gd name="T28" fmla="*/ 1267414 w 3280"/>
              <a:gd name="T29" fmla="*/ 489919 h 3278"/>
              <a:gd name="T30" fmla="*/ 1237773 w 3280"/>
              <a:gd name="T31" fmla="*/ 594823 h 3278"/>
              <a:gd name="T32" fmla="*/ 1184529 w 3280"/>
              <a:gd name="T33" fmla="*/ 393253 h 3278"/>
              <a:gd name="T34" fmla="*/ 1078591 w 3280"/>
              <a:gd name="T35" fmla="*/ 684349 h 3278"/>
              <a:gd name="T36" fmla="*/ 1145009 w 3280"/>
              <a:gd name="T37" fmla="*/ 573952 h 3278"/>
              <a:gd name="T38" fmla="*/ 1150498 w 3280"/>
              <a:gd name="T39" fmla="*/ 453120 h 3278"/>
              <a:gd name="T40" fmla="*/ 1208132 w 3280"/>
              <a:gd name="T41" fmla="*/ 679955 h 3278"/>
              <a:gd name="T42" fmla="*/ 1294859 w 3280"/>
              <a:gd name="T43" fmla="*/ 566263 h 3278"/>
              <a:gd name="T44" fmla="*/ 1328342 w 3280"/>
              <a:gd name="T45" fmla="*/ 453120 h 3278"/>
              <a:gd name="T46" fmla="*/ 1336026 w 3280"/>
              <a:gd name="T47" fmla="*/ 684349 h 3278"/>
              <a:gd name="T48" fmla="*/ 1384330 w 3280"/>
              <a:gd name="T49" fmla="*/ 393253 h 3278"/>
              <a:gd name="T50" fmla="*/ 1612673 w 3280"/>
              <a:gd name="T51" fmla="*/ 456415 h 3278"/>
              <a:gd name="T52" fmla="*/ 1552842 w 3280"/>
              <a:gd name="T53" fmla="*/ 388859 h 3278"/>
              <a:gd name="T54" fmla="*/ 1523202 w 3280"/>
              <a:gd name="T55" fmla="*/ 562418 h 3278"/>
              <a:gd name="T56" fmla="*/ 1525397 w 3280"/>
              <a:gd name="T57" fmla="*/ 634917 h 3278"/>
              <a:gd name="T58" fmla="*/ 1439220 w 3280"/>
              <a:gd name="T59" fmla="*/ 670618 h 3278"/>
              <a:gd name="T60" fmla="*/ 1638471 w 3280"/>
              <a:gd name="T61" fmla="*/ 598668 h 3278"/>
              <a:gd name="T62" fmla="*/ 1509479 w 3280"/>
              <a:gd name="T63" fmla="*/ 470696 h 3278"/>
              <a:gd name="T64" fmla="*/ 612025 w 3280"/>
              <a:gd name="T65" fmla="*/ 252100 h 3278"/>
              <a:gd name="T66" fmla="*/ 72455 w 3280"/>
              <a:gd name="T67" fmla="*/ 287800 h 3278"/>
              <a:gd name="T68" fmla="*/ 865069 w 3280"/>
              <a:gd name="T69" fmla="*/ 1476897 h 3278"/>
              <a:gd name="T70" fmla="*/ 936975 w 3280"/>
              <a:gd name="T71" fmla="*/ 1229191 h 3278"/>
              <a:gd name="T72" fmla="*/ 787674 w 3280"/>
              <a:gd name="T73" fmla="*/ 1800397 h 3278"/>
              <a:gd name="T74" fmla="*/ 0 w 3280"/>
              <a:gd name="T75" fmla="*/ 1647709 h 3278"/>
              <a:gd name="T76" fmla="*/ 149850 w 3280"/>
              <a:gd name="T77" fmla="*/ 0 h 3278"/>
              <a:gd name="T78" fmla="*/ 914470 w 3280"/>
              <a:gd name="T79" fmla="*/ 71950 h 3278"/>
              <a:gd name="T80" fmla="*/ 612025 w 3280"/>
              <a:gd name="T81" fmla="*/ 252100 h 3278"/>
              <a:gd name="T82" fmla="*/ 569211 w 3280"/>
              <a:gd name="T83" fmla="*/ 1647709 h 3278"/>
              <a:gd name="T84" fmla="*/ 389720 w 3280"/>
              <a:gd name="T85" fmla="*/ 1647709 h 3278"/>
              <a:gd name="T86" fmla="*/ 569211 w 3280"/>
              <a:gd name="T87" fmla="*/ 116987 h 3278"/>
              <a:gd name="T88" fmla="*/ 359530 w 3280"/>
              <a:gd name="T89" fmla="*/ 146646 h 3278"/>
              <a:gd name="T90" fmla="*/ 569211 w 3280"/>
              <a:gd name="T91" fmla="*/ 176854 h 3278"/>
              <a:gd name="T92" fmla="*/ 569211 w 3280"/>
              <a:gd name="T93" fmla="*/ 116987 h 327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280" h="3278">
                <a:moveTo>
                  <a:pt x="2952" y="1640"/>
                </a:moveTo>
                <a:cubicBezTo>
                  <a:pt x="2174" y="1640"/>
                  <a:pt x="2174" y="1640"/>
                  <a:pt x="2174" y="1640"/>
                </a:cubicBezTo>
                <a:cubicBezTo>
                  <a:pt x="1640" y="2070"/>
                  <a:pt x="1640" y="2070"/>
                  <a:pt x="1640" y="2070"/>
                </a:cubicBezTo>
                <a:cubicBezTo>
                  <a:pt x="1640" y="1640"/>
                  <a:pt x="1640" y="1640"/>
                  <a:pt x="1640" y="1640"/>
                </a:cubicBezTo>
                <a:cubicBezTo>
                  <a:pt x="1575" y="1640"/>
                  <a:pt x="1575" y="1640"/>
                  <a:pt x="1575" y="1640"/>
                </a:cubicBezTo>
                <a:cubicBezTo>
                  <a:pt x="1394" y="1640"/>
                  <a:pt x="1247" y="1493"/>
                  <a:pt x="1247" y="1312"/>
                </a:cubicBezTo>
                <a:cubicBezTo>
                  <a:pt x="1247" y="590"/>
                  <a:pt x="1247" y="590"/>
                  <a:pt x="1247" y="590"/>
                </a:cubicBezTo>
                <a:cubicBezTo>
                  <a:pt x="1247" y="409"/>
                  <a:pt x="1394" y="262"/>
                  <a:pt x="1575" y="262"/>
                </a:cubicBezTo>
                <a:cubicBezTo>
                  <a:pt x="2952" y="262"/>
                  <a:pt x="2952" y="262"/>
                  <a:pt x="2952" y="262"/>
                </a:cubicBezTo>
                <a:cubicBezTo>
                  <a:pt x="3133" y="262"/>
                  <a:pt x="3280" y="409"/>
                  <a:pt x="3280" y="590"/>
                </a:cubicBezTo>
                <a:cubicBezTo>
                  <a:pt x="3280" y="1312"/>
                  <a:pt x="3280" y="1312"/>
                  <a:pt x="3280" y="1312"/>
                </a:cubicBezTo>
                <a:cubicBezTo>
                  <a:pt x="3280" y="1493"/>
                  <a:pt x="3133" y="1640"/>
                  <a:pt x="2952" y="1640"/>
                </a:cubicBezTo>
                <a:close/>
                <a:moveTo>
                  <a:pt x="1736" y="806"/>
                </a:moveTo>
                <a:cubicBezTo>
                  <a:pt x="1788" y="806"/>
                  <a:pt x="1826" y="821"/>
                  <a:pt x="1847" y="831"/>
                </a:cubicBezTo>
                <a:cubicBezTo>
                  <a:pt x="1873" y="735"/>
                  <a:pt x="1873" y="735"/>
                  <a:pt x="1873" y="735"/>
                </a:cubicBezTo>
                <a:cubicBezTo>
                  <a:pt x="1842" y="720"/>
                  <a:pt x="1799" y="708"/>
                  <a:pt x="1738" y="708"/>
                </a:cubicBezTo>
                <a:cubicBezTo>
                  <a:pt x="1614" y="708"/>
                  <a:pt x="1537" y="777"/>
                  <a:pt x="1537" y="867"/>
                </a:cubicBezTo>
                <a:cubicBezTo>
                  <a:pt x="1537" y="944"/>
                  <a:pt x="1596" y="993"/>
                  <a:pt x="1684" y="1024"/>
                </a:cubicBezTo>
                <a:cubicBezTo>
                  <a:pt x="1747" y="1046"/>
                  <a:pt x="1773" y="1065"/>
                  <a:pt x="1773" y="1099"/>
                </a:cubicBezTo>
                <a:cubicBezTo>
                  <a:pt x="1773" y="1133"/>
                  <a:pt x="1744" y="1156"/>
                  <a:pt x="1688" y="1156"/>
                </a:cubicBezTo>
                <a:cubicBezTo>
                  <a:pt x="1637" y="1156"/>
                  <a:pt x="1587" y="1139"/>
                  <a:pt x="1556" y="1123"/>
                </a:cubicBezTo>
                <a:cubicBezTo>
                  <a:pt x="1531" y="1221"/>
                  <a:pt x="1531" y="1221"/>
                  <a:pt x="1531" y="1221"/>
                </a:cubicBezTo>
                <a:cubicBezTo>
                  <a:pt x="1561" y="1238"/>
                  <a:pt x="1621" y="1254"/>
                  <a:pt x="1681" y="1254"/>
                </a:cubicBezTo>
                <a:cubicBezTo>
                  <a:pt x="1827" y="1254"/>
                  <a:pt x="1895" y="1179"/>
                  <a:pt x="1895" y="1090"/>
                </a:cubicBezTo>
                <a:cubicBezTo>
                  <a:pt x="1895" y="1015"/>
                  <a:pt x="1851" y="966"/>
                  <a:pt x="1758" y="932"/>
                </a:cubicBezTo>
                <a:cubicBezTo>
                  <a:pt x="1688" y="906"/>
                  <a:pt x="1659" y="891"/>
                  <a:pt x="1659" y="857"/>
                </a:cubicBezTo>
                <a:cubicBezTo>
                  <a:pt x="1659" y="830"/>
                  <a:pt x="1685" y="806"/>
                  <a:pt x="1736" y="806"/>
                </a:cubicBezTo>
                <a:close/>
                <a:moveTo>
                  <a:pt x="2522" y="716"/>
                </a:moveTo>
                <a:cubicBezTo>
                  <a:pt x="2364" y="716"/>
                  <a:pt x="2364" y="716"/>
                  <a:pt x="2364" y="716"/>
                </a:cubicBezTo>
                <a:cubicBezTo>
                  <a:pt x="2309" y="892"/>
                  <a:pt x="2309" y="892"/>
                  <a:pt x="2309" y="892"/>
                </a:cubicBezTo>
                <a:cubicBezTo>
                  <a:pt x="2290" y="951"/>
                  <a:pt x="2273" y="1021"/>
                  <a:pt x="2258" y="1083"/>
                </a:cubicBezTo>
                <a:cubicBezTo>
                  <a:pt x="2255" y="1083"/>
                  <a:pt x="2255" y="1083"/>
                  <a:pt x="2255" y="1083"/>
                </a:cubicBezTo>
                <a:cubicBezTo>
                  <a:pt x="2243" y="1020"/>
                  <a:pt x="2228" y="954"/>
                  <a:pt x="2210" y="893"/>
                </a:cubicBezTo>
                <a:cubicBezTo>
                  <a:pt x="2158" y="716"/>
                  <a:pt x="2158" y="716"/>
                  <a:pt x="2158" y="716"/>
                </a:cubicBezTo>
                <a:cubicBezTo>
                  <a:pt x="1999" y="716"/>
                  <a:pt x="1999" y="716"/>
                  <a:pt x="1999" y="716"/>
                </a:cubicBezTo>
                <a:cubicBezTo>
                  <a:pt x="1965" y="1246"/>
                  <a:pt x="1965" y="1246"/>
                  <a:pt x="1965" y="1246"/>
                </a:cubicBezTo>
                <a:cubicBezTo>
                  <a:pt x="2076" y="1246"/>
                  <a:pt x="2076" y="1246"/>
                  <a:pt x="2076" y="1246"/>
                </a:cubicBezTo>
                <a:cubicBezTo>
                  <a:pt x="2086" y="1045"/>
                  <a:pt x="2086" y="1045"/>
                  <a:pt x="2086" y="1045"/>
                </a:cubicBezTo>
                <a:cubicBezTo>
                  <a:pt x="2089" y="979"/>
                  <a:pt x="2092" y="897"/>
                  <a:pt x="2095" y="825"/>
                </a:cubicBezTo>
                <a:cubicBezTo>
                  <a:pt x="2096" y="825"/>
                  <a:pt x="2096" y="825"/>
                  <a:pt x="2096" y="825"/>
                </a:cubicBezTo>
                <a:cubicBezTo>
                  <a:pt x="2110" y="895"/>
                  <a:pt x="2127" y="970"/>
                  <a:pt x="2144" y="1033"/>
                </a:cubicBezTo>
                <a:cubicBezTo>
                  <a:pt x="2201" y="1238"/>
                  <a:pt x="2201" y="1238"/>
                  <a:pt x="2201" y="1238"/>
                </a:cubicBezTo>
                <a:cubicBezTo>
                  <a:pt x="2295" y="1238"/>
                  <a:pt x="2295" y="1238"/>
                  <a:pt x="2295" y="1238"/>
                </a:cubicBezTo>
                <a:cubicBezTo>
                  <a:pt x="2359" y="1031"/>
                  <a:pt x="2359" y="1031"/>
                  <a:pt x="2359" y="1031"/>
                </a:cubicBezTo>
                <a:cubicBezTo>
                  <a:pt x="2379" y="968"/>
                  <a:pt x="2401" y="893"/>
                  <a:pt x="2419" y="825"/>
                </a:cubicBezTo>
                <a:cubicBezTo>
                  <a:pt x="2420" y="825"/>
                  <a:pt x="2420" y="825"/>
                  <a:pt x="2420" y="825"/>
                </a:cubicBezTo>
                <a:cubicBezTo>
                  <a:pt x="2420" y="902"/>
                  <a:pt x="2423" y="980"/>
                  <a:pt x="2425" y="1043"/>
                </a:cubicBezTo>
                <a:cubicBezTo>
                  <a:pt x="2434" y="1246"/>
                  <a:pt x="2434" y="1246"/>
                  <a:pt x="2434" y="1246"/>
                </a:cubicBezTo>
                <a:cubicBezTo>
                  <a:pt x="2550" y="1246"/>
                  <a:pt x="2550" y="1246"/>
                  <a:pt x="2550" y="1246"/>
                </a:cubicBezTo>
                <a:lnTo>
                  <a:pt x="2522" y="716"/>
                </a:lnTo>
                <a:close/>
                <a:moveTo>
                  <a:pt x="2827" y="806"/>
                </a:moveTo>
                <a:cubicBezTo>
                  <a:pt x="2879" y="806"/>
                  <a:pt x="2917" y="821"/>
                  <a:pt x="2938" y="831"/>
                </a:cubicBezTo>
                <a:cubicBezTo>
                  <a:pt x="2964" y="735"/>
                  <a:pt x="2964" y="735"/>
                  <a:pt x="2964" y="735"/>
                </a:cubicBezTo>
                <a:cubicBezTo>
                  <a:pt x="2933" y="720"/>
                  <a:pt x="2890" y="708"/>
                  <a:pt x="2829" y="708"/>
                </a:cubicBezTo>
                <a:cubicBezTo>
                  <a:pt x="2705" y="708"/>
                  <a:pt x="2628" y="777"/>
                  <a:pt x="2628" y="867"/>
                </a:cubicBezTo>
                <a:cubicBezTo>
                  <a:pt x="2628" y="944"/>
                  <a:pt x="2687" y="993"/>
                  <a:pt x="2775" y="1024"/>
                </a:cubicBezTo>
                <a:cubicBezTo>
                  <a:pt x="2838" y="1046"/>
                  <a:pt x="2863" y="1065"/>
                  <a:pt x="2863" y="1099"/>
                </a:cubicBezTo>
                <a:cubicBezTo>
                  <a:pt x="2863" y="1133"/>
                  <a:pt x="2835" y="1156"/>
                  <a:pt x="2779" y="1156"/>
                </a:cubicBezTo>
                <a:cubicBezTo>
                  <a:pt x="2728" y="1156"/>
                  <a:pt x="2678" y="1139"/>
                  <a:pt x="2646" y="1123"/>
                </a:cubicBezTo>
                <a:cubicBezTo>
                  <a:pt x="2622" y="1221"/>
                  <a:pt x="2622" y="1221"/>
                  <a:pt x="2622" y="1221"/>
                </a:cubicBezTo>
                <a:cubicBezTo>
                  <a:pt x="2652" y="1238"/>
                  <a:pt x="2712" y="1254"/>
                  <a:pt x="2772" y="1254"/>
                </a:cubicBezTo>
                <a:cubicBezTo>
                  <a:pt x="2918" y="1254"/>
                  <a:pt x="2985" y="1179"/>
                  <a:pt x="2985" y="1090"/>
                </a:cubicBezTo>
                <a:cubicBezTo>
                  <a:pt x="2985" y="1015"/>
                  <a:pt x="2942" y="966"/>
                  <a:pt x="2849" y="932"/>
                </a:cubicBezTo>
                <a:cubicBezTo>
                  <a:pt x="2779" y="906"/>
                  <a:pt x="2750" y="891"/>
                  <a:pt x="2750" y="857"/>
                </a:cubicBezTo>
                <a:cubicBezTo>
                  <a:pt x="2750" y="830"/>
                  <a:pt x="2775" y="806"/>
                  <a:pt x="2827" y="806"/>
                </a:cubicBezTo>
                <a:close/>
                <a:moveTo>
                  <a:pt x="1115" y="459"/>
                </a:moveTo>
                <a:cubicBezTo>
                  <a:pt x="1115" y="524"/>
                  <a:pt x="1115" y="524"/>
                  <a:pt x="1115" y="524"/>
                </a:cubicBezTo>
                <a:cubicBezTo>
                  <a:pt x="132" y="524"/>
                  <a:pt x="132" y="524"/>
                  <a:pt x="132" y="524"/>
                </a:cubicBezTo>
                <a:cubicBezTo>
                  <a:pt x="132" y="2689"/>
                  <a:pt x="132" y="2689"/>
                  <a:pt x="132" y="2689"/>
                </a:cubicBezTo>
                <a:cubicBezTo>
                  <a:pt x="1576" y="2689"/>
                  <a:pt x="1576" y="2689"/>
                  <a:pt x="1576" y="2689"/>
                </a:cubicBezTo>
                <a:cubicBezTo>
                  <a:pt x="1576" y="2369"/>
                  <a:pt x="1576" y="2369"/>
                  <a:pt x="1576" y="2369"/>
                </a:cubicBezTo>
                <a:cubicBezTo>
                  <a:pt x="1707" y="2238"/>
                  <a:pt x="1707" y="2238"/>
                  <a:pt x="1707" y="2238"/>
                </a:cubicBezTo>
                <a:cubicBezTo>
                  <a:pt x="1707" y="3000"/>
                  <a:pt x="1707" y="3000"/>
                  <a:pt x="1707" y="3000"/>
                </a:cubicBezTo>
                <a:cubicBezTo>
                  <a:pt x="1707" y="3149"/>
                  <a:pt x="1584" y="3278"/>
                  <a:pt x="1435" y="3278"/>
                </a:cubicBezTo>
                <a:cubicBezTo>
                  <a:pt x="273" y="3278"/>
                  <a:pt x="273" y="3278"/>
                  <a:pt x="273" y="3278"/>
                </a:cubicBezTo>
                <a:cubicBezTo>
                  <a:pt x="123" y="3278"/>
                  <a:pt x="0" y="3149"/>
                  <a:pt x="0" y="3000"/>
                </a:cubicBezTo>
                <a:cubicBezTo>
                  <a:pt x="0" y="273"/>
                  <a:pt x="0" y="273"/>
                  <a:pt x="0" y="273"/>
                </a:cubicBezTo>
                <a:cubicBezTo>
                  <a:pt x="0" y="123"/>
                  <a:pt x="123" y="0"/>
                  <a:pt x="273" y="0"/>
                </a:cubicBezTo>
                <a:cubicBezTo>
                  <a:pt x="1435" y="0"/>
                  <a:pt x="1435" y="0"/>
                  <a:pt x="1435" y="0"/>
                </a:cubicBezTo>
                <a:cubicBezTo>
                  <a:pt x="1533" y="0"/>
                  <a:pt x="1618" y="53"/>
                  <a:pt x="1666" y="131"/>
                </a:cubicBezTo>
                <a:cubicBezTo>
                  <a:pt x="1443" y="131"/>
                  <a:pt x="1443" y="131"/>
                  <a:pt x="1443" y="131"/>
                </a:cubicBezTo>
                <a:cubicBezTo>
                  <a:pt x="1262" y="131"/>
                  <a:pt x="1115" y="278"/>
                  <a:pt x="1115" y="459"/>
                </a:cubicBezTo>
                <a:close/>
                <a:moveTo>
                  <a:pt x="873" y="3163"/>
                </a:moveTo>
                <a:cubicBezTo>
                  <a:pt x="963" y="3163"/>
                  <a:pt x="1037" y="3090"/>
                  <a:pt x="1037" y="3000"/>
                </a:cubicBezTo>
                <a:cubicBezTo>
                  <a:pt x="1037" y="2909"/>
                  <a:pt x="963" y="2836"/>
                  <a:pt x="873" y="2836"/>
                </a:cubicBezTo>
                <a:cubicBezTo>
                  <a:pt x="783" y="2836"/>
                  <a:pt x="710" y="2909"/>
                  <a:pt x="710" y="3000"/>
                </a:cubicBezTo>
                <a:cubicBezTo>
                  <a:pt x="710" y="3090"/>
                  <a:pt x="783" y="3163"/>
                  <a:pt x="873" y="3163"/>
                </a:cubicBezTo>
                <a:close/>
                <a:moveTo>
                  <a:pt x="1037" y="213"/>
                </a:moveTo>
                <a:cubicBezTo>
                  <a:pt x="710" y="213"/>
                  <a:pt x="710" y="213"/>
                  <a:pt x="710" y="213"/>
                </a:cubicBezTo>
                <a:cubicBezTo>
                  <a:pt x="680" y="213"/>
                  <a:pt x="655" y="237"/>
                  <a:pt x="655" y="267"/>
                </a:cubicBezTo>
                <a:cubicBezTo>
                  <a:pt x="655" y="297"/>
                  <a:pt x="680" y="322"/>
                  <a:pt x="710" y="322"/>
                </a:cubicBezTo>
                <a:cubicBezTo>
                  <a:pt x="1037" y="322"/>
                  <a:pt x="1037" y="322"/>
                  <a:pt x="1037" y="322"/>
                </a:cubicBezTo>
                <a:cubicBezTo>
                  <a:pt x="1067" y="322"/>
                  <a:pt x="1091" y="297"/>
                  <a:pt x="1091" y="267"/>
                </a:cubicBezTo>
                <a:cubicBezTo>
                  <a:pt x="1091" y="237"/>
                  <a:pt x="1067" y="213"/>
                  <a:pt x="1037" y="213"/>
                </a:cubicBezTo>
                <a:close/>
              </a:path>
            </a:pathLst>
          </a:custGeom>
          <a:solidFill>
            <a:srgbClr val="00B050"/>
          </a:soli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sz="3970">
              <a:solidFill>
                <a:srgbClr val="FFFFFF"/>
              </a:solidFill>
              <a:latin typeface="Calibri" panose="020F0502020204030204" pitchFamily="34" charset="0"/>
              <a:ea typeface="宋体" panose="02010600030101010101" pitchFamily="2" charset="-122"/>
            </a:endParaRPr>
          </a:p>
        </p:txBody>
      </p:sp>
      <p:sp>
        <p:nvSpPr>
          <p:cNvPr id="15" name="加号 14"/>
          <p:cNvSpPr/>
          <p:nvPr/>
        </p:nvSpPr>
        <p:spPr>
          <a:xfrm>
            <a:off x="2677386" y="4802440"/>
            <a:ext cx="532215" cy="537421"/>
          </a:xfrm>
          <a:prstGeom prst="mathPlus">
            <a:avLst>
              <a:gd name="adj1" fmla="val 7737"/>
            </a:avLst>
          </a:prstGeom>
          <a:solidFill>
            <a:schemeClr val="bg1">
              <a:lumMod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16" name="加号 15"/>
          <p:cNvSpPr/>
          <p:nvPr/>
        </p:nvSpPr>
        <p:spPr>
          <a:xfrm>
            <a:off x="5732116" y="4802440"/>
            <a:ext cx="532215" cy="537421"/>
          </a:xfrm>
          <a:prstGeom prst="mathPlus">
            <a:avLst>
              <a:gd name="adj1" fmla="val 7737"/>
            </a:avLst>
          </a:prstGeom>
          <a:solidFill>
            <a:schemeClr val="bg1">
              <a:lumMod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17" name="KSO_Shape"/>
          <p:cNvSpPr/>
          <p:nvPr/>
        </p:nvSpPr>
        <p:spPr bwMode="auto">
          <a:xfrm>
            <a:off x="3778561" y="7922204"/>
            <a:ext cx="1150056" cy="860626"/>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0B050"/>
          </a:soli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sz="3970" dirty="0">
              <a:solidFill>
                <a:srgbClr val="FFFFFF"/>
              </a:solidFill>
              <a:latin typeface="Calibri" panose="020F0502020204030204" pitchFamily="34" charset="0"/>
              <a:ea typeface="宋体" panose="02010600030101010101" pitchFamily="2" charset="-122"/>
            </a:endParaRPr>
          </a:p>
        </p:txBody>
      </p:sp>
      <p:sp>
        <p:nvSpPr>
          <p:cNvPr id="18" name="KSO_Shape"/>
          <p:cNvSpPr/>
          <p:nvPr/>
        </p:nvSpPr>
        <p:spPr bwMode="auto">
          <a:xfrm>
            <a:off x="6609997" y="7952646"/>
            <a:ext cx="1843309" cy="799743"/>
          </a:xfrm>
          <a:custGeom>
            <a:avLst/>
            <a:gdLst>
              <a:gd name="T0" fmla="*/ 163985 w 3667"/>
              <a:gd name="T1" fmla="*/ 0 h 1591"/>
              <a:gd name="T2" fmla="*/ 163985 w 3667"/>
              <a:gd name="T3" fmla="*/ 215180 h 1591"/>
              <a:gd name="T4" fmla="*/ 100649 w 3667"/>
              <a:gd name="T5" fmla="*/ 215180 h 1591"/>
              <a:gd name="T6" fmla="*/ 0 w 3667"/>
              <a:gd name="T7" fmla="*/ 315892 h 1591"/>
              <a:gd name="T8" fmla="*/ 0 w 3667"/>
              <a:gd name="T9" fmla="*/ 465241 h 1591"/>
              <a:gd name="T10" fmla="*/ 100649 w 3667"/>
              <a:gd name="T11" fmla="*/ 565953 h 1591"/>
              <a:gd name="T12" fmla="*/ 163985 w 3667"/>
              <a:gd name="T13" fmla="*/ 565953 h 1591"/>
              <a:gd name="T14" fmla="*/ 163985 w 3667"/>
              <a:gd name="T15" fmla="*/ 781625 h 1591"/>
              <a:gd name="T16" fmla="*/ 1800397 w 3667"/>
              <a:gd name="T17" fmla="*/ 781625 h 1591"/>
              <a:gd name="T18" fmla="*/ 1800397 w 3667"/>
              <a:gd name="T19" fmla="*/ 0 h 1591"/>
              <a:gd name="T20" fmla="*/ 163985 w 3667"/>
              <a:gd name="T21" fmla="*/ 0 h 1591"/>
              <a:gd name="T22" fmla="*/ 163985 w 3667"/>
              <a:gd name="T23" fmla="*/ 465241 h 1591"/>
              <a:gd name="T24" fmla="*/ 100649 w 3667"/>
              <a:gd name="T25" fmla="*/ 465241 h 1591"/>
              <a:gd name="T26" fmla="*/ 100649 w 3667"/>
              <a:gd name="T27" fmla="*/ 315892 h 1591"/>
              <a:gd name="T28" fmla="*/ 163985 w 3667"/>
              <a:gd name="T29" fmla="*/ 315892 h 1591"/>
              <a:gd name="T30" fmla="*/ 163985 w 3667"/>
              <a:gd name="T31" fmla="*/ 465241 h 1591"/>
              <a:gd name="T32" fmla="*/ 1696802 w 3667"/>
              <a:gd name="T33" fmla="*/ 364038 h 1591"/>
              <a:gd name="T34" fmla="*/ 1374233 w 3667"/>
              <a:gd name="T35" fmla="*/ 680913 h 1591"/>
              <a:gd name="T36" fmla="*/ 264143 w 3667"/>
              <a:gd name="T37" fmla="*/ 680422 h 1591"/>
              <a:gd name="T38" fmla="*/ 264634 w 3667"/>
              <a:gd name="T39" fmla="*/ 98256 h 1591"/>
              <a:gd name="T40" fmla="*/ 1696802 w 3667"/>
              <a:gd name="T41" fmla="*/ 98256 h 1591"/>
              <a:gd name="T42" fmla="*/ 1696802 w 3667"/>
              <a:gd name="T43" fmla="*/ 364038 h 159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67" h="1591">
                <a:moveTo>
                  <a:pt x="334" y="0"/>
                </a:moveTo>
                <a:cubicBezTo>
                  <a:pt x="334" y="438"/>
                  <a:pt x="334" y="438"/>
                  <a:pt x="334" y="438"/>
                </a:cubicBezTo>
                <a:cubicBezTo>
                  <a:pt x="205" y="438"/>
                  <a:pt x="205" y="438"/>
                  <a:pt x="205" y="438"/>
                </a:cubicBezTo>
                <a:cubicBezTo>
                  <a:pt x="92" y="438"/>
                  <a:pt x="0" y="530"/>
                  <a:pt x="0" y="643"/>
                </a:cubicBezTo>
                <a:cubicBezTo>
                  <a:pt x="0" y="947"/>
                  <a:pt x="0" y="947"/>
                  <a:pt x="0" y="947"/>
                </a:cubicBezTo>
                <a:cubicBezTo>
                  <a:pt x="0" y="1060"/>
                  <a:pt x="92" y="1152"/>
                  <a:pt x="205" y="1152"/>
                </a:cubicBezTo>
                <a:cubicBezTo>
                  <a:pt x="334" y="1152"/>
                  <a:pt x="334" y="1152"/>
                  <a:pt x="334" y="1152"/>
                </a:cubicBezTo>
                <a:cubicBezTo>
                  <a:pt x="334" y="1591"/>
                  <a:pt x="334" y="1591"/>
                  <a:pt x="334" y="1591"/>
                </a:cubicBezTo>
                <a:cubicBezTo>
                  <a:pt x="3667" y="1591"/>
                  <a:pt x="3667" y="1591"/>
                  <a:pt x="3667" y="1591"/>
                </a:cubicBezTo>
                <a:cubicBezTo>
                  <a:pt x="3667" y="0"/>
                  <a:pt x="3667" y="0"/>
                  <a:pt x="3667" y="0"/>
                </a:cubicBezTo>
                <a:cubicBezTo>
                  <a:pt x="334" y="0"/>
                  <a:pt x="334" y="0"/>
                  <a:pt x="334" y="0"/>
                </a:cubicBezTo>
                <a:close/>
                <a:moveTo>
                  <a:pt x="334" y="947"/>
                </a:moveTo>
                <a:cubicBezTo>
                  <a:pt x="205" y="947"/>
                  <a:pt x="205" y="947"/>
                  <a:pt x="205" y="947"/>
                </a:cubicBezTo>
                <a:cubicBezTo>
                  <a:pt x="205" y="643"/>
                  <a:pt x="205" y="643"/>
                  <a:pt x="205" y="643"/>
                </a:cubicBezTo>
                <a:cubicBezTo>
                  <a:pt x="334" y="643"/>
                  <a:pt x="334" y="643"/>
                  <a:pt x="334" y="643"/>
                </a:cubicBezTo>
                <a:cubicBezTo>
                  <a:pt x="334" y="947"/>
                  <a:pt x="334" y="947"/>
                  <a:pt x="334" y="947"/>
                </a:cubicBezTo>
                <a:close/>
                <a:moveTo>
                  <a:pt x="3456" y="741"/>
                </a:moveTo>
                <a:cubicBezTo>
                  <a:pt x="2799" y="1386"/>
                  <a:pt x="2799" y="1386"/>
                  <a:pt x="2799" y="1386"/>
                </a:cubicBezTo>
                <a:cubicBezTo>
                  <a:pt x="538" y="1385"/>
                  <a:pt x="538" y="1385"/>
                  <a:pt x="538" y="1385"/>
                </a:cubicBezTo>
                <a:cubicBezTo>
                  <a:pt x="539" y="200"/>
                  <a:pt x="539" y="200"/>
                  <a:pt x="539" y="200"/>
                </a:cubicBezTo>
                <a:cubicBezTo>
                  <a:pt x="3456" y="200"/>
                  <a:pt x="3456" y="200"/>
                  <a:pt x="3456" y="200"/>
                </a:cubicBezTo>
                <a:cubicBezTo>
                  <a:pt x="3456" y="741"/>
                  <a:pt x="3456" y="741"/>
                  <a:pt x="3456" y="741"/>
                </a:cubicBezTo>
                <a:close/>
              </a:path>
            </a:pathLst>
          </a:custGeom>
          <a:solidFill>
            <a:srgbClr val="00B050"/>
          </a:soli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sz="3970">
              <a:solidFill>
                <a:srgbClr val="FFFFFF"/>
              </a:solidFill>
              <a:latin typeface="Calibri" panose="020F0502020204030204" pitchFamily="34" charset="0"/>
              <a:ea typeface="宋体" panose="02010600030101010101" pitchFamily="2" charset="-122"/>
            </a:endParaRPr>
          </a:p>
        </p:txBody>
      </p:sp>
      <p:sp>
        <p:nvSpPr>
          <p:cNvPr id="19" name="加号 18"/>
          <p:cNvSpPr/>
          <p:nvPr/>
        </p:nvSpPr>
        <p:spPr>
          <a:xfrm>
            <a:off x="2677386" y="8096707"/>
            <a:ext cx="532215" cy="537421"/>
          </a:xfrm>
          <a:prstGeom prst="mathPlus">
            <a:avLst>
              <a:gd name="adj1" fmla="val 7737"/>
            </a:avLst>
          </a:prstGeom>
          <a:solidFill>
            <a:schemeClr val="bg1">
              <a:lumMod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20" name="加号 19"/>
          <p:cNvSpPr/>
          <p:nvPr/>
        </p:nvSpPr>
        <p:spPr>
          <a:xfrm>
            <a:off x="5732116" y="8096707"/>
            <a:ext cx="532215" cy="537421"/>
          </a:xfrm>
          <a:prstGeom prst="mathPlus">
            <a:avLst>
              <a:gd name="adj1" fmla="val 7737"/>
            </a:avLst>
          </a:prstGeom>
          <a:solidFill>
            <a:schemeClr val="bg1">
              <a:lumMod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21" name="KSO_Shape"/>
          <p:cNvSpPr/>
          <p:nvPr/>
        </p:nvSpPr>
        <p:spPr bwMode="auto">
          <a:xfrm>
            <a:off x="741937" y="7618039"/>
            <a:ext cx="1206964" cy="1206964"/>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00B050"/>
          </a:solidFill>
          <a:ln>
            <a:noFill/>
          </a:ln>
        </p:spPr>
        <p:txBody>
          <a:bodyPr anchor="ctr">
            <a:scene3d>
              <a:camera prst="orthographicFront"/>
              <a:lightRig rig="threePt" dir="t"/>
            </a:scene3d>
            <a:sp3d>
              <a:contourClr>
                <a:srgbClr val="FFFFFF"/>
              </a:contourClr>
            </a:sp3d>
          </a:bodyPr>
          <a:lstStyle/>
          <a:p>
            <a:pPr algn="ctr" eaLnBrk="0" fontAlgn="base" hangingPunct="0">
              <a:spcBef>
                <a:spcPct val="0"/>
              </a:spcBef>
              <a:spcAft>
                <a:spcPct val="0"/>
              </a:spcAft>
            </a:pPr>
            <a:endParaRPr lang="zh-CN" altLang="en-US" sz="3970">
              <a:solidFill>
                <a:srgbClr val="FFFFFF"/>
              </a:solidFill>
              <a:latin typeface="Calibri" panose="020F0502020204030204" pitchFamily="34" charset="0"/>
              <a:ea typeface="宋体" panose="02010600030101010101" pitchFamily="2" charset="-122"/>
            </a:endParaRPr>
          </a:p>
        </p:txBody>
      </p:sp>
      <p:pic>
        <p:nvPicPr>
          <p:cNvPr id="22" name="Picture 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830757" y="3016178"/>
            <a:ext cx="5867697" cy="3245569"/>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98974" y="6521815"/>
            <a:ext cx="5963393" cy="3339913"/>
          </a:xfrm>
          <a:prstGeom prst="rect">
            <a:avLst/>
          </a:prstGeom>
          <a:noFill/>
          <a:extLst>
            <a:ext uri="{909E8E84-426E-40DD-AFC4-6F175D3DCCD1}">
              <a14:hiddenFill xmlns:a14="http://schemas.microsoft.com/office/drawing/2010/main">
                <a:solidFill>
                  <a:srgbClr val="FFFFFF"/>
                </a:solidFill>
              </a14:hiddenFill>
            </a:ext>
          </a:extLst>
        </p:spPr>
      </p:pic>
      <p:sp>
        <p:nvSpPr>
          <p:cNvPr id="24" name="文本框 23"/>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5.1</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54281" y="2762521"/>
            <a:ext cx="6708783" cy="537421"/>
          </a:xfrm>
          <a:prstGeom prst="rect">
            <a:avLst/>
          </a:prstGeom>
          <a:solidFill>
            <a:srgbClr val="5BA9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latin typeface="微软雅黑" panose="020B0503020204020204" pitchFamily="34" charset="-122"/>
                <a:ea typeface="微软雅黑" panose="020B0503020204020204" pitchFamily="34" charset="-122"/>
              </a:rPr>
              <a:t>强化助力车安全、环保等综合能力评价</a:t>
            </a:r>
            <a:endParaRPr lang="zh-CN" altLang="en-US" sz="1985" b="1" dirty="0">
              <a:latin typeface="微软雅黑" panose="020B0503020204020204" pitchFamily="34" charset="-122"/>
              <a:ea typeface="微软雅黑" panose="020B0503020204020204" pitchFamily="34" charset="-122"/>
            </a:endParaRPr>
          </a:p>
        </p:txBody>
      </p:sp>
      <p:sp>
        <p:nvSpPr>
          <p:cNvPr id="3" name="矩形 2"/>
          <p:cNvSpPr/>
          <p:nvPr/>
        </p:nvSpPr>
        <p:spPr>
          <a:xfrm>
            <a:off x="316690" y="3299943"/>
            <a:ext cx="6946374" cy="1722587"/>
          </a:xfrm>
          <a:prstGeom prst="rect">
            <a:avLst/>
          </a:prstGeom>
        </p:spPr>
        <p:txBody>
          <a:bodyPr wrap="square">
            <a:spAutoFit/>
          </a:bodyPr>
          <a:lstStyle/>
          <a:p>
            <a:pPr marL="283210" indent="-283210" algn="just">
              <a:lnSpc>
                <a:spcPct val="150000"/>
              </a:lnSpc>
              <a:buFont typeface="Wingdings" panose="05000000000000000000" pitchFamily="2" charset="2"/>
              <a:buChar char="l"/>
            </a:pPr>
            <a:r>
              <a:rPr lang="zh-CN" altLang="en-US" sz="1820" b="1" dirty="0">
                <a:latin typeface="微软雅黑" panose="020B0503020204020204" pitchFamily="34" charset="-122"/>
                <a:ea typeface="微软雅黑" panose="020B0503020204020204" pitchFamily="34" charset="-122"/>
              </a:rPr>
              <a:t>建立落实</a:t>
            </a:r>
            <a:r>
              <a:rPr lang="en-US" altLang="zh-CN" sz="1820" b="1" dirty="0">
                <a:latin typeface="微软雅黑" panose="020B0503020204020204" pitchFamily="34" charset="-122"/>
                <a:ea typeface="微软雅黑" panose="020B0503020204020204" pitchFamily="34" charset="-122"/>
              </a:rPr>
              <a:t>《</a:t>
            </a:r>
            <a:r>
              <a:rPr lang="zh-CN" altLang="en-US" sz="1820" b="1" dirty="0">
                <a:latin typeface="微软雅黑" panose="020B0503020204020204" pitchFamily="34" charset="-122"/>
                <a:ea typeface="微软雅黑" panose="020B0503020204020204" pitchFamily="34" charset="-122"/>
              </a:rPr>
              <a:t>城市共享（电）单车管理考核办法</a:t>
            </a:r>
            <a:r>
              <a:rPr lang="en-US" altLang="zh-CN" sz="1820" b="1" dirty="0">
                <a:latin typeface="微软雅黑" panose="020B0503020204020204" pitchFamily="34" charset="-122"/>
                <a:ea typeface="微软雅黑" panose="020B0503020204020204" pitchFamily="34" charset="-122"/>
              </a:rPr>
              <a:t>》</a:t>
            </a:r>
            <a:r>
              <a:rPr lang="zh-CN" altLang="en-US" sz="1820" dirty="0">
                <a:latin typeface="微软雅黑" panose="020B0503020204020204" pitchFamily="34" charset="-122"/>
                <a:ea typeface="微软雅黑" panose="020B0503020204020204" pitchFamily="34" charset="-122"/>
              </a:rPr>
              <a:t>：对车辆停放、调度、性能等综合评价，</a:t>
            </a:r>
            <a:r>
              <a:rPr lang="zh-CN" altLang="en-US" sz="1820" b="1" dirty="0">
                <a:solidFill>
                  <a:srgbClr val="C00000"/>
                </a:solidFill>
                <a:latin typeface="微软雅黑" panose="020B0503020204020204" pitchFamily="34" charset="-122"/>
                <a:ea typeface="微软雅黑" panose="020B0503020204020204" pitchFamily="34" charset="-122"/>
              </a:rPr>
              <a:t>严守</a:t>
            </a:r>
            <a:r>
              <a:rPr lang="en-US" altLang="zh-CN" sz="1820" b="1" dirty="0">
                <a:solidFill>
                  <a:srgbClr val="C00000"/>
                </a:solidFill>
                <a:latin typeface="微软雅黑" panose="020B0503020204020204" pitchFamily="34" charset="-122"/>
                <a:ea typeface="微软雅黑" panose="020B0503020204020204" pitchFamily="34" charset="-122"/>
              </a:rPr>
              <a:t>80</a:t>
            </a:r>
            <a:r>
              <a:rPr lang="zh-CN" altLang="en-US" sz="1820" b="1" dirty="0">
                <a:solidFill>
                  <a:srgbClr val="C00000"/>
                </a:solidFill>
                <a:latin typeface="微软雅黑" panose="020B0503020204020204" pitchFamily="34" charset="-122"/>
                <a:ea typeface="微软雅黑" panose="020B0503020204020204" pitchFamily="34" charset="-122"/>
              </a:rPr>
              <a:t>分底线</a:t>
            </a:r>
            <a:r>
              <a:rPr lang="zh-CN" altLang="en-US" sz="1820" dirty="0">
                <a:latin typeface="微软雅黑" panose="020B0503020204020204" pitchFamily="34" charset="-122"/>
                <a:ea typeface="微软雅黑" panose="020B0503020204020204" pitchFamily="34" charset="-122"/>
              </a:rPr>
              <a:t>，提升治理水平</a:t>
            </a:r>
            <a:endParaRPr lang="en-US" altLang="zh-CN" sz="1820" dirty="0">
              <a:latin typeface="微软雅黑" panose="020B0503020204020204" pitchFamily="34" charset="-122"/>
              <a:ea typeface="微软雅黑" panose="020B0503020204020204" pitchFamily="34" charset="-122"/>
            </a:endParaRPr>
          </a:p>
          <a:p>
            <a:pPr marL="283210" indent="-283210" algn="just">
              <a:lnSpc>
                <a:spcPct val="150000"/>
              </a:lnSpc>
              <a:buFont typeface="Wingdings" panose="05000000000000000000" pitchFamily="2" charset="2"/>
              <a:buChar char="l"/>
            </a:pPr>
            <a:r>
              <a:rPr lang="zh-CN" altLang="en-US" sz="1820" b="1" dirty="0">
                <a:latin typeface="微软雅黑" panose="020B0503020204020204" pitchFamily="34" charset="-122"/>
                <a:ea typeface="微软雅黑" panose="020B0503020204020204" pitchFamily="34" charset="-122"/>
              </a:rPr>
              <a:t>完善企业考核机制</a:t>
            </a:r>
            <a:r>
              <a:rPr lang="zh-CN" altLang="en-US" sz="1820" dirty="0">
                <a:latin typeface="微软雅黑" panose="020B0503020204020204" pitchFamily="34" charset="-122"/>
                <a:ea typeface="微软雅黑" panose="020B0503020204020204" pitchFamily="34" charset="-122"/>
              </a:rPr>
              <a:t>：优化考核细则，明确</a:t>
            </a:r>
            <a:r>
              <a:rPr lang="zh-CN" altLang="en-US" sz="1820" b="1" dirty="0">
                <a:solidFill>
                  <a:srgbClr val="C00000"/>
                </a:solidFill>
                <a:latin typeface="微软雅黑" panose="020B0503020204020204" pitchFamily="34" charset="-122"/>
                <a:ea typeface="微软雅黑" panose="020B0503020204020204" pitchFamily="34" charset="-122"/>
              </a:rPr>
              <a:t>准入、评估、考核、监管</a:t>
            </a:r>
            <a:r>
              <a:rPr lang="zh-CN" altLang="en-US" sz="1820" dirty="0">
                <a:latin typeface="微软雅黑" panose="020B0503020204020204" pitchFamily="34" charset="-122"/>
                <a:ea typeface="微软雅黑" panose="020B0503020204020204" pitchFamily="34" charset="-122"/>
              </a:rPr>
              <a:t>等管控机制，引导企业有序竞争，引导公众择优消费</a:t>
            </a:r>
            <a:endParaRPr lang="en-US" altLang="zh-CN" sz="1820" dirty="0">
              <a:latin typeface="微软雅黑" panose="020B0503020204020204" pitchFamily="34" charset="-122"/>
              <a:ea typeface="微软雅黑" panose="020B0503020204020204" pitchFamily="34" charset="-122"/>
            </a:endParaRPr>
          </a:p>
        </p:txBody>
      </p:sp>
      <p:sp>
        <p:nvSpPr>
          <p:cNvPr id="4" name="椭圆 3"/>
          <p:cNvSpPr/>
          <p:nvPr/>
        </p:nvSpPr>
        <p:spPr>
          <a:xfrm>
            <a:off x="344299" y="2781906"/>
            <a:ext cx="491379" cy="491379"/>
          </a:xfrm>
          <a:prstGeom prst="ellipse">
            <a:avLst/>
          </a:prstGeom>
          <a:solidFill>
            <a:schemeClr val="bg1"/>
          </a:solidFill>
          <a:ln w="47625" cmpd="thickThin">
            <a:solidFill>
              <a:srgbClr val="2C5E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45" dirty="0">
                <a:solidFill>
                  <a:schemeClr val="tx1"/>
                </a:solidFill>
                <a:latin typeface="Impact" panose="020B0806030902050204" pitchFamily="34" charset="0"/>
              </a:rPr>
              <a:t>1</a:t>
            </a:r>
            <a:endParaRPr lang="zh-CN" altLang="en-US" sz="2645" dirty="0">
              <a:solidFill>
                <a:schemeClr val="tx1"/>
              </a:solidFill>
              <a:latin typeface="Impact" panose="020B0806030902050204" pitchFamily="34" charset="0"/>
            </a:endParaRPr>
          </a:p>
        </p:txBody>
      </p:sp>
      <p:sp>
        <p:nvSpPr>
          <p:cNvPr id="5" name="矩形 4"/>
          <p:cNvSpPr/>
          <p:nvPr/>
        </p:nvSpPr>
        <p:spPr>
          <a:xfrm>
            <a:off x="546113" y="6652404"/>
            <a:ext cx="6716951" cy="537421"/>
          </a:xfrm>
          <a:prstGeom prst="rect">
            <a:avLst/>
          </a:prstGeom>
          <a:solidFill>
            <a:srgbClr val="6589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latin typeface="微软雅黑" panose="020B0503020204020204" pitchFamily="34" charset="-122"/>
                <a:ea typeface="微软雅黑" panose="020B0503020204020204" pitchFamily="34" charset="-122"/>
              </a:rPr>
              <a:t>充分发挥企业层面的主观能动性</a:t>
            </a:r>
            <a:endParaRPr lang="zh-CN" altLang="en-US" sz="1985" b="1" dirty="0">
              <a:latin typeface="微软雅黑" panose="020B0503020204020204" pitchFamily="34" charset="-122"/>
              <a:ea typeface="微软雅黑" panose="020B0503020204020204" pitchFamily="34" charset="-122"/>
            </a:endParaRPr>
          </a:p>
        </p:txBody>
      </p:sp>
      <p:sp>
        <p:nvSpPr>
          <p:cNvPr id="6" name="椭圆 5"/>
          <p:cNvSpPr/>
          <p:nvPr/>
        </p:nvSpPr>
        <p:spPr>
          <a:xfrm>
            <a:off x="316689" y="6657908"/>
            <a:ext cx="491379" cy="491379"/>
          </a:xfrm>
          <a:prstGeom prst="ellipse">
            <a:avLst/>
          </a:prstGeom>
          <a:solidFill>
            <a:schemeClr val="bg1"/>
          </a:solidFill>
          <a:ln w="47625" cmpd="thickThin">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45" dirty="0">
                <a:solidFill>
                  <a:schemeClr val="tx1"/>
                </a:solidFill>
                <a:latin typeface="Impact" panose="020B0806030902050204" pitchFamily="34" charset="0"/>
              </a:rPr>
              <a:t>2</a:t>
            </a:r>
            <a:endParaRPr lang="zh-CN" altLang="en-US" sz="2645" dirty="0">
              <a:solidFill>
                <a:schemeClr val="tx1"/>
              </a:solidFill>
              <a:latin typeface="Impact" panose="020B0806030902050204" pitchFamily="34" charset="0"/>
            </a:endParaRPr>
          </a:p>
        </p:txBody>
      </p:sp>
      <p:sp>
        <p:nvSpPr>
          <p:cNvPr id="7" name="矩形 6"/>
          <p:cNvSpPr/>
          <p:nvPr/>
        </p:nvSpPr>
        <p:spPr>
          <a:xfrm>
            <a:off x="347688" y="7170441"/>
            <a:ext cx="6946374" cy="3402278"/>
          </a:xfrm>
          <a:prstGeom prst="rect">
            <a:avLst/>
          </a:prstGeom>
        </p:spPr>
        <p:txBody>
          <a:bodyPr wrap="square">
            <a:spAutoFit/>
          </a:bodyPr>
          <a:lstStyle/>
          <a:p>
            <a:pPr marL="283210" indent="-283210" algn="just">
              <a:lnSpc>
                <a:spcPct val="150000"/>
              </a:lnSpc>
              <a:buFont typeface="Wingdings" panose="05000000000000000000" pitchFamily="2" charset="2"/>
              <a:buChar char="l"/>
            </a:pPr>
            <a:r>
              <a:rPr lang="zh-CN" altLang="en-US" sz="1820" b="1" dirty="0">
                <a:latin typeface="微软雅黑" panose="020B0503020204020204" pitchFamily="34" charset="-122"/>
                <a:ea typeface="微软雅黑" panose="020B0503020204020204" pitchFamily="34" charset="-122"/>
              </a:rPr>
              <a:t>强化运维队伍建设</a:t>
            </a:r>
            <a:r>
              <a:rPr lang="zh-CN" altLang="en-US" sz="1820" dirty="0">
                <a:latin typeface="微软雅黑" panose="020B0503020204020204" pitchFamily="34" charset="-122"/>
                <a:ea typeface="微软雅黑" panose="020B0503020204020204" pitchFamily="34" charset="-122"/>
              </a:rPr>
              <a:t>：建议共享（电）单车配备运营维护人员的“车人比”不低于 </a:t>
            </a:r>
            <a:r>
              <a:rPr lang="en-US" altLang="zh-CN" sz="1820" b="1" dirty="0">
                <a:solidFill>
                  <a:srgbClr val="C00000"/>
                </a:solidFill>
                <a:latin typeface="微软雅黑" panose="020B0503020204020204" pitchFamily="34" charset="-122"/>
                <a:ea typeface="微软雅黑" panose="020B0503020204020204" pitchFamily="34" charset="-122"/>
              </a:rPr>
              <a:t>100</a:t>
            </a:r>
            <a:r>
              <a:rPr lang="zh-CN" altLang="en-US" sz="1820" b="1" dirty="0">
                <a:solidFill>
                  <a:srgbClr val="C00000"/>
                </a:solidFill>
                <a:latin typeface="微软雅黑" panose="020B0503020204020204" pitchFamily="34" charset="-122"/>
                <a:ea typeface="微软雅黑" panose="020B0503020204020204" pitchFamily="34" charset="-122"/>
              </a:rPr>
              <a:t>：</a:t>
            </a:r>
            <a:r>
              <a:rPr lang="en-US" altLang="zh-CN" sz="1820" b="1" dirty="0">
                <a:solidFill>
                  <a:srgbClr val="C00000"/>
                </a:solidFill>
                <a:latin typeface="微软雅黑" panose="020B0503020204020204" pitchFamily="34" charset="-122"/>
                <a:ea typeface="微软雅黑" panose="020B0503020204020204" pitchFamily="34" charset="-122"/>
              </a:rPr>
              <a:t>1</a:t>
            </a:r>
            <a:endParaRPr lang="en-US" altLang="zh-CN" sz="1820" b="1" dirty="0">
              <a:solidFill>
                <a:srgbClr val="C00000"/>
              </a:solidFill>
              <a:latin typeface="微软雅黑" panose="020B0503020204020204" pitchFamily="34" charset="-122"/>
              <a:ea typeface="微软雅黑" panose="020B0503020204020204" pitchFamily="34" charset="-122"/>
            </a:endParaRPr>
          </a:p>
          <a:p>
            <a:pPr marL="283210" indent="-283210" algn="just">
              <a:lnSpc>
                <a:spcPct val="150000"/>
              </a:lnSpc>
              <a:buFont typeface="Wingdings" panose="05000000000000000000" pitchFamily="2" charset="2"/>
              <a:buChar char="l"/>
            </a:pPr>
            <a:r>
              <a:rPr lang="zh-CN" altLang="en-US" sz="1820" b="1" dirty="0">
                <a:latin typeface="微软雅黑" panose="020B0503020204020204" pitchFamily="34" charset="-122"/>
                <a:ea typeface="微软雅黑" panose="020B0503020204020204" pitchFamily="34" charset="-122"/>
              </a:rPr>
              <a:t>提升用户体验感</a:t>
            </a:r>
            <a:r>
              <a:rPr lang="zh-CN" altLang="en-US" sz="1820" dirty="0">
                <a:latin typeface="微软雅黑" panose="020B0503020204020204" pitchFamily="34" charset="-122"/>
                <a:ea typeface="微软雅黑" panose="020B0503020204020204" pitchFamily="34" charset="-122"/>
              </a:rPr>
              <a:t>：探索建设</a:t>
            </a:r>
            <a:r>
              <a:rPr lang="zh-CN" altLang="en-US" sz="1820" b="1" dirty="0">
                <a:solidFill>
                  <a:srgbClr val="C00000"/>
                </a:solidFill>
                <a:latin typeface="微软雅黑" panose="020B0503020204020204" pitchFamily="34" charset="-122"/>
                <a:ea typeface="微软雅黑" panose="020B0503020204020204" pitchFamily="34" charset="-122"/>
              </a:rPr>
              <a:t>具有城市风貌特点的停车棚</a:t>
            </a:r>
            <a:r>
              <a:rPr lang="zh-CN" altLang="en-US" sz="1820" dirty="0">
                <a:latin typeface="微软雅黑" panose="020B0503020204020204" pitchFamily="34" charset="-122"/>
                <a:ea typeface="微软雅黑" panose="020B0503020204020204" pitchFamily="34" charset="-122"/>
              </a:rPr>
              <a:t>，提升车辆使用寿命和舒适性</a:t>
            </a:r>
            <a:endParaRPr lang="en-US" altLang="zh-CN" sz="1820" dirty="0">
              <a:latin typeface="微软雅黑" panose="020B0503020204020204" pitchFamily="34" charset="-122"/>
              <a:ea typeface="微软雅黑" panose="020B0503020204020204" pitchFamily="34" charset="-122"/>
            </a:endParaRPr>
          </a:p>
          <a:p>
            <a:pPr marL="283210" indent="-283210" algn="just">
              <a:lnSpc>
                <a:spcPct val="150000"/>
              </a:lnSpc>
              <a:buFont typeface="Wingdings" panose="05000000000000000000" pitchFamily="2" charset="2"/>
              <a:buChar char="l"/>
            </a:pPr>
            <a:r>
              <a:rPr lang="zh-CN" altLang="en-US" sz="1820" b="1" dirty="0">
                <a:latin typeface="微软雅黑" panose="020B0503020204020204" pitchFamily="34" charset="-122"/>
                <a:ea typeface="微软雅黑" panose="020B0503020204020204" pitchFamily="34" charset="-122"/>
              </a:rPr>
              <a:t>采取多样化管理手段提升服务水平</a:t>
            </a:r>
            <a:r>
              <a:rPr lang="zh-CN" altLang="en-US" sz="1820" dirty="0">
                <a:latin typeface="微软雅黑" panose="020B0503020204020204" pitchFamily="34" charset="-122"/>
                <a:ea typeface="微软雅黑" panose="020B0503020204020204" pitchFamily="34" charset="-122"/>
              </a:rPr>
              <a:t>：利用</a:t>
            </a:r>
            <a:r>
              <a:rPr lang="zh-CN" altLang="en-US" sz="1820" b="1" dirty="0">
                <a:solidFill>
                  <a:srgbClr val="C00000"/>
                </a:solidFill>
                <a:latin typeface="微软雅黑" panose="020B0503020204020204" pitchFamily="34" charset="-122"/>
                <a:ea typeface="微软雅黑" panose="020B0503020204020204" pitchFamily="34" charset="-122"/>
              </a:rPr>
              <a:t>技术、经济</a:t>
            </a:r>
            <a:r>
              <a:rPr lang="zh-CN" altLang="en-US" sz="1820" dirty="0">
                <a:latin typeface="微软雅黑" panose="020B0503020204020204" pitchFamily="34" charset="-122"/>
                <a:ea typeface="微软雅黑" panose="020B0503020204020204" pitchFamily="34" charset="-122"/>
              </a:rPr>
              <a:t>手段引导用户文明骑车，如积分制、事故赔付制度、举报激励机制、</a:t>
            </a:r>
            <a:r>
              <a:rPr lang="en-US" altLang="zh-CN" sz="1820" b="1" dirty="0">
                <a:latin typeface="微软雅黑" panose="020B0503020204020204" pitchFamily="34" charset="-122"/>
                <a:ea typeface="微软雅黑" panose="020B0503020204020204" pitchFamily="34" charset="-122"/>
              </a:rPr>
              <a:t>GPS</a:t>
            </a:r>
            <a:r>
              <a:rPr lang="zh-CN" altLang="en-US" sz="1820" b="1" dirty="0">
                <a:latin typeface="微软雅黑" panose="020B0503020204020204" pitchFamily="34" charset="-122"/>
                <a:ea typeface="微软雅黑" panose="020B0503020204020204" pitchFamily="34" charset="-122"/>
              </a:rPr>
              <a:t>校正停车位置</a:t>
            </a:r>
            <a:r>
              <a:rPr lang="zh-CN" altLang="en-US" sz="1820" dirty="0">
                <a:latin typeface="微软雅黑" panose="020B0503020204020204" pitchFamily="34" charset="-122"/>
                <a:ea typeface="微软雅黑" panose="020B0503020204020204" pitchFamily="34" charset="-122"/>
              </a:rPr>
              <a:t>等</a:t>
            </a:r>
            <a:endParaRPr lang="en-US" altLang="zh-CN" sz="1820" dirty="0">
              <a:latin typeface="微软雅黑" panose="020B0503020204020204" pitchFamily="34" charset="-122"/>
              <a:ea typeface="微软雅黑" panose="020B0503020204020204" pitchFamily="34" charset="-122"/>
            </a:endParaRPr>
          </a:p>
          <a:p>
            <a:pPr marL="283210" indent="-283210" algn="just">
              <a:lnSpc>
                <a:spcPct val="150000"/>
              </a:lnSpc>
              <a:buFont typeface="Wingdings" panose="05000000000000000000" pitchFamily="2" charset="2"/>
              <a:buChar char="l"/>
            </a:pPr>
            <a:endParaRPr lang="en-US" altLang="zh-CN" sz="1820" dirty="0">
              <a:latin typeface="微软雅黑" panose="020B0503020204020204" pitchFamily="34" charset="-122"/>
              <a:ea typeface="微软雅黑" panose="020B0503020204020204" pitchFamily="34" charset="-122"/>
            </a:endParaRPr>
          </a:p>
        </p:txBody>
      </p:sp>
      <p:sp>
        <p:nvSpPr>
          <p:cNvPr id="8" name="矩形 7"/>
          <p:cNvSpPr/>
          <p:nvPr/>
        </p:nvSpPr>
        <p:spPr>
          <a:xfrm>
            <a:off x="8017755" y="2781907"/>
            <a:ext cx="6744611" cy="5374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latin typeface="微软雅黑" panose="020B0503020204020204" pitchFamily="34" charset="-122"/>
                <a:ea typeface="微软雅黑" panose="020B0503020204020204" pitchFamily="34" charset="-122"/>
              </a:rPr>
              <a:t>推进骑行行业自律发展</a:t>
            </a:r>
            <a:endParaRPr lang="zh-CN" altLang="en-US" sz="1985" b="1" dirty="0">
              <a:latin typeface="微软雅黑" panose="020B0503020204020204" pitchFamily="34" charset="-122"/>
              <a:ea typeface="微软雅黑" panose="020B0503020204020204" pitchFamily="34" charset="-122"/>
            </a:endParaRPr>
          </a:p>
        </p:txBody>
      </p:sp>
      <p:sp>
        <p:nvSpPr>
          <p:cNvPr id="9" name="椭圆 8"/>
          <p:cNvSpPr/>
          <p:nvPr/>
        </p:nvSpPr>
        <p:spPr>
          <a:xfrm>
            <a:off x="7807773" y="2787411"/>
            <a:ext cx="491379" cy="491379"/>
          </a:xfrm>
          <a:prstGeom prst="ellipse">
            <a:avLst/>
          </a:prstGeom>
          <a:solidFill>
            <a:schemeClr val="bg1"/>
          </a:solidFill>
          <a:ln w="47625" cmpd="thickThi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45" dirty="0">
                <a:solidFill>
                  <a:schemeClr val="tx1"/>
                </a:solidFill>
                <a:latin typeface="Impact" panose="020B0806030902050204" pitchFamily="34" charset="0"/>
              </a:rPr>
              <a:t>3</a:t>
            </a:r>
            <a:endParaRPr lang="zh-CN" altLang="en-US" sz="2645" dirty="0">
              <a:solidFill>
                <a:schemeClr val="tx1"/>
              </a:solidFill>
              <a:latin typeface="Impact" panose="020B0806030902050204" pitchFamily="34" charset="0"/>
            </a:endParaRPr>
          </a:p>
        </p:txBody>
      </p:sp>
      <p:sp>
        <p:nvSpPr>
          <p:cNvPr id="10" name="矩形 9"/>
          <p:cNvSpPr/>
          <p:nvPr/>
        </p:nvSpPr>
        <p:spPr>
          <a:xfrm>
            <a:off x="7815992" y="3380084"/>
            <a:ext cx="6946374" cy="1722587"/>
          </a:xfrm>
          <a:prstGeom prst="rect">
            <a:avLst/>
          </a:prstGeom>
        </p:spPr>
        <p:txBody>
          <a:bodyPr wrap="square">
            <a:spAutoFit/>
          </a:bodyPr>
          <a:lstStyle/>
          <a:p>
            <a:pPr marL="283210" indent="-283210" algn="just">
              <a:lnSpc>
                <a:spcPct val="150000"/>
              </a:lnSpc>
              <a:buFont typeface="Wingdings" panose="05000000000000000000" pitchFamily="2" charset="2"/>
              <a:buChar char="l"/>
            </a:pPr>
            <a:r>
              <a:rPr lang="zh-CN" altLang="en-US" sz="1820" b="1" dirty="0">
                <a:latin typeface="微软雅黑" panose="020B0503020204020204" pitchFamily="34" charset="-122"/>
                <a:ea typeface="微软雅黑" panose="020B0503020204020204" pitchFamily="34" charset="-122"/>
              </a:rPr>
              <a:t>开展文明骑行公约</a:t>
            </a:r>
            <a:r>
              <a:rPr lang="zh-CN" altLang="en-US" sz="1820" dirty="0">
                <a:latin typeface="微软雅黑" panose="020B0503020204020204" pitchFamily="34" charset="-122"/>
                <a:ea typeface="微软雅黑" panose="020B0503020204020204" pitchFamily="34" charset="-122"/>
              </a:rPr>
              <a:t>：参照北京市行业协会的做法，发布规范用户停放行为联合限制性公约，引导用户文明骑行，有序停放</a:t>
            </a:r>
            <a:endParaRPr lang="en-US" altLang="zh-CN" sz="1820" dirty="0">
              <a:latin typeface="微软雅黑" panose="020B0503020204020204" pitchFamily="34" charset="-122"/>
              <a:ea typeface="微软雅黑" panose="020B0503020204020204" pitchFamily="34" charset="-122"/>
            </a:endParaRPr>
          </a:p>
          <a:p>
            <a:pPr marL="283210" indent="-283210" algn="just">
              <a:lnSpc>
                <a:spcPct val="150000"/>
              </a:lnSpc>
              <a:buFont typeface="Wingdings" panose="05000000000000000000" pitchFamily="2" charset="2"/>
              <a:buChar char="l"/>
            </a:pPr>
            <a:r>
              <a:rPr lang="zh-CN" altLang="en-US" sz="1820" b="1" dirty="0">
                <a:latin typeface="微软雅黑" panose="020B0503020204020204" pitchFamily="34" charset="-122"/>
                <a:ea typeface="微软雅黑" panose="020B0503020204020204" pitchFamily="34" charset="-122"/>
              </a:rPr>
              <a:t>引入社会监督力量</a:t>
            </a:r>
            <a:r>
              <a:rPr lang="zh-CN" altLang="en-US" sz="1820" dirty="0">
                <a:latin typeface="微软雅黑" panose="020B0503020204020204" pitchFamily="34" charset="-122"/>
                <a:ea typeface="微软雅黑" panose="020B0503020204020204" pitchFamily="34" charset="-122"/>
              </a:rPr>
              <a:t>：鼓励空闲退休人员与低收入者加入监管队伍，减少违规用车行为，提高居民收入</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11" name="矩形 10"/>
          <p:cNvSpPr/>
          <p:nvPr/>
        </p:nvSpPr>
        <p:spPr>
          <a:xfrm>
            <a:off x="7559675" y="5889734"/>
            <a:ext cx="7202690" cy="4076105"/>
          </a:xfrm>
          <a:prstGeom prst="rect">
            <a:avLst/>
          </a:prstGeom>
          <a:solidFill>
            <a:schemeClr val="bg1">
              <a:lumMod val="95000"/>
            </a:schemeClr>
          </a:solid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12" name="文本框 11"/>
          <p:cNvSpPr txBox="1"/>
          <p:nvPr/>
        </p:nvSpPr>
        <p:spPr>
          <a:xfrm>
            <a:off x="7807774" y="6072347"/>
            <a:ext cx="2606451" cy="702949"/>
          </a:xfrm>
          <a:prstGeom prst="rect">
            <a:avLst/>
          </a:prstGeom>
          <a:solidFill>
            <a:schemeClr val="tx1">
              <a:lumMod val="75000"/>
            </a:schemeClr>
          </a:solidFill>
        </p:spPr>
        <p:txBody>
          <a:bodyPr wrap="square" rtlCol="0">
            <a:spAutoFit/>
          </a:bodyPr>
          <a:lstStyle/>
          <a:p>
            <a:pPr algn="ctr"/>
            <a:r>
              <a:rPr lang="zh-CN" altLang="en-US" sz="3970" b="1" dirty="0">
                <a:solidFill>
                  <a:schemeClr val="bg1"/>
                </a:solidFill>
                <a:latin typeface="+mn-ea"/>
              </a:rPr>
              <a:t>北京市</a:t>
            </a:r>
            <a:endParaRPr lang="zh-CN" altLang="en-US" sz="3970" b="1" dirty="0">
              <a:solidFill>
                <a:schemeClr val="bg1"/>
              </a:solidFill>
              <a:latin typeface="+mn-ea"/>
            </a:endParaRPr>
          </a:p>
        </p:txBody>
      </p:sp>
      <p:sp>
        <p:nvSpPr>
          <p:cNvPr id="13" name="矩形 12"/>
          <p:cNvSpPr/>
          <p:nvPr/>
        </p:nvSpPr>
        <p:spPr>
          <a:xfrm>
            <a:off x="7628403" y="6676340"/>
            <a:ext cx="7171694" cy="2982355"/>
          </a:xfrm>
          <a:prstGeom prst="rect">
            <a:avLst/>
          </a:prstGeom>
        </p:spPr>
        <p:txBody>
          <a:bodyPr wrap="square">
            <a:spAutoFit/>
          </a:bodyPr>
          <a:lstStyle/>
          <a:p>
            <a:pPr indent="476250" algn="just">
              <a:lnSpc>
                <a:spcPct val="150000"/>
              </a:lnSpc>
            </a:pPr>
            <a:r>
              <a:rPr lang="zh-CN" altLang="en-US" sz="1820" dirty="0">
                <a:latin typeface="微软雅黑" panose="020B0503020204020204" pitchFamily="34" charset="-122"/>
                <a:ea typeface="微软雅黑" panose="020B0503020204020204" pitchFamily="34" charset="-122"/>
              </a:rPr>
              <a:t>北京市自行车电动车行业协会牵头，会同美团单车、哈啰单车、青桔单车三家共享单车运营企业，四方共同签署了</a:t>
            </a:r>
            <a:r>
              <a:rPr lang="en-US" altLang="zh-CN" sz="1820" dirty="0">
                <a:latin typeface="微软雅黑" panose="020B0503020204020204" pitchFamily="34" charset="-122"/>
                <a:ea typeface="微软雅黑" panose="020B0503020204020204" pitchFamily="34" charset="-122"/>
              </a:rPr>
              <a:t>《</a:t>
            </a:r>
            <a:r>
              <a:rPr lang="zh-CN" altLang="en-US" sz="1820" dirty="0">
                <a:latin typeface="微软雅黑" panose="020B0503020204020204" pitchFamily="34" charset="-122"/>
                <a:ea typeface="微软雅黑" panose="020B0503020204020204" pitchFamily="34" charset="-122"/>
              </a:rPr>
              <a:t>北京区域互联网租赁自行车行业规范用户停放行为联合限制性公约（试行）</a:t>
            </a:r>
            <a:r>
              <a:rPr lang="en-US" altLang="zh-CN" sz="1820" dirty="0">
                <a:latin typeface="微软雅黑" panose="020B0503020204020204" pitchFamily="34" charset="-122"/>
                <a:ea typeface="微软雅黑" panose="020B0503020204020204" pitchFamily="34" charset="-122"/>
              </a:rPr>
              <a:t>》</a:t>
            </a:r>
            <a:endParaRPr lang="en-US" altLang="zh-CN" sz="1820" dirty="0">
              <a:latin typeface="微软雅黑" panose="020B0503020204020204" pitchFamily="34" charset="-122"/>
              <a:ea typeface="微软雅黑" panose="020B0503020204020204" pitchFamily="34" charset="-122"/>
            </a:endParaRPr>
          </a:p>
          <a:p>
            <a:pPr indent="476250" algn="just">
              <a:lnSpc>
                <a:spcPct val="150000"/>
              </a:lnSpc>
            </a:pPr>
            <a:r>
              <a:rPr lang="en-US" altLang="zh-CN" sz="1820" dirty="0">
                <a:latin typeface="微软雅黑" panose="020B0503020204020204" pitchFamily="34" charset="-122"/>
                <a:ea typeface="微软雅黑" panose="020B0503020204020204" pitchFamily="34" charset="-122"/>
              </a:rPr>
              <a:t>6</a:t>
            </a:r>
            <a:r>
              <a:rPr lang="zh-CN" altLang="en-US" sz="1820" dirty="0">
                <a:latin typeface="微软雅黑" panose="020B0503020204020204" pitchFamily="34" charset="-122"/>
                <a:ea typeface="微软雅黑" panose="020B0503020204020204" pitchFamily="34" charset="-122"/>
              </a:rPr>
              <a:t>月“北京区域违规停放联合限制骑行名单”共计</a:t>
            </a:r>
            <a:r>
              <a:rPr lang="en-US" altLang="zh-CN" sz="1820" dirty="0">
                <a:latin typeface="微软雅黑" panose="020B0503020204020204" pitchFamily="34" charset="-122"/>
                <a:ea typeface="微软雅黑" panose="020B0503020204020204" pitchFamily="34" charset="-122"/>
              </a:rPr>
              <a:t>89</a:t>
            </a:r>
            <a:r>
              <a:rPr lang="zh-CN" altLang="en-US" sz="1820" dirty="0">
                <a:latin typeface="微软雅黑" panose="020B0503020204020204" pitchFamily="34" charset="-122"/>
                <a:ea typeface="微软雅黑" panose="020B0503020204020204" pitchFamily="34" charset="-122"/>
              </a:rPr>
              <a:t>人，将于</a:t>
            </a:r>
            <a:r>
              <a:rPr lang="en-US" altLang="zh-CN" sz="1820" dirty="0">
                <a:latin typeface="微软雅黑" panose="020B0503020204020204" pitchFamily="34" charset="-122"/>
                <a:ea typeface="微软雅黑" panose="020B0503020204020204" pitchFamily="34" charset="-122"/>
              </a:rPr>
              <a:t>8</a:t>
            </a:r>
            <a:r>
              <a:rPr lang="zh-CN" altLang="en-US" sz="1820" dirty="0">
                <a:latin typeface="微软雅黑" panose="020B0503020204020204" pitchFamily="34" charset="-122"/>
                <a:ea typeface="微软雅黑" panose="020B0503020204020204" pitchFamily="34" charset="-122"/>
              </a:rPr>
              <a:t>月</a:t>
            </a:r>
            <a:r>
              <a:rPr lang="en-US" altLang="zh-CN" sz="1820" dirty="0">
                <a:latin typeface="微软雅黑" panose="020B0503020204020204" pitchFamily="34" charset="-122"/>
                <a:ea typeface="微软雅黑" panose="020B0503020204020204" pitchFamily="34" charset="-122"/>
              </a:rPr>
              <a:t>15</a:t>
            </a:r>
            <a:r>
              <a:rPr lang="zh-CN" altLang="en-US" sz="1820" dirty="0">
                <a:latin typeface="微软雅黑" panose="020B0503020204020204" pitchFamily="34" charset="-122"/>
                <a:ea typeface="微软雅黑" panose="020B0503020204020204" pitchFamily="34" charset="-122"/>
              </a:rPr>
              <a:t>日公示，被列入名单的用户将于</a:t>
            </a:r>
            <a:r>
              <a:rPr lang="en-US" altLang="zh-CN" sz="1820" dirty="0">
                <a:latin typeface="微软雅黑" panose="020B0503020204020204" pitchFamily="34" charset="-122"/>
                <a:ea typeface="微软雅黑" panose="020B0503020204020204" pitchFamily="34" charset="-122"/>
              </a:rPr>
              <a:t>9</a:t>
            </a:r>
            <a:r>
              <a:rPr lang="zh-CN" altLang="en-US" sz="1820" dirty="0">
                <a:latin typeface="微软雅黑" panose="020B0503020204020204" pitchFamily="34" charset="-122"/>
                <a:ea typeface="微软雅黑" panose="020B0503020204020204" pitchFamily="34" charset="-122"/>
              </a:rPr>
              <a:t>月</a:t>
            </a:r>
            <a:r>
              <a:rPr lang="en-US" altLang="zh-CN" sz="1820" dirty="0">
                <a:latin typeface="微软雅黑" panose="020B0503020204020204" pitchFamily="34" charset="-122"/>
                <a:ea typeface="微软雅黑" panose="020B0503020204020204" pitchFamily="34" charset="-122"/>
              </a:rPr>
              <a:t>1</a:t>
            </a:r>
            <a:r>
              <a:rPr lang="zh-CN" altLang="en-US" sz="1820" dirty="0">
                <a:latin typeface="微软雅黑" panose="020B0503020204020204" pitchFamily="34" charset="-122"/>
                <a:ea typeface="微软雅黑" panose="020B0503020204020204" pitchFamily="34" charset="-122"/>
              </a:rPr>
              <a:t>日至</a:t>
            </a:r>
            <a:r>
              <a:rPr lang="en-US" altLang="zh-CN" sz="1820" dirty="0">
                <a:latin typeface="微软雅黑" panose="020B0503020204020204" pitchFamily="34" charset="-122"/>
                <a:ea typeface="微软雅黑" panose="020B0503020204020204" pitchFamily="34" charset="-122"/>
              </a:rPr>
              <a:t>7</a:t>
            </a:r>
            <a:r>
              <a:rPr lang="zh-CN" altLang="en-US" sz="1820" dirty="0">
                <a:latin typeface="微软雅黑" panose="020B0503020204020204" pitchFamily="34" charset="-122"/>
                <a:ea typeface="微软雅黑" panose="020B0503020204020204" pitchFamily="34" charset="-122"/>
              </a:rPr>
              <a:t>日被</a:t>
            </a:r>
            <a:r>
              <a:rPr lang="zh-CN" altLang="en-US" sz="1820" b="1" dirty="0">
                <a:latin typeface="微软雅黑" panose="020B0503020204020204" pitchFamily="34" charset="-122"/>
                <a:ea typeface="微软雅黑" panose="020B0503020204020204" pitchFamily="34" charset="-122"/>
              </a:rPr>
              <a:t>限制骑行</a:t>
            </a:r>
            <a:r>
              <a:rPr lang="en-US" altLang="zh-CN" sz="1820" b="1" dirty="0">
                <a:latin typeface="微软雅黑" panose="020B0503020204020204" pitchFamily="34" charset="-122"/>
                <a:ea typeface="微软雅黑" panose="020B0503020204020204" pitchFamily="34" charset="-122"/>
              </a:rPr>
              <a:t>7</a:t>
            </a:r>
            <a:r>
              <a:rPr lang="zh-CN" altLang="en-US" sz="1820" b="1" dirty="0">
                <a:latin typeface="微软雅黑" panose="020B0503020204020204" pitchFamily="34" charset="-122"/>
                <a:ea typeface="微软雅黑" panose="020B0503020204020204" pitchFamily="34" charset="-122"/>
              </a:rPr>
              <a:t>天</a:t>
            </a:r>
            <a:r>
              <a:rPr lang="zh-CN" altLang="en-US" sz="1820" dirty="0">
                <a:latin typeface="微软雅黑" panose="020B0503020204020204" pitchFamily="34" charset="-122"/>
                <a:ea typeface="微软雅黑" panose="020B0503020204020204" pitchFamily="34" charset="-122"/>
              </a:rPr>
              <a:t>。其中，</a:t>
            </a:r>
            <a:r>
              <a:rPr lang="en-US" altLang="zh-CN" sz="1820" dirty="0">
                <a:latin typeface="微软雅黑" panose="020B0503020204020204" pitchFamily="34" charset="-122"/>
                <a:ea typeface="微软雅黑" panose="020B0503020204020204" pitchFamily="34" charset="-122"/>
              </a:rPr>
              <a:t>2</a:t>
            </a:r>
            <a:r>
              <a:rPr lang="zh-CN" altLang="en-US" sz="1820" dirty="0">
                <a:latin typeface="微软雅黑" panose="020B0503020204020204" pitchFamily="34" charset="-122"/>
                <a:ea typeface="微软雅黑" panose="020B0503020204020204" pitchFamily="34" charset="-122"/>
              </a:rPr>
              <a:t>人因连续三个月被纳入“北京区域违规停放联合限制骑行名单”将</a:t>
            </a:r>
            <a:r>
              <a:rPr lang="zh-CN" altLang="en-US" sz="1820" b="1" dirty="0">
                <a:latin typeface="微软雅黑" panose="020B0503020204020204" pitchFamily="34" charset="-122"/>
                <a:ea typeface="微软雅黑" panose="020B0503020204020204" pitchFamily="34" charset="-122"/>
              </a:rPr>
              <a:t>被限制骑行</a:t>
            </a:r>
            <a:r>
              <a:rPr lang="en-US" altLang="zh-CN" sz="1820" b="1" dirty="0">
                <a:latin typeface="微软雅黑" panose="020B0503020204020204" pitchFamily="34" charset="-122"/>
                <a:ea typeface="微软雅黑" panose="020B0503020204020204" pitchFamily="34" charset="-122"/>
              </a:rPr>
              <a:t>15</a:t>
            </a:r>
            <a:r>
              <a:rPr lang="zh-CN" altLang="en-US" sz="1820" b="1" dirty="0">
                <a:latin typeface="微软雅黑" panose="020B0503020204020204" pitchFamily="34" charset="-122"/>
                <a:ea typeface="微软雅黑" panose="020B0503020204020204" pitchFamily="34" charset="-122"/>
              </a:rPr>
              <a:t>天</a:t>
            </a:r>
            <a:r>
              <a:rPr lang="zh-CN" altLang="en-US" sz="1820" dirty="0">
                <a:latin typeface="微软雅黑" panose="020B0503020204020204" pitchFamily="34" charset="-122"/>
                <a:ea typeface="微软雅黑" panose="020B0503020204020204" pitchFamily="34" charset="-122"/>
              </a:rPr>
              <a:t>。</a:t>
            </a:r>
            <a:endParaRPr lang="zh-CN" altLang="en-US" sz="1820" dirty="0">
              <a:latin typeface="微软雅黑" panose="020B0503020204020204" pitchFamily="34" charset="-122"/>
              <a:ea typeface="微软雅黑" panose="020B0503020204020204" pitchFamily="34" charset="-122"/>
            </a:endParaRPr>
          </a:p>
        </p:txBody>
      </p:sp>
      <p:sp>
        <p:nvSpPr>
          <p:cNvPr id="14" name="TextBox 16"/>
          <p:cNvSpPr txBox="1">
            <a:spLocks noChangeArrowheads="1"/>
          </p:cNvSpPr>
          <p:nvPr/>
        </p:nvSpPr>
        <p:spPr bwMode="auto">
          <a:xfrm>
            <a:off x="627229" y="1073469"/>
            <a:ext cx="13688846" cy="1135054"/>
          </a:xfrm>
          <a:prstGeom prst="rect">
            <a:avLst/>
          </a:prstGeom>
          <a:noFill/>
          <a:ln w="9525">
            <a:noFill/>
            <a:miter lim="800000"/>
          </a:ln>
        </p:spPr>
        <p:txBody>
          <a:bodyPr wrap="square">
            <a:spAutoFit/>
          </a:bodyPr>
          <a:lstStyle/>
          <a:p>
            <a:pPr marL="342900" lvl="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共享（电）单车运营管理</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lvl="0">
              <a:lnSpc>
                <a:spcPct val="150000"/>
              </a:lnSpc>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采用</a:t>
            </a:r>
            <a:r>
              <a:rPr kumimoji="0" lang="zh-CN" altLang="en-US"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政府监管、企业自发、行业自律</a:t>
            </a: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多维并举，引导城市共享（电）单车健康发展</a:t>
            </a:r>
            <a:endPar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zh-CN" altLang="en-US" sz="3200" b="1" dirty="0">
                <a:solidFill>
                  <a:srgbClr val="000000"/>
                </a:solidFill>
                <a:latin typeface="微软雅黑" panose="020B0503020204020204" pitchFamily="34" charset="-122"/>
                <a:ea typeface="微软雅黑" panose="020B0503020204020204" pitchFamily="34" charset="-122"/>
              </a:rPr>
              <a:t>共享（电）单车</a:t>
            </a:r>
            <a:endParaRPr lang="zh-CN" altLang="en-US" sz="3200" b="1" dirty="0">
              <a:solidFill>
                <a:srgbClr val="000000"/>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5.1</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4280" y="3955281"/>
            <a:ext cx="8013351" cy="537421"/>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latin typeface="微软雅黑" panose="020B0503020204020204" pitchFamily="34" charset="-122"/>
                <a:ea typeface="微软雅黑" panose="020B0503020204020204" pitchFamily="34" charset="-122"/>
              </a:rPr>
              <a:t>构建慢行交通网络</a:t>
            </a:r>
            <a:endParaRPr lang="zh-CN" altLang="en-US" sz="1985" b="1" dirty="0">
              <a:latin typeface="微软雅黑" panose="020B0503020204020204" pitchFamily="34" charset="-122"/>
              <a:ea typeface="微软雅黑" panose="020B0503020204020204" pitchFamily="34" charset="-122"/>
            </a:endParaRPr>
          </a:p>
        </p:txBody>
      </p:sp>
      <p:sp>
        <p:nvSpPr>
          <p:cNvPr id="4" name="矩形 3"/>
          <p:cNvSpPr/>
          <p:nvPr/>
        </p:nvSpPr>
        <p:spPr>
          <a:xfrm>
            <a:off x="554280" y="6352544"/>
            <a:ext cx="2392194"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加强路段改造提升</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5" name="矩形 4"/>
          <p:cNvSpPr/>
          <p:nvPr/>
        </p:nvSpPr>
        <p:spPr>
          <a:xfrm>
            <a:off x="518454" y="7305901"/>
            <a:ext cx="8056145" cy="537421"/>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latin typeface="微软雅黑" panose="020B0503020204020204" pitchFamily="34" charset="-122"/>
                <a:ea typeface="微软雅黑" panose="020B0503020204020204" pitchFamily="34" charset="-122"/>
              </a:rPr>
              <a:t>打造特色骑行精品线路</a:t>
            </a:r>
            <a:endParaRPr lang="zh-CN" altLang="en-US" sz="1985" b="1" dirty="0">
              <a:latin typeface="微软雅黑" panose="020B0503020204020204" pitchFamily="34" charset="-122"/>
              <a:ea typeface="微软雅黑" panose="020B0503020204020204" pitchFamily="34" charset="-122"/>
            </a:endParaRPr>
          </a:p>
        </p:txBody>
      </p:sp>
      <p:sp>
        <p:nvSpPr>
          <p:cNvPr id="6" name="矩形 5"/>
          <p:cNvSpPr/>
          <p:nvPr/>
        </p:nvSpPr>
        <p:spPr>
          <a:xfrm>
            <a:off x="3209600" y="6352544"/>
            <a:ext cx="2724633"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新增非机动车道</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7" name="矩形 6"/>
          <p:cNvSpPr/>
          <p:nvPr/>
        </p:nvSpPr>
        <p:spPr>
          <a:xfrm>
            <a:off x="300940" y="9410762"/>
            <a:ext cx="2655321" cy="882742"/>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形成与公交旅游精品线路相辅相成的线路衔接</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9" name="矩形 8"/>
          <p:cNvSpPr/>
          <p:nvPr/>
        </p:nvSpPr>
        <p:spPr>
          <a:xfrm>
            <a:off x="3209600" y="9651450"/>
            <a:ext cx="2724633"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打造乡镇旅游骑行线路</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14" name="加号 13"/>
          <p:cNvSpPr/>
          <p:nvPr/>
        </p:nvSpPr>
        <p:spPr>
          <a:xfrm>
            <a:off x="2677386" y="5578523"/>
            <a:ext cx="532215" cy="537421"/>
          </a:xfrm>
          <a:prstGeom prst="mathPlus">
            <a:avLst>
              <a:gd name="adj1" fmla="val 7737"/>
            </a:avLst>
          </a:prstGeom>
          <a:solidFill>
            <a:schemeClr val="bg1">
              <a:lumMod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15" name="加号 14"/>
          <p:cNvSpPr/>
          <p:nvPr/>
        </p:nvSpPr>
        <p:spPr>
          <a:xfrm>
            <a:off x="5732116" y="5578523"/>
            <a:ext cx="532215" cy="537421"/>
          </a:xfrm>
          <a:prstGeom prst="mathPlus">
            <a:avLst>
              <a:gd name="adj1" fmla="val 7737"/>
            </a:avLst>
          </a:prstGeom>
          <a:solidFill>
            <a:schemeClr val="bg1">
              <a:lumMod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18" name="加号 17"/>
          <p:cNvSpPr/>
          <p:nvPr/>
        </p:nvSpPr>
        <p:spPr>
          <a:xfrm>
            <a:off x="2677386" y="8660432"/>
            <a:ext cx="532215" cy="537421"/>
          </a:xfrm>
          <a:prstGeom prst="mathPlus">
            <a:avLst>
              <a:gd name="adj1" fmla="val 7737"/>
            </a:avLst>
          </a:prstGeom>
          <a:solidFill>
            <a:schemeClr val="bg1">
              <a:lumMod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19" name="加号 18"/>
          <p:cNvSpPr/>
          <p:nvPr/>
        </p:nvSpPr>
        <p:spPr>
          <a:xfrm>
            <a:off x="5732116" y="8660432"/>
            <a:ext cx="532215" cy="537421"/>
          </a:xfrm>
          <a:prstGeom prst="mathPlus">
            <a:avLst>
              <a:gd name="adj1" fmla="val 7737"/>
            </a:avLst>
          </a:prstGeom>
          <a:solidFill>
            <a:schemeClr val="bg1">
              <a:lumMod val="5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sp>
        <p:nvSpPr>
          <p:cNvPr id="21" name="矩形 20"/>
          <p:cNvSpPr/>
          <p:nvPr/>
        </p:nvSpPr>
        <p:spPr>
          <a:xfrm>
            <a:off x="6197359" y="6352544"/>
            <a:ext cx="2724633" cy="462819"/>
          </a:xfrm>
          <a:prstGeom prst="rect">
            <a:avLst/>
          </a:prstGeom>
        </p:spPr>
        <p:txBody>
          <a:bodyPr wrap="square">
            <a:spAutoFit/>
          </a:bodyPr>
          <a:lstStyle/>
          <a:p>
            <a:pPr algn="just">
              <a:lnSpc>
                <a:spcPct val="150000"/>
              </a:lnSpc>
            </a:pPr>
            <a:r>
              <a:rPr lang="zh-CN" altLang="en-US" sz="1820" b="1" dirty="0">
                <a:latin typeface="微软雅黑" panose="020B0503020204020204" pitchFamily="34" charset="-122"/>
                <a:ea typeface="微软雅黑" panose="020B0503020204020204" pitchFamily="34" charset="-122"/>
              </a:rPr>
              <a:t>加强跳车路段的整治</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6197359" y="9651450"/>
            <a:ext cx="3264835" cy="462819"/>
          </a:xfrm>
          <a:prstGeom prst="rect">
            <a:avLst/>
          </a:prstGeom>
        </p:spPr>
        <p:txBody>
          <a:bodyPr wrap="square">
            <a:spAutoFit/>
          </a:bodyPr>
          <a:lstStyle/>
          <a:p>
            <a:pPr algn="ctr">
              <a:lnSpc>
                <a:spcPct val="150000"/>
              </a:lnSpc>
            </a:pPr>
            <a:r>
              <a:rPr lang="zh-CN" altLang="en-US" sz="1820" b="1" dirty="0">
                <a:latin typeface="微软雅黑" panose="020B0503020204020204" pitchFamily="34" charset="-122"/>
                <a:ea typeface="微软雅黑" panose="020B0503020204020204" pitchFamily="34" charset="-122"/>
              </a:rPr>
              <a:t>加快非机动车道林荫化改造</a:t>
            </a:r>
            <a:endParaRPr lang="en-US" altLang="zh-CN" sz="1820" b="1" dirty="0">
              <a:solidFill>
                <a:srgbClr val="C00000"/>
              </a:solidFill>
              <a:latin typeface="微软雅黑" panose="020B0503020204020204" pitchFamily="34" charset="-122"/>
              <a:ea typeface="微软雅黑" panose="020B0503020204020204" pitchFamily="34" charset="-122"/>
            </a:endParaRPr>
          </a:p>
        </p:txBody>
      </p:sp>
      <p:sp>
        <p:nvSpPr>
          <p:cNvPr id="23" name="KSO_Shape"/>
          <p:cNvSpPr/>
          <p:nvPr/>
        </p:nvSpPr>
        <p:spPr bwMode="auto">
          <a:xfrm>
            <a:off x="889163" y="5194574"/>
            <a:ext cx="1163588" cy="1149223"/>
          </a:xfrm>
          <a:custGeom>
            <a:avLst/>
            <a:gdLst>
              <a:gd name="T0" fmla="*/ 1452167 w 8205"/>
              <a:gd name="T1" fmla="*/ 1779112 h 8108"/>
              <a:gd name="T2" fmla="*/ 0 w 8205"/>
              <a:gd name="T3" fmla="*/ 1779112 h 8108"/>
              <a:gd name="T4" fmla="*/ 1060709 w 8205"/>
              <a:gd name="T5" fmla="*/ 0 h 8108"/>
              <a:gd name="T6" fmla="*/ 1800397 w 8205"/>
              <a:gd name="T7" fmla="*/ 0 h 8108"/>
              <a:gd name="T8" fmla="*/ 1452167 w 8205"/>
              <a:gd name="T9" fmla="*/ 1779112 h 8108"/>
              <a:gd name="T10" fmla="*/ 738152 w 8205"/>
              <a:gd name="T11" fmla="*/ 1708018 h 8108"/>
              <a:gd name="T12" fmla="*/ 845013 w 8205"/>
              <a:gd name="T13" fmla="*/ 1708018 h 8108"/>
              <a:gd name="T14" fmla="*/ 955384 w 8205"/>
              <a:gd name="T15" fmla="*/ 1387435 h 8108"/>
              <a:gd name="T16" fmla="*/ 848523 w 8205"/>
              <a:gd name="T17" fmla="*/ 1387435 h 8108"/>
              <a:gd name="T18" fmla="*/ 738152 w 8205"/>
              <a:gd name="T19" fmla="*/ 1708018 h 8108"/>
              <a:gd name="T20" fmla="*/ 1007827 w 8205"/>
              <a:gd name="T21" fmla="*/ 924884 h 8108"/>
              <a:gd name="T22" fmla="*/ 909744 w 8205"/>
              <a:gd name="T23" fmla="*/ 1209700 h 8108"/>
              <a:gd name="T24" fmla="*/ 1016604 w 8205"/>
              <a:gd name="T25" fmla="*/ 1209700 h 8108"/>
              <a:gd name="T26" fmla="*/ 1114469 w 8205"/>
              <a:gd name="T27" fmla="*/ 924884 h 8108"/>
              <a:gd name="T28" fmla="*/ 1007827 w 8205"/>
              <a:gd name="T29" fmla="*/ 924884 h 8108"/>
              <a:gd name="T30" fmla="*/ 1069486 w 8205"/>
              <a:gd name="T31" fmla="*/ 747148 h 8108"/>
              <a:gd name="T32" fmla="*/ 1176347 w 8205"/>
              <a:gd name="T33" fmla="*/ 747148 h 8108"/>
              <a:gd name="T34" fmla="*/ 1274212 w 8205"/>
              <a:gd name="T35" fmla="*/ 462552 h 8108"/>
              <a:gd name="T36" fmla="*/ 1167351 w 8205"/>
              <a:gd name="T37" fmla="*/ 462552 h 8108"/>
              <a:gd name="T38" fmla="*/ 1069486 w 8205"/>
              <a:gd name="T39" fmla="*/ 747148 h 8108"/>
              <a:gd name="T40" fmla="*/ 1302298 w 8205"/>
              <a:gd name="T41" fmla="*/ 70875 h 8108"/>
              <a:gd name="T42" fmla="*/ 1216722 w 8205"/>
              <a:gd name="T43" fmla="*/ 320363 h 8108"/>
              <a:gd name="T44" fmla="*/ 1322924 w 8205"/>
              <a:gd name="T45" fmla="*/ 320363 h 8108"/>
              <a:gd name="T46" fmla="*/ 1408940 w 8205"/>
              <a:gd name="T47" fmla="*/ 70875 h 8108"/>
              <a:gd name="T48" fmla="*/ 1302298 w 8205"/>
              <a:gd name="T49" fmla="*/ 70875 h 810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205" h="8108">
                <a:moveTo>
                  <a:pt x="6618" y="8108"/>
                </a:moveTo>
                <a:lnTo>
                  <a:pt x="0" y="8108"/>
                </a:lnTo>
                <a:lnTo>
                  <a:pt x="4834" y="0"/>
                </a:lnTo>
                <a:lnTo>
                  <a:pt x="8205" y="0"/>
                </a:lnTo>
                <a:lnTo>
                  <a:pt x="6618" y="8108"/>
                </a:lnTo>
                <a:close/>
                <a:moveTo>
                  <a:pt x="3364" y="7784"/>
                </a:moveTo>
                <a:lnTo>
                  <a:pt x="3851" y="7784"/>
                </a:lnTo>
                <a:lnTo>
                  <a:pt x="4354" y="6323"/>
                </a:lnTo>
                <a:lnTo>
                  <a:pt x="3867" y="6323"/>
                </a:lnTo>
                <a:lnTo>
                  <a:pt x="3364" y="7784"/>
                </a:lnTo>
                <a:close/>
                <a:moveTo>
                  <a:pt x="4593" y="4215"/>
                </a:moveTo>
                <a:lnTo>
                  <a:pt x="4146" y="5513"/>
                </a:lnTo>
                <a:lnTo>
                  <a:pt x="4633" y="5513"/>
                </a:lnTo>
                <a:lnTo>
                  <a:pt x="5079" y="4215"/>
                </a:lnTo>
                <a:lnTo>
                  <a:pt x="4593" y="4215"/>
                </a:lnTo>
                <a:close/>
                <a:moveTo>
                  <a:pt x="4874" y="3405"/>
                </a:moveTo>
                <a:lnTo>
                  <a:pt x="5361" y="3405"/>
                </a:lnTo>
                <a:lnTo>
                  <a:pt x="5807" y="2108"/>
                </a:lnTo>
                <a:lnTo>
                  <a:pt x="5320" y="2108"/>
                </a:lnTo>
                <a:lnTo>
                  <a:pt x="4874" y="3405"/>
                </a:lnTo>
                <a:close/>
                <a:moveTo>
                  <a:pt x="5935" y="323"/>
                </a:moveTo>
                <a:lnTo>
                  <a:pt x="5545" y="1460"/>
                </a:lnTo>
                <a:lnTo>
                  <a:pt x="6029" y="1460"/>
                </a:lnTo>
                <a:lnTo>
                  <a:pt x="6421" y="323"/>
                </a:lnTo>
                <a:lnTo>
                  <a:pt x="5935" y="323"/>
                </a:lnTo>
                <a:close/>
              </a:path>
            </a:pathLst>
          </a:custGeom>
          <a:solidFill>
            <a:schemeClr val="bg1">
              <a:lumMod val="50000"/>
            </a:schemeClr>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3970"/>
          </a:p>
        </p:txBody>
      </p:sp>
      <p:grpSp>
        <p:nvGrpSpPr>
          <p:cNvPr id="32" name="组合 31"/>
          <p:cNvGrpSpPr/>
          <p:nvPr/>
        </p:nvGrpSpPr>
        <p:grpSpPr>
          <a:xfrm>
            <a:off x="3786986" y="5135309"/>
            <a:ext cx="1163588" cy="1149223"/>
            <a:chOff x="2054687" y="2260768"/>
            <a:chExt cx="703724" cy="695036"/>
          </a:xfrm>
        </p:grpSpPr>
        <p:sp>
          <p:nvSpPr>
            <p:cNvPr id="25" name="KSO_Shape"/>
            <p:cNvSpPr/>
            <p:nvPr/>
          </p:nvSpPr>
          <p:spPr bwMode="auto">
            <a:xfrm>
              <a:off x="2054687" y="2260768"/>
              <a:ext cx="703724" cy="695036"/>
            </a:xfrm>
            <a:custGeom>
              <a:avLst/>
              <a:gdLst>
                <a:gd name="T0" fmla="*/ 1452167 w 8205"/>
                <a:gd name="T1" fmla="*/ 1779112 h 8108"/>
                <a:gd name="T2" fmla="*/ 0 w 8205"/>
                <a:gd name="T3" fmla="*/ 1779112 h 8108"/>
                <a:gd name="T4" fmla="*/ 1060709 w 8205"/>
                <a:gd name="T5" fmla="*/ 0 h 8108"/>
                <a:gd name="T6" fmla="*/ 1800397 w 8205"/>
                <a:gd name="T7" fmla="*/ 0 h 8108"/>
                <a:gd name="T8" fmla="*/ 1452167 w 8205"/>
                <a:gd name="T9" fmla="*/ 1779112 h 8108"/>
                <a:gd name="T10" fmla="*/ 738152 w 8205"/>
                <a:gd name="T11" fmla="*/ 1708018 h 8108"/>
                <a:gd name="T12" fmla="*/ 845013 w 8205"/>
                <a:gd name="T13" fmla="*/ 1708018 h 8108"/>
                <a:gd name="T14" fmla="*/ 955384 w 8205"/>
                <a:gd name="T15" fmla="*/ 1387435 h 8108"/>
                <a:gd name="T16" fmla="*/ 848523 w 8205"/>
                <a:gd name="T17" fmla="*/ 1387435 h 8108"/>
                <a:gd name="T18" fmla="*/ 738152 w 8205"/>
                <a:gd name="T19" fmla="*/ 1708018 h 8108"/>
                <a:gd name="T20" fmla="*/ 1007827 w 8205"/>
                <a:gd name="T21" fmla="*/ 924884 h 8108"/>
                <a:gd name="T22" fmla="*/ 909744 w 8205"/>
                <a:gd name="T23" fmla="*/ 1209700 h 8108"/>
                <a:gd name="T24" fmla="*/ 1016604 w 8205"/>
                <a:gd name="T25" fmla="*/ 1209700 h 8108"/>
                <a:gd name="T26" fmla="*/ 1114469 w 8205"/>
                <a:gd name="T27" fmla="*/ 924884 h 8108"/>
                <a:gd name="T28" fmla="*/ 1007827 w 8205"/>
                <a:gd name="T29" fmla="*/ 924884 h 8108"/>
                <a:gd name="T30" fmla="*/ 1069486 w 8205"/>
                <a:gd name="T31" fmla="*/ 747148 h 8108"/>
                <a:gd name="T32" fmla="*/ 1176347 w 8205"/>
                <a:gd name="T33" fmla="*/ 747148 h 8108"/>
                <a:gd name="T34" fmla="*/ 1274212 w 8205"/>
                <a:gd name="T35" fmla="*/ 462552 h 8108"/>
                <a:gd name="T36" fmla="*/ 1167351 w 8205"/>
                <a:gd name="T37" fmla="*/ 462552 h 8108"/>
                <a:gd name="T38" fmla="*/ 1069486 w 8205"/>
                <a:gd name="T39" fmla="*/ 747148 h 8108"/>
                <a:gd name="T40" fmla="*/ 1302298 w 8205"/>
                <a:gd name="T41" fmla="*/ 70875 h 8108"/>
                <a:gd name="T42" fmla="*/ 1216722 w 8205"/>
                <a:gd name="T43" fmla="*/ 320363 h 8108"/>
                <a:gd name="T44" fmla="*/ 1322924 w 8205"/>
                <a:gd name="T45" fmla="*/ 320363 h 8108"/>
                <a:gd name="T46" fmla="*/ 1408940 w 8205"/>
                <a:gd name="T47" fmla="*/ 70875 h 8108"/>
                <a:gd name="T48" fmla="*/ 1302298 w 8205"/>
                <a:gd name="T49" fmla="*/ 70875 h 810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205" h="8108">
                  <a:moveTo>
                    <a:pt x="6618" y="8108"/>
                  </a:moveTo>
                  <a:lnTo>
                    <a:pt x="0" y="8108"/>
                  </a:lnTo>
                  <a:lnTo>
                    <a:pt x="4834" y="0"/>
                  </a:lnTo>
                  <a:lnTo>
                    <a:pt x="8205" y="0"/>
                  </a:lnTo>
                  <a:lnTo>
                    <a:pt x="6618" y="8108"/>
                  </a:lnTo>
                  <a:close/>
                  <a:moveTo>
                    <a:pt x="3364" y="7784"/>
                  </a:moveTo>
                  <a:lnTo>
                    <a:pt x="3851" y="7784"/>
                  </a:lnTo>
                  <a:lnTo>
                    <a:pt x="4354" y="6323"/>
                  </a:lnTo>
                  <a:lnTo>
                    <a:pt x="3867" y="6323"/>
                  </a:lnTo>
                  <a:lnTo>
                    <a:pt x="3364" y="7784"/>
                  </a:lnTo>
                  <a:close/>
                  <a:moveTo>
                    <a:pt x="4593" y="4215"/>
                  </a:moveTo>
                  <a:lnTo>
                    <a:pt x="4146" y="5513"/>
                  </a:lnTo>
                  <a:lnTo>
                    <a:pt x="4633" y="5513"/>
                  </a:lnTo>
                  <a:lnTo>
                    <a:pt x="5079" y="4215"/>
                  </a:lnTo>
                  <a:lnTo>
                    <a:pt x="4593" y="4215"/>
                  </a:lnTo>
                  <a:close/>
                  <a:moveTo>
                    <a:pt x="4874" y="3405"/>
                  </a:moveTo>
                  <a:lnTo>
                    <a:pt x="5361" y="3405"/>
                  </a:lnTo>
                  <a:lnTo>
                    <a:pt x="5807" y="2108"/>
                  </a:lnTo>
                  <a:lnTo>
                    <a:pt x="5320" y="2108"/>
                  </a:lnTo>
                  <a:lnTo>
                    <a:pt x="4874" y="3405"/>
                  </a:lnTo>
                  <a:close/>
                  <a:moveTo>
                    <a:pt x="5935" y="323"/>
                  </a:moveTo>
                  <a:lnTo>
                    <a:pt x="5545" y="1460"/>
                  </a:lnTo>
                  <a:lnTo>
                    <a:pt x="6029" y="1460"/>
                  </a:lnTo>
                  <a:lnTo>
                    <a:pt x="6421" y="323"/>
                  </a:lnTo>
                  <a:lnTo>
                    <a:pt x="5935" y="32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3970"/>
            </a:p>
          </p:txBody>
        </p:sp>
        <p:cxnSp>
          <p:nvCxnSpPr>
            <p:cNvPr id="28" name="直接连接符 27"/>
            <p:cNvCxnSpPr/>
            <p:nvPr/>
          </p:nvCxnSpPr>
          <p:spPr>
            <a:xfrm flipH="1">
              <a:off x="2349500" y="2289343"/>
              <a:ext cx="250825" cy="637689"/>
            </a:xfrm>
            <a:prstGeom prst="line">
              <a:avLst/>
            </a:prstGeom>
            <a:ln w="1016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KSO_Shape"/>
            <p:cNvSpPr/>
            <p:nvPr/>
          </p:nvSpPr>
          <p:spPr bwMode="auto">
            <a:xfrm>
              <a:off x="2221333" y="2720230"/>
              <a:ext cx="327303" cy="190927"/>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3970"/>
            </a:p>
          </p:txBody>
        </p:sp>
      </p:grpSp>
      <p:sp>
        <p:nvSpPr>
          <p:cNvPr id="33" name="KSO_Shape"/>
          <p:cNvSpPr>
            <a:spLocks noChangeArrowheads="1"/>
          </p:cNvSpPr>
          <p:nvPr/>
        </p:nvSpPr>
        <p:spPr bwMode="auto">
          <a:xfrm rot="5400000">
            <a:off x="7339710" y="5372690"/>
            <a:ext cx="302671" cy="1068252"/>
          </a:xfrm>
          <a:prstGeom prst="moon">
            <a:avLst>
              <a:gd name="adj" fmla="val 87500"/>
            </a:avLst>
          </a:prstGeom>
          <a:solidFill>
            <a:schemeClr val="bg1">
              <a:lumMod val="50000"/>
            </a:schemeClr>
          </a:solidFill>
          <a:ln w="9525">
            <a:solidFill>
              <a:schemeClr val="accent1"/>
            </a:solidFill>
            <a:miter lim="800000"/>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lnSpc>
                <a:spcPct val="100000"/>
              </a:lnSpc>
              <a:spcBef>
                <a:spcPct val="0"/>
              </a:spcBef>
              <a:buFontTx/>
              <a:buNone/>
            </a:pPr>
            <a:endParaRPr lang="zh-CN" altLang="en-US" sz="2975"/>
          </a:p>
        </p:txBody>
      </p:sp>
      <p:sp>
        <p:nvSpPr>
          <p:cNvPr id="35" name="矩形 34"/>
          <p:cNvSpPr/>
          <p:nvPr/>
        </p:nvSpPr>
        <p:spPr>
          <a:xfrm>
            <a:off x="6658068" y="5937137"/>
            <a:ext cx="1606431" cy="227853"/>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970"/>
          </a:p>
        </p:txBody>
      </p:sp>
      <p:grpSp>
        <p:nvGrpSpPr>
          <p:cNvPr id="36" name="组合 35"/>
          <p:cNvGrpSpPr/>
          <p:nvPr/>
        </p:nvGrpSpPr>
        <p:grpSpPr>
          <a:xfrm>
            <a:off x="7030400" y="8221780"/>
            <a:ext cx="1163588" cy="1149223"/>
            <a:chOff x="2054687" y="2260768"/>
            <a:chExt cx="703724" cy="695036"/>
          </a:xfrm>
        </p:grpSpPr>
        <p:sp>
          <p:nvSpPr>
            <p:cNvPr id="37" name="KSO_Shape"/>
            <p:cNvSpPr/>
            <p:nvPr/>
          </p:nvSpPr>
          <p:spPr bwMode="auto">
            <a:xfrm>
              <a:off x="2054687" y="2260768"/>
              <a:ext cx="703724" cy="695036"/>
            </a:xfrm>
            <a:custGeom>
              <a:avLst/>
              <a:gdLst>
                <a:gd name="T0" fmla="*/ 1452167 w 8205"/>
                <a:gd name="T1" fmla="*/ 1779112 h 8108"/>
                <a:gd name="T2" fmla="*/ 0 w 8205"/>
                <a:gd name="T3" fmla="*/ 1779112 h 8108"/>
                <a:gd name="T4" fmla="*/ 1060709 w 8205"/>
                <a:gd name="T5" fmla="*/ 0 h 8108"/>
                <a:gd name="T6" fmla="*/ 1800397 w 8205"/>
                <a:gd name="T7" fmla="*/ 0 h 8108"/>
                <a:gd name="T8" fmla="*/ 1452167 w 8205"/>
                <a:gd name="T9" fmla="*/ 1779112 h 8108"/>
                <a:gd name="T10" fmla="*/ 738152 w 8205"/>
                <a:gd name="T11" fmla="*/ 1708018 h 8108"/>
                <a:gd name="T12" fmla="*/ 845013 w 8205"/>
                <a:gd name="T13" fmla="*/ 1708018 h 8108"/>
                <a:gd name="T14" fmla="*/ 955384 w 8205"/>
                <a:gd name="T15" fmla="*/ 1387435 h 8108"/>
                <a:gd name="T16" fmla="*/ 848523 w 8205"/>
                <a:gd name="T17" fmla="*/ 1387435 h 8108"/>
                <a:gd name="T18" fmla="*/ 738152 w 8205"/>
                <a:gd name="T19" fmla="*/ 1708018 h 8108"/>
                <a:gd name="T20" fmla="*/ 1007827 w 8205"/>
                <a:gd name="T21" fmla="*/ 924884 h 8108"/>
                <a:gd name="T22" fmla="*/ 909744 w 8205"/>
                <a:gd name="T23" fmla="*/ 1209700 h 8108"/>
                <a:gd name="T24" fmla="*/ 1016604 w 8205"/>
                <a:gd name="T25" fmla="*/ 1209700 h 8108"/>
                <a:gd name="T26" fmla="*/ 1114469 w 8205"/>
                <a:gd name="T27" fmla="*/ 924884 h 8108"/>
                <a:gd name="T28" fmla="*/ 1007827 w 8205"/>
                <a:gd name="T29" fmla="*/ 924884 h 8108"/>
                <a:gd name="T30" fmla="*/ 1069486 w 8205"/>
                <a:gd name="T31" fmla="*/ 747148 h 8108"/>
                <a:gd name="T32" fmla="*/ 1176347 w 8205"/>
                <a:gd name="T33" fmla="*/ 747148 h 8108"/>
                <a:gd name="T34" fmla="*/ 1274212 w 8205"/>
                <a:gd name="T35" fmla="*/ 462552 h 8108"/>
                <a:gd name="T36" fmla="*/ 1167351 w 8205"/>
                <a:gd name="T37" fmla="*/ 462552 h 8108"/>
                <a:gd name="T38" fmla="*/ 1069486 w 8205"/>
                <a:gd name="T39" fmla="*/ 747148 h 8108"/>
                <a:gd name="T40" fmla="*/ 1302298 w 8205"/>
                <a:gd name="T41" fmla="*/ 70875 h 8108"/>
                <a:gd name="T42" fmla="*/ 1216722 w 8205"/>
                <a:gd name="T43" fmla="*/ 320363 h 8108"/>
                <a:gd name="T44" fmla="*/ 1322924 w 8205"/>
                <a:gd name="T45" fmla="*/ 320363 h 8108"/>
                <a:gd name="T46" fmla="*/ 1408940 w 8205"/>
                <a:gd name="T47" fmla="*/ 70875 h 8108"/>
                <a:gd name="T48" fmla="*/ 1302298 w 8205"/>
                <a:gd name="T49" fmla="*/ 70875 h 810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205" h="8108">
                  <a:moveTo>
                    <a:pt x="6618" y="8108"/>
                  </a:moveTo>
                  <a:lnTo>
                    <a:pt x="0" y="8108"/>
                  </a:lnTo>
                  <a:lnTo>
                    <a:pt x="4834" y="0"/>
                  </a:lnTo>
                  <a:lnTo>
                    <a:pt x="8205" y="0"/>
                  </a:lnTo>
                  <a:lnTo>
                    <a:pt x="6618" y="8108"/>
                  </a:lnTo>
                  <a:close/>
                  <a:moveTo>
                    <a:pt x="3364" y="7784"/>
                  </a:moveTo>
                  <a:lnTo>
                    <a:pt x="3851" y="7784"/>
                  </a:lnTo>
                  <a:lnTo>
                    <a:pt x="4354" y="6323"/>
                  </a:lnTo>
                  <a:lnTo>
                    <a:pt x="3867" y="6323"/>
                  </a:lnTo>
                  <a:lnTo>
                    <a:pt x="3364" y="7784"/>
                  </a:lnTo>
                  <a:close/>
                  <a:moveTo>
                    <a:pt x="4593" y="4215"/>
                  </a:moveTo>
                  <a:lnTo>
                    <a:pt x="4146" y="5513"/>
                  </a:lnTo>
                  <a:lnTo>
                    <a:pt x="4633" y="5513"/>
                  </a:lnTo>
                  <a:lnTo>
                    <a:pt x="5079" y="4215"/>
                  </a:lnTo>
                  <a:lnTo>
                    <a:pt x="4593" y="4215"/>
                  </a:lnTo>
                  <a:close/>
                  <a:moveTo>
                    <a:pt x="4874" y="3405"/>
                  </a:moveTo>
                  <a:lnTo>
                    <a:pt x="5361" y="3405"/>
                  </a:lnTo>
                  <a:lnTo>
                    <a:pt x="5807" y="2108"/>
                  </a:lnTo>
                  <a:lnTo>
                    <a:pt x="5320" y="2108"/>
                  </a:lnTo>
                  <a:lnTo>
                    <a:pt x="4874" y="3405"/>
                  </a:lnTo>
                  <a:close/>
                  <a:moveTo>
                    <a:pt x="5935" y="323"/>
                  </a:moveTo>
                  <a:lnTo>
                    <a:pt x="5545" y="1460"/>
                  </a:lnTo>
                  <a:lnTo>
                    <a:pt x="6029" y="1460"/>
                  </a:lnTo>
                  <a:lnTo>
                    <a:pt x="6421" y="323"/>
                  </a:lnTo>
                  <a:lnTo>
                    <a:pt x="5935" y="32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3970"/>
            </a:p>
          </p:txBody>
        </p:sp>
        <p:cxnSp>
          <p:nvCxnSpPr>
            <p:cNvPr id="38" name="直接连接符 37"/>
            <p:cNvCxnSpPr/>
            <p:nvPr/>
          </p:nvCxnSpPr>
          <p:spPr>
            <a:xfrm flipH="1">
              <a:off x="2349500" y="2289343"/>
              <a:ext cx="250825" cy="637689"/>
            </a:xfrm>
            <a:prstGeom prst="line">
              <a:avLst/>
            </a:prstGeom>
            <a:solidFill>
              <a:schemeClr val="bg1">
                <a:lumMod val="50000"/>
              </a:schemeClr>
            </a:solidFill>
            <a:ln w="1016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KSO_Shape"/>
            <p:cNvSpPr/>
            <p:nvPr/>
          </p:nvSpPr>
          <p:spPr bwMode="auto">
            <a:xfrm>
              <a:off x="2221333" y="2720230"/>
              <a:ext cx="327303" cy="190927"/>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3970"/>
            </a:p>
          </p:txBody>
        </p:sp>
      </p:grpSp>
      <p:sp>
        <p:nvSpPr>
          <p:cNvPr id="40" name="KSO_Shape"/>
          <p:cNvSpPr/>
          <p:nvPr/>
        </p:nvSpPr>
        <p:spPr bwMode="auto">
          <a:xfrm>
            <a:off x="7006962" y="8761659"/>
            <a:ext cx="265042" cy="523109"/>
          </a:xfrm>
          <a:custGeom>
            <a:avLst/>
            <a:gdLst>
              <a:gd name="T0" fmla="*/ 110365619 w 3976"/>
              <a:gd name="T1" fmla="*/ 455804409 h 7842"/>
              <a:gd name="T2" fmla="*/ 109304530 w 3976"/>
              <a:gd name="T3" fmla="*/ 381981165 h 7842"/>
              <a:gd name="T4" fmla="*/ 108361178 w 3976"/>
              <a:gd name="T5" fmla="*/ 331349267 h 7842"/>
              <a:gd name="T6" fmla="*/ 113726098 w 3976"/>
              <a:gd name="T7" fmla="*/ 315652330 h 7842"/>
              <a:gd name="T8" fmla="*/ 129939079 w 3976"/>
              <a:gd name="T9" fmla="*/ 315416209 h 7842"/>
              <a:gd name="T10" fmla="*/ 132709902 w 3976"/>
              <a:gd name="T11" fmla="*/ 296060369 h 7842"/>
              <a:gd name="T12" fmla="*/ 158355917 w 3976"/>
              <a:gd name="T13" fmla="*/ 302846658 h 7842"/>
              <a:gd name="T14" fmla="*/ 178813496 w 3976"/>
              <a:gd name="T15" fmla="*/ 285320270 h 7842"/>
              <a:gd name="T16" fmla="*/ 199684004 w 3976"/>
              <a:gd name="T17" fmla="*/ 275347320 h 7842"/>
              <a:gd name="T18" fmla="*/ 203693128 w 3976"/>
              <a:gd name="T19" fmla="*/ 266023703 h 7842"/>
              <a:gd name="T20" fmla="*/ 182173975 w 3976"/>
              <a:gd name="T21" fmla="*/ 265315583 h 7842"/>
              <a:gd name="T22" fmla="*/ 188364509 w 3976"/>
              <a:gd name="T23" fmla="*/ 259827473 h 7842"/>
              <a:gd name="T24" fmla="*/ 213361878 w 3976"/>
              <a:gd name="T25" fmla="*/ 246726894 h 7842"/>
              <a:gd name="T26" fmla="*/ 234232143 w 3976"/>
              <a:gd name="T27" fmla="*/ 229200505 h 7842"/>
              <a:gd name="T28" fmla="*/ 207466293 w 3976"/>
              <a:gd name="T29" fmla="*/ 230911896 h 7842"/>
              <a:gd name="T30" fmla="*/ 189956264 w 3976"/>
              <a:gd name="T31" fmla="*/ 228610446 h 7842"/>
              <a:gd name="T32" fmla="*/ 173330597 w 3976"/>
              <a:gd name="T33" fmla="*/ 227135176 h 7842"/>
              <a:gd name="T34" fmla="*/ 183412276 w 3976"/>
              <a:gd name="T35" fmla="*/ 169952867 h 7842"/>
              <a:gd name="T36" fmla="*/ 178872486 w 3976"/>
              <a:gd name="T37" fmla="*/ 165940270 h 7842"/>
              <a:gd name="T38" fmla="*/ 159475995 w 3976"/>
              <a:gd name="T39" fmla="*/ 181755268 h 7842"/>
              <a:gd name="T40" fmla="*/ 141907219 w 3976"/>
              <a:gd name="T41" fmla="*/ 181047148 h 7842"/>
              <a:gd name="T42" fmla="*/ 143793680 w 3976"/>
              <a:gd name="T43" fmla="*/ 177329459 h 7842"/>
              <a:gd name="T44" fmla="*/ 158709613 w 3976"/>
              <a:gd name="T45" fmla="*/ 164582818 h 7842"/>
              <a:gd name="T46" fmla="*/ 181702541 w 3976"/>
              <a:gd name="T47" fmla="*/ 100260524 h 7842"/>
              <a:gd name="T48" fmla="*/ 125222562 w 3976"/>
              <a:gd name="T49" fmla="*/ 68689315 h 7842"/>
              <a:gd name="T50" fmla="*/ 115200116 w 3976"/>
              <a:gd name="T51" fmla="*/ 46441966 h 7842"/>
              <a:gd name="T52" fmla="*/ 105413386 w 3976"/>
              <a:gd name="T53" fmla="*/ 1947269 h 7842"/>
              <a:gd name="T54" fmla="*/ 102760300 w 3976"/>
              <a:gd name="T55" fmla="*/ 2360480 h 7842"/>
              <a:gd name="T56" fmla="*/ 94329608 w 3976"/>
              <a:gd name="T57" fmla="*/ 30449878 h 7842"/>
              <a:gd name="T58" fmla="*/ 86016896 w 3976"/>
              <a:gd name="T59" fmla="*/ 26555098 h 7842"/>
              <a:gd name="T60" fmla="*/ 94624314 w 3976"/>
              <a:gd name="T61" fmla="*/ 47917236 h 7842"/>
              <a:gd name="T62" fmla="*/ 81300379 w 3976"/>
              <a:gd name="T63" fmla="*/ 38121377 h 7842"/>
              <a:gd name="T64" fmla="*/ 84601868 w 3976"/>
              <a:gd name="T65" fmla="*/ 48684386 h 7842"/>
              <a:gd name="T66" fmla="*/ 71336679 w 3976"/>
              <a:gd name="T67" fmla="*/ 89048183 h 7842"/>
              <a:gd name="T68" fmla="*/ 61373223 w 3976"/>
              <a:gd name="T69" fmla="*/ 93533265 h 7842"/>
              <a:gd name="T70" fmla="*/ 58012744 w 3976"/>
              <a:gd name="T71" fmla="*/ 94949505 h 7842"/>
              <a:gd name="T72" fmla="*/ 74520431 w 3976"/>
              <a:gd name="T73" fmla="*/ 114246071 h 7842"/>
              <a:gd name="T74" fmla="*/ 75463783 w 3976"/>
              <a:gd name="T75" fmla="*/ 122861811 h 7842"/>
              <a:gd name="T76" fmla="*/ 36729550 w 3976"/>
              <a:gd name="T77" fmla="*/ 100083433 h 7842"/>
              <a:gd name="T78" fmla="*/ 38616254 w 3976"/>
              <a:gd name="T79" fmla="*/ 112180742 h 7842"/>
              <a:gd name="T80" fmla="*/ 41799763 w 3976"/>
              <a:gd name="T81" fmla="*/ 124455142 h 7842"/>
              <a:gd name="T82" fmla="*/ 32956385 w 3976"/>
              <a:gd name="T83" fmla="*/ 118967031 h 7842"/>
              <a:gd name="T84" fmla="*/ 29065240 w 3976"/>
              <a:gd name="T85" fmla="*/ 124750293 h 7842"/>
              <a:gd name="T86" fmla="*/ 33605030 w 3976"/>
              <a:gd name="T87" fmla="*/ 138676809 h 7842"/>
              <a:gd name="T88" fmla="*/ 45867877 w 3976"/>
              <a:gd name="T89" fmla="*/ 194324818 h 7842"/>
              <a:gd name="T90" fmla="*/ 43509497 w 3976"/>
              <a:gd name="T91" fmla="*/ 238052123 h 7842"/>
              <a:gd name="T92" fmla="*/ 22344283 w 3976"/>
              <a:gd name="T93" fmla="*/ 238229214 h 7842"/>
              <a:gd name="T94" fmla="*/ 9963457 w 3976"/>
              <a:gd name="T95" fmla="*/ 230852865 h 7842"/>
              <a:gd name="T96" fmla="*/ 23995027 w 3976"/>
              <a:gd name="T97" fmla="*/ 243481203 h 7842"/>
              <a:gd name="T98" fmla="*/ 13795611 w 3976"/>
              <a:gd name="T99" fmla="*/ 240943632 h 7842"/>
              <a:gd name="T100" fmla="*/ 589656 w 3976"/>
              <a:gd name="T101" fmla="*/ 230970926 h 7842"/>
              <a:gd name="T102" fmla="*/ 4834496 w 3976"/>
              <a:gd name="T103" fmla="*/ 261066622 h 7842"/>
              <a:gd name="T104" fmla="*/ 15092660 w 3976"/>
              <a:gd name="T105" fmla="*/ 276586712 h 7842"/>
              <a:gd name="T106" fmla="*/ 45867877 w 3976"/>
              <a:gd name="T107" fmla="*/ 279773372 h 7842"/>
              <a:gd name="T108" fmla="*/ 26412397 w 3976"/>
              <a:gd name="T109" fmla="*/ 288861111 h 7842"/>
              <a:gd name="T110" fmla="*/ 26766093 w 3976"/>
              <a:gd name="T111" fmla="*/ 291634560 h 7842"/>
              <a:gd name="T112" fmla="*/ 44865535 w 3976"/>
              <a:gd name="T113" fmla="*/ 304204111 h 7842"/>
              <a:gd name="T114" fmla="*/ 47400642 w 3976"/>
              <a:gd name="T115" fmla="*/ 305089078 h 7842"/>
              <a:gd name="T116" fmla="*/ 71867345 w 3976"/>
              <a:gd name="T117" fmla="*/ 305207138 h 7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976" h="7842">
                <a:moveTo>
                  <a:pt x="1605" y="5154"/>
                </a:moveTo>
                <a:lnTo>
                  <a:pt x="1605" y="5154"/>
                </a:lnTo>
                <a:lnTo>
                  <a:pt x="1605" y="6956"/>
                </a:lnTo>
                <a:lnTo>
                  <a:pt x="1604" y="6985"/>
                </a:lnTo>
                <a:lnTo>
                  <a:pt x="1601" y="7028"/>
                </a:lnTo>
                <a:lnTo>
                  <a:pt x="1594" y="7082"/>
                </a:lnTo>
                <a:lnTo>
                  <a:pt x="1587" y="7145"/>
                </a:lnTo>
                <a:lnTo>
                  <a:pt x="1568" y="7289"/>
                </a:lnTo>
                <a:lnTo>
                  <a:pt x="1546" y="7443"/>
                </a:lnTo>
                <a:lnTo>
                  <a:pt x="1506" y="7721"/>
                </a:lnTo>
                <a:lnTo>
                  <a:pt x="1488" y="7842"/>
                </a:lnTo>
                <a:lnTo>
                  <a:pt x="1872" y="7724"/>
                </a:lnTo>
                <a:lnTo>
                  <a:pt x="1875" y="7604"/>
                </a:lnTo>
                <a:lnTo>
                  <a:pt x="1879" y="7474"/>
                </a:lnTo>
                <a:lnTo>
                  <a:pt x="1882" y="7314"/>
                </a:lnTo>
                <a:lnTo>
                  <a:pt x="1884" y="7140"/>
                </a:lnTo>
                <a:lnTo>
                  <a:pt x="1884" y="7052"/>
                </a:lnTo>
                <a:lnTo>
                  <a:pt x="1883" y="6964"/>
                </a:lnTo>
                <a:lnTo>
                  <a:pt x="1882" y="6880"/>
                </a:lnTo>
                <a:lnTo>
                  <a:pt x="1880" y="6800"/>
                </a:lnTo>
                <a:lnTo>
                  <a:pt x="1876" y="6726"/>
                </a:lnTo>
                <a:lnTo>
                  <a:pt x="1872" y="6661"/>
                </a:lnTo>
                <a:lnTo>
                  <a:pt x="1854" y="6473"/>
                </a:lnTo>
                <a:lnTo>
                  <a:pt x="1849" y="6412"/>
                </a:lnTo>
                <a:lnTo>
                  <a:pt x="1846" y="6362"/>
                </a:lnTo>
                <a:lnTo>
                  <a:pt x="1844" y="6315"/>
                </a:lnTo>
                <a:lnTo>
                  <a:pt x="1843" y="6266"/>
                </a:lnTo>
                <a:lnTo>
                  <a:pt x="1841" y="6129"/>
                </a:lnTo>
                <a:lnTo>
                  <a:pt x="1840" y="6038"/>
                </a:lnTo>
                <a:lnTo>
                  <a:pt x="1838" y="5943"/>
                </a:lnTo>
                <a:lnTo>
                  <a:pt x="1835" y="5848"/>
                </a:lnTo>
                <a:lnTo>
                  <a:pt x="1834" y="5753"/>
                </a:lnTo>
                <a:lnTo>
                  <a:pt x="1835" y="5706"/>
                </a:lnTo>
                <a:lnTo>
                  <a:pt x="1836" y="5660"/>
                </a:lnTo>
                <a:lnTo>
                  <a:pt x="1838" y="5615"/>
                </a:lnTo>
                <a:lnTo>
                  <a:pt x="1841" y="5572"/>
                </a:lnTo>
                <a:lnTo>
                  <a:pt x="1847" y="5531"/>
                </a:lnTo>
                <a:lnTo>
                  <a:pt x="1853" y="5492"/>
                </a:lnTo>
                <a:lnTo>
                  <a:pt x="1861" y="5455"/>
                </a:lnTo>
                <a:lnTo>
                  <a:pt x="1866" y="5437"/>
                </a:lnTo>
                <a:lnTo>
                  <a:pt x="1872" y="5421"/>
                </a:lnTo>
                <a:lnTo>
                  <a:pt x="1877" y="5404"/>
                </a:lnTo>
                <a:lnTo>
                  <a:pt x="1886" y="5391"/>
                </a:lnTo>
                <a:lnTo>
                  <a:pt x="1894" y="5378"/>
                </a:lnTo>
                <a:lnTo>
                  <a:pt x="1905" y="5367"/>
                </a:lnTo>
                <a:lnTo>
                  <a:pt x="1916" y="5357"/>
                </a:lnTo>
                <a:lnTo>
                  <a:pt x="1929" y="5349"/>
                </a:lnTo>
                <a:lnTo>
                  <a:pt x="1941" y="5342"/>
                </a:lnTo>
                <a:lnTo>
                  <a:pt x="1957" y="5337"/>
                </a:lnTo>
                <a:lnTo>
                  <a:pt x="1971" y="5331"/>
                </a:lnTo>
                <a:lnTo>
                  <a:pt x="1987" y="5328"/>
                </a:lnTo>
                <a:lnTo>
                  <a:pt x="2003" y="5325"/>
                </a:lnTo>
                <a:lnTo>
                  <a:pt x="2019" y="5324"/>
                </a:lnTo>
                <a:lnTo>
                  <a:pt x="2035" y="5323"/>
                </a:lnTo>
                <a:lnTo>
                  <a:pt x="2052" y="5323"/>
                </a:lnTo>
                <a:lnTo>
                  <a:pt x="2086" y="5324"/>
                </a:lnTo>
                <a:lnTo>
                  <a:pt x="2118" y="5328"/>
                </a:lnTo>
                <a:lnTo>
                  <a:pt x="2149" y="5334"/>
                </a:lnTo>
                <a:lnTo>
                  <a:pt x="2178" y="5339"/>
                </a:lnTo>
                <a:lnTo>
                  <a:pt x="2204" y="5345"/>
                </a:lnTo>
                <a:lnTo>
                  <a:pt x="2242" y="5356"/>
                </a:lnTo>
                <a:lnTo>
                  <a:pt x="2255" y="5361"/>
                </a:lnTo>
                <a:lnTo>
                  <a:pt x="2225" y="5066"/>
                </a:lnTo>
                <a:lnTo>
                  <a:pt x="2224" y="5062"/>
                </a:lnTo>
                <a:lnTo>
                  <a:pt x="2223" y="5053"/>
                </a:lnTo>
                <a:lnTo>
                  <a:pt x="2223" y="5047"/>
                </a:lnTo>
                <a:lnTo>
                  <a:pt x="2224" y="5041"/>
                </a:lnTo>
                <a:lnTo>
                  <a:pt x="2226" y="5035"/>
                </a:lnTo>
                <a:lnTo>
                  <a:pt x="2230" y="5029"/>
                </a:lnTo>
                <a:lnTo>
                  <a:pt x="2234" y="5024"/>
                </a:lnTo>
                <a:lnTo>
                  <a:pt x="2242" y="5019"/>
                </a:lnTo>
                <a:lnTo>
                  <a:pt x="2251" y="5017"/>
                </a:lnTo>
                <a:lnTo>
                  <a:pt x="2263" y="5016"/>
                </a:lnTo>
                <a:lnTo>
                  <a:pt x="2278" y="5017"/>
                </a:lnTo>
                <a:lnTo>
                  <a:pt x="2296" y="5021"/>
                </a:lnTo>
                <a:lnTo>
                  <a:pt x="2318" y="5027"/>
                </a:lnTo>
                <a:lnTo>
                  <a:pt x="2344" y="5037"/>
                </a:lnTo>
                <a:lnTo>
                  <a:pt x="2373" y="5047"/>
                </a:lnTo>
                <a:lnTo>
                  <a:pt x="2405" y="5058"/>
                </a:lnTo>
                <a:lnTo>
                  <a:pt x="2439" y="5069"/>
                </a:lnTo>
                <a:lnTo>
                  <a:pt x="2475" y="5080"/>
                </a:lnTo>
                <a:lnTo>
                  <a:pt x="2549" y="5099"/>
                </a:lnTo>
                <a:lnTo>
                  <a:pt x="2621" y="5117"/>
                </a:lnTo>
                <a:lnTo>
                  <a:pt x="2686" y="5132"/>
                </a:lnTo>
                <a:lnTo>
                  <a:pt x="2738" y="5144"/>
                </a:lnTo>
                <a:lnTo>
                  <a:pt x="2787" y="5154"/>
                </a:lnTo>
                <a:lnTo>
                  <a:pt x="2609" y="4682"/>
                </a:lnTo>
                <a:lnTo>
                  <a:pt x="2768" y="4744"/>
                </a:lnTo>
                <a:lnTo>
                  <a:pt x="2896" y="4794"/>
                </a:lnTo>
                <a:lnTo>
                  <a:pt x="2951" y="4815"/>
                </a:lnTo>
                <a:lnTo>
                  <a:pt x="2993" y="4829"/>
                </a:lnTo>
                <a:lnTo>
                  <a:pt x="3003" y="4832"/>
                </a:lnTo>
                <a:lnTo>
                  <a:pt x="3011" y="4833"/>
                </a:lnTo>
                <a:lnTo>
                  <a:pt x="3022" y="4835"/>
                </a:lnTo>
                <a:lnTo>
                  <a:pt x="3033" y="4835"/>
                </a:lnTo>
                <a:lnTo>
                  <a:pt x="3057" y="4832"/>
                </a:lnTo>
                <a:lnTo>
                  <a:pt x="3081" y="4828"/>
                </a:lnTo>
                <a:lnTo>
                  <a:pt x="3108" y="4822"/>
                </a:lnTo>
                <a:lnTo>
                  <a:pt x="3135" y="4814"/>
                </a:lnTo>
                <a:lnTo>
                  <a:pt x="3162" y="4805"/>
                </a:lnTo>
                <a:lnTo>
                  <a:pt x="3189" y="4796"/>
                </a:lnTo>
                <a:lnTo>
                  <a:pt x="3239" y="4776"/>
                </a:lnTo>
                <a:lnTo>
                  <a:pt x="3280" y="4759"/>
                </a:lnTo>
                <a:lnTo>
                  <a:pt x="3318" y="4741"/>
                </a:lnTo>
                <a:lnTo>
                  <a:pt x="3329" y="4731"/>
                </a:lnTo>
                <a:lnTo>
                  <a:pt x="3353" y="4704"/>
                </a:lnTo>
                <a:lnTo>
                  <a:pt x="3387" y="4666"/>
                </a:lnTo>
                <a:lnTo>
                  <a:pt x="3405" y="4645"/>
                </a:lnTo>
                <a:lnTo>
                  <a:pt x="3422" y="4623"/>
                </a:lnTo>
                <a:lnTo>
                  <a:pt x="3437" y="4601"/>
                </a:lnTo>
                <a:lnTo>
                  <a:pt x="3451" y="4580"/>
                </a:lnTo>
                <a:lnTo>
                  <a:pt x="3462" y="4559"/>
                </a:lnTo>
                <a:lnTo>
                  <a:pt x="3465" y="4551"/>
                </a:lnTo>
                <a:lnTo>
                  <a:pt x="3469" y="4542"/>
                </a:lnTo>
                <a:lnTo>
                  <a:pt x="3470" y="4533"/>
                </a:lnTo>
                <a:lnTo>
                  <a:pt x="3470" y="4526"/>
                </a:lnTo>
                <a:lnTo>
                  <a:pt x="3469" y="4520"/>
                </a:lnTo>
                <a:lnTo>
                  <a:pt x="3465" y="4515"/>
                </a:lnTo>
                <a:lnTo>
                  <a:pt x="3461" y="4511"/>
                </a:lnTo>
                <a:lnTo>
                  <a:pt x="3455" y="4508"/>
                </a:lnTo>
                <a:lnTo>
                  <a:pt x="3447" y="4505"/>
                </a:lnTo>
                <a:lnTo>
                  <a:pt x="3436" y="4504"/>
                </a:lnTo>
                <a:lnTo>
                  <a:pt x="3382" y="4505"/>
                </a:lnTo>
                <a:lnTo>
                  <a:pt x="3315" y="4508"/>
                </a:lnTo>
                <a:lnTo>
                  <a:pt x="3243" y="4510"/>
                </a:lnTo>
                <a:lnTo>
                  <a:pt x="3207" y="4509"/>
                </a:lnTo>
                <a:lnTo>
                  <a:pt x="3175" y="4509"/>
                </a:lnTo>
                <a:lnTo>
                  <a:pt x="3145" y="4507"/>
                </a:lnTo>
                <a:lnTo>
                  <a:pt x="3118" y="4503"/>
                </a:lnTo>
                <a:lnTo>
                  <a:pt x="3107" y="4501"/>
                </a:lnTo>
                <a:lnTo>
                  <a:pt x="3097" y="4499"/>
                </a:lnTo>
                <a:lnTo>
                  <a:pt x="3090" y="4496"/>
                </a:lnTo>
                <a:lnTo>
                  <a:pt x="3084" y="4493"/>
                </a:lnTo>
                <a:lnTo>
                  <a:pt x="3079" y="4488"/>
                </a:lnTo>
                <a:lnTo>
                  <a:pt x="3077" y="4484"/>
                </a:lnTo>
                <a:lnTo>
                  <a:pt x="3076" y="4479"/>
                </a:lnTo>
                <a:lnTo>
                  <a:pt x="3078" y="4473"/>
                </a:lnTo>
                <a:lnTo>
                  <a:pt x="3082" y="4468"/>
                </a:lnTo>
                <a:lnTo>
                  <a:pt x="3090" y="4460"/>
                </a:lnTo>
                <a:lnTo>
                  <a:pt x="3100" y="4454"/>
                </a:lnTo>
                <a:lnTo>
                  <a:pt x="3111" y="4445"/>
                </a:lnTo>
                <a:lnTo>
                  <a:pt x="3139" y="4430"/>
                </a:lnTo>
                <a:lnTo>
                  <a:pt x="3167" y="4416"/>
                </a:lnTo>
                <a:lnTo>
                  <a:pt x="3195" y="4403"/>
                </a:lnTo>
                <a:lnTo>
                  <a:pt x="3223" y="4391"/>
                </a:lnTo>
                <a:lnTo>
                  <a:pt x="3279" y="4371"/>
                </a:lnTo>
                <a:lnTo>
                  <a:pt x="3337" y="4349"/>
                </a:lnTo>
                <a:lnTo>
                  <a:pt x="3366" y="4338"/>
                </a:lnTo>
                <a:lnTo>
                  <a:pt x="3395" y="4326"/>
                </a:lnTo>
                <a:lnTo>
                  <a:pt x="3425" y="4312"/>
                </a:lnTo>
                <a:lnTo>
                  <a:pt x="3457" y="4296"/>
                </a:lnTo>
                <a:lnTo>
                  <a:pt x="3488" y="4279"/>
                </a:lnTo>
                <a:lnTo>
                  <a:pt x="3519" y="4258"/>
                </a:lnTo>
                <a:lnTo>
                  <a:pt x="3551" y="4235"/>
                </a:lnTo>
                <a:lnTo>
                  <a:pt x="3585" y="4210"/>
                </a:lnTo>
                <a:lnTo>
                  <a:pt x="3619" y="4181"/>
                </a:lnTo>
                <a:lnTo>
                  <a:pt x="3657" y="4152"/>
                </a:lnTo>
                <a:lnTo>
                  <a:pt x="3735" y="4092"/>
                </a:lnTo>
                <a:lnTo>
                  <a:pt x="3814" y="4033"/>
                </a:lnTo>
                <a:lnTo>
                  <a:pt x="3884" y="3981"/>
                </a:lnTo>
                <a:lnTo>
                  <a:pt x="3913" y="3957"/>
                </a:lnTo>
                <a:lnTo>
                  <a:pt x="3938" y="3935"/>
                </a:lnTo>
                <a:lnTo>
                  <a:pt x="3958" y="3917"/>
                </a:lnTo>
                <a:lnTo>
                  <a:pt x="3965" y="3909"/>
                </a:lnTo>
                <a:lnTo>
                  <a:pt x="3971" y="3902"/>
                </a:lnTo>
                <a:lnTo>
                  <a:pt x="3974" y="3896"/>
                </a:lnTo>
                <a:lnTo>
                  <a:pt x="3976" y="3890"/>
                </a:lnTo>
                <a:lnTo>
                  <a:pt x="3976" y="3887"/>
                </a:lnTo>
                <a:lnTo>
                  <a:pt x="3973" y="3884"/>
                </a:lnTo>
                <a:lnTo>
                  <a:pt x="3969" y="3882"/>
                </a:lnTo>
                <a:lnTo>
                  <a:pt x="3961" y="3882"/>
                </a:lnTo>
                <a:lnTo>
                  <a:pt x="3951" y="3883"/>
                </a:lnTo>
                <a:lnTo>
                  <a:pt x="3938" y="3884"/>
                </a:lnTo>
                <a:lnTo>
                  <a:pt x="3909" y="3889"/>
                </a:lnTo>
                <a:lnTo>
                  <a:pt x="3876" y="3895"/>
                </a:lnTo>
                <a:lnTo>
                  <a:pt x="3841" y="3898"/>
                </a:lnTo>
                <a:lnTo>
                  <a:pt x="3803" y="3901"/>
                </a:lnTo>
                <a:lnTo>
                  <a:pt x="3724" y="3906"/>
                </a:lnTo>
                <a:lnTo>
                  <a:pt x="3647" y="3910"/>
                </a:lnTo>
                <a:lnTo>
                  <a:pt x="3577" y="3912"/>
                </a:lnTo>
                <a:lnTo>
                  <a:pt x="3519" y="3913"/>
                </a:lnTo>
                <a:lnTo>
                  <a:pt x="3466" y="3914"/>
                </a:lnTo>
                <a:lnTo>
                  <a:pt x="3525" y="3618"/>
                </a:lnTo>
                <a:lnTo>
                  <a:pt x="3501" y="3643"/>
                </a:lnTo>
                <a:lnTo>
                  <a:pt x="3436" y="3703"/>
                </a:lnTo>
                <a:lnTo>
                  <a:pt x="3395" y="3741"/>
                </a:lnTo>
                <a:lnTo>
                  <a:pt x="3351" y="3781"/>
                </a:lnTo>
                <a:lnTo>
                  <a:pt x="3305" y="3819"/>
                </a:lnTo>
                <a:lnTo>
                  <a:pt x="3259" y="3855"/>
                </a:lnTo>
                <a:lnTo>
                  <a:pt x="3248" y="3862"/>
                </a:lnTo>
                <a:lnTo>
                  <a:pt x="3235" y="3869"/>
                </a:lnTo>
                <a:lnTo>
                  <a:pt x="3222" y="3874"/>
                </a:lnTo>
                <a:lnTo>
                  <a:pt x="3209" y="3878"/>
                </a:lnTo>
                <a:lnTo>
                  <a:pt x="3194" y="3883"/>
                </a:lnTo>
                <a:lnTo>
                  <a:pt x="3180" y="3885"/>
                </a:lnTo>
                <a:lnTo>
                  <a:pt x="3165" y="3887"/>
                </a:lnTo>
                <a:lnTo>
                  <a:pt x="3149" y="3887"/>
                </a:lnTo>
                <a:lnTo>
                  <a:pt x="3134" y="3888"/>
                </a:lnTo>
                <a:lnTo>
                  <a:pt x="3118" y="3887"/>
                </a:lnTo>
                <a:lnTo>
                  <a:pt x="3086" y="3884"/>
                </a:lnTo>
                <a:lnTo>
                  <a:pt x="3054" y="3880"/>
                </a:lnTo>
                <a:lnTo>
                  <a:pt x="3023" y="3873"/>
                </a:lnTo>
                <a:lnTo>
                  <a:pt x="2993" y="3866"/>
                </a:lnTo>
                <a:lnTo>
                  <a:pt x="2966" y="3858"/>
                </a:lnTo>
                <a:lnTo>
                  <a:pt x="2940" y="3849"/>
                </a:lnTo>
                <a:lnTo>
                  <a:pt x="2919" y="3842"/>
                </a:lnTo>
                <a:lnTo>
                  <a:pt x="2887" y="3830"/>
                </a:lnTo>
                <a:lnTo>
                  <a:pt x="2876" y="3826"/>
                </a:lnTo>
                <a:lnTo>
                  <a:pt x="3466" y="3441"/>
                </a:lnTo>
                <a:lnTo>
                  <a:pt x="2876" y="3559"/>
                </a:lnTo>
                <a:lnTo>
                  <a:pt x="3111" y="3028"/>
                </a:lnTo>
                <a:lnTo>
                  <a:pt x="3113" y="3014"/>
                </a:lnTo>
                <a:lnTo>
                  <a:pt x="3115" y="2978"/>
                </a:lnTo>
                <a:lnTo>
                  <a:pt x="3115" y="2956"/>
                </a:lnTo>
                <a:lnTo>
                  <a:pt x="3115" y="2931"/>
                </a:lnTo>
                <a:lnTo>
                  <a:pt x="3114" y="2905"/>
                </a:lnTo>
                <a:lnTo>
                  <a:pt x="3111" y="2880"/>
                </a:lnTo>
                <a:lnTo>
                  <a:pt x="3108" y="2856"/>
                </a:lnTo>
                <a:lnTo>
                  <a:pt x="3103" y="2834"/>
                </a:lnTo>
                <a:lnTo>
                  <a:pt x="3100" y="2825"/>
                </a:lnTo>
                <a:lnTo>
                  <a:pt x="3096" y="2817"/>
                </a:lnTo>
                <a:lnTo>
                  <a:pt x="3092" y="2809"/>
                </a:lnTo>
                <a:lnTo>
                  <a:pt x="3087" y="2803"/>
                </a:lnTo>
                <a:lnTo>
                  <a:pt x="3081" y="2799"/>
                </a:lnTo>
                <a:lnTo>
                  <a:pt x="3075" y="2797"/>
                </a:lnTo>
                <a:lnTo>
                  <a:pt x="3068" y="2795"/>
                </a:lnTo>
                <a:lnTo>
                  <a:pt x="3061" y="2795"/>
                </a:lnTo>
                <a:lnTo>
                  <a:pt x="3052" y="2799"/>
                </a:lnTo>
                <a:lnTo>
                  <a:pt x="3044" y="2804"/>
                </a:lnTo>
                <a:lnTo>
                  <a:pt x="3034" y="2812"/>
                </a:lnTo>
                <a:lnTo>
                  <a:pt x="3023" y="2821"/>
                </a:lnTo>
                <a:lnTo>
                  <a:pt x="2978" y="2866"/>
                </a:lnTo>
                <a:lnTo>
                  <a:pt x="2931" y="2913"/>
                </a:lnTo>
                <a:lnTo>
                  <a:pt x="2882" y="2957"/>
                </a:lnTo>
                <a:lnTo>
                  <a:pt x="2859" y="2978"/>
                </a:lnTo>
                <a:lnTo>
                  <a:pt x="2835" y="2998"/>
                </a:lnTo>
                <a:lnTo>
                  <a:pt x="2811" y="3017"/>
                </a:lnTo>
                <a:lnTo>
                  <a:pt x="2789" y="3034"/>
                </a:lnTo>
                <a:lnTo>
                  <a:pt x="2766" y="3049"/>
                </a:lnTo>
                <a:lnTo>
                  <a:pt x="2745" y="3062"/>
                </a:lnTo>
                <a:lnTo>
                  <a:pt x="2724" y="3072"/>
                </a:lnTo>
                <a:lnTo>
                  <a:pt x="2705" y="3080"/>
                </a:lnTo>
                <a:lnTo>
                  <a:pt x="2695" y="3083"/>
                </a:lnTo>
                <a:lnTo>
                  <a:pt x="2686" y="3085"/>
                </a:lnTo>
                <a:lnTo>
                  <a:pt x="2677" y="3086"/>
                </a:lnTo>
                <a:lnTo>
                  <a:pt x="2668" y="3087"/>
                </a:lnTo>
                <a:lnTo>
                  <a:pt x="2629" y="3087"/>
                </a:lnTo>
                <a:lnTo>
                  <a:pt x="2577" y="3086"/>
                </a:lnTo>
                <a:lnTo>
                  <a:pt x="2522" y="3084"/>
                </a:lnTo>
                <a:lnTo>
                  <a:pt x="2495" y="3082"/>
                </a:lnTo>
                <a:lnTo>
                  <a:pt x="2469" y="3079"/>
                </a:lnTo>
                <a:lnTo>
                  <a:pt x="2446" y="3076"/>
                </a:lnTo>
                <a:lnTo>
                  <a:pt x="2424" y="3072"/>
                </a:lnTo>
                <a:lnTo>
                  <a:pt x="2407" y="3068"/>
                </a:lnTo>
                <a:lnTo>
                  <a:pt x="2401" y="3064"/>
                </a:lnTo>
                <a:lnTo>
                  <a:pt x="2394" y="3062"/>
                </a:lnTo>
                <a:lnTo>
                  <a:pt x="2390" y="3059"/>
                </a:lnTo>
                <a:lnTo>
                  <a:pt x="2387" y="3055"/>
                </a:lnTo>
                <a:lnTo>
                  <a:pt x="2386" y="3051"/>
                </a:lnTo>
                <a:lnTo>
                  <a:pt x="2386" y="3047"/>
                </a:lnTo>
                <a:lnTo>
                  <a:pt x="2387" y="3043"/>
                </a:lnTo>
                <a:lnTo>
                  <a:pt x="2390" y="3039"/>
                </a:lnTo>
                <a:lnTo>
                  <a:pt x="2395" y="3033"/>
                </a:lnTo>
                <a:lnTo>
                  <a:pt x="2403" y="3028"/>
                </a:lnTo>
                <a:lnTo>
                  <a:pt x="2420" y="3017"/>
                </a:lnTo>
                <a:lnTo>
                  <a:pt x="2439" y="3005"/>
                </a:lnTo>
                <a:lnTo>
                  <a:pt x="2482" y="2982"/>
                </a:lnTo>
                <a:lnTo>
                  <a:pt x="2506" y="2968"/>
                </a:lnTo>
                <a:lnTo>
                  <a:pt x="2529" y="2954"/>
                </a:lnTo>
                <a:lnTo>
                  <a:pt x="2552" y="2937"/>
                </a:lnTo>
                <a:lnTo>
                  <a:pt x="2576" y="2920"/>
                </a:lnTo>
                <a:lnTo>
                  <a:pt x="2600" y="2902"/>
                </a:lnTo>
                <a:lnTo>
                  <a:pt x="2622" y="2880"/>
                </a:lnTo>
                <a:lnTo>
                  <a:pt x="2644" y="2858"/>
                </a:lnTo>
                <a:lnTo>
                  <a:pt x="2654" y="2845"/>
                </a:lnTo>
                <a:lnTo>
                  <a:pt x="2664" y="2832"/>
                </a:lnTo>
                <a:lnTo>
                  <a:pt x="2674" y="2819"/>
                </a:lnTo>
                <a:lnTo>
                  <a:pt x="2683" y="2804"/>
                </a:lnTo>
                <a:lnTo>
                  <a:pt x="2692" y="2789"/>
                </a:lnTo>
                <a:lnTo>
                  <a:pt x="2701" y="2774"/>
                </a:lnTo>
                <a:lnTo>
                  <a:pt x="2708" y="2757"/>
                </a:lnTo>
                <a:lnTo>
                  <a:pt x="2716" y="2740"/>
                </a:lnTo>
                <a:lnTo>
                  <a:pt x="2722" y="2721"/>
                </a:lnTo>
                <a:lnTo>
                  <a:pt x="2728" y="2703"/>
                </a:lnTo>
                <a:lnTo>
                  <a:pt x="2787" y="2495"/>
                </a:lnTo>
                <a:lnTo>
                  <a:pt x="3023" y="2260"/>
                </a:lnTo>
                <a:lnTo>
                  <a:pt x="2758" y="2142"/>
                </a:lnTo>
                <a:lnTo>
                  <a:pt x="3023" y="1994"/>
                </a:lnTo>
                <a:lnTo>
                  <a:pt x="2905" y="1876"/>
                </a:lnTo>
                <a:lnTo>
                  <a:pt x="3082" y="1699"/>
                </a:lnTo>
                <a:lnTo>
                  <a:pt x="2817" y="1639"/>
                </a:lnTo>
                <a:lnTo>
                  <a:pt x="2993" y="1255"/>
                </a:lnTo>
                <a:lnTo>
                  <a:pt x="2609" y="1580"/>
                </a:lnTo>
                <a:lnTo>
                  <a:pt x="2699" y="1344"/>
                </a:lnTo>
                <a:lnTo>
                  <a:pt x="2285" y="1668"/>
                </a:lnTo>
                <a:lnTo>
                  <a:pt x="2137" y="1551"/>
                </a:lnTo>
                <a:lnTo>
                  <a:pt x="2137" y="1485"/>
                </a:lnTo>
                <a:lnTo>
                  <a:pt x="2136" y="1416"/>
                </a:lnTo>
                <a:lnTo>
                  <a:pt x="2134" y="1333"/>
                </a:lnTo>
                <a:lnTo>
                  <a:pt x="2130" y="1247"/>
                </a:lnTo>
                <a:lnTo>
                  <a:pt x="2128" y="1204"/>
                </a:lnTo>
                <a:lnTo>
                  <a:pt x="2124" y="1164"/>
                </a:lnTo>
                <a:lnTo>
                  <a:pt x="2121" y="1128"/>
                </a:lnTo>
                <a:lnTo>
                  <a:pt x="2118" y="1095"/>
                </a:lnTo>
                <a:lnTo>
                  <a:pt x="2112" y="1068"/>
                </a:lnTo>
                <a:lnTo>
                  <a:pt x="2107" y="1049"/>
                </a:lnTo>
                <a:lnTo>
                  <a:pt x="2101" y="1031"/>
                </a:lnTo>
                <a:lnTo>
                  <a:pt x="2091" y="1010"/>
                </a:lnTo>
                <a:lnTo>
                  <a:pt x="2080" y="989"/>
                </a:lnTo>
                <a:lnTo>
                  <a:pt x="2067" y="965"/>
                </a:lnTo>
                <a:lnTo>
                  <a:pt x="2038" y="917"/>
                </a:lnTo>
                <a:lnTo>
                  <a:pt x="2008" y="867"/>
                </a:lnTo>
                <a:lnTo>
                  <a:pt x="1979" y="823"/>
                </a:lnTo>
                <a:lnTo>
                  <a:pt x="1954" y="787"/>
                </a:lnTo>
                <a:lnTo>
                  <a:pt x="1931" y="753"/>
                </a:lnTo>
                <a:lnTo>
                  <a:pt x="2048" y="547"/>
                </a:lnTo>
                <a:lnTo>
                  <a:pt x="1841" y="547"/>
                </a:lnTo>
                <a:lnTo>
                  <a:pt x="1836" y="447"/>
                </a:lnTo>
                <a:lnTo>
                  <a:pt x="1829" y="347"/>
                </a:lnTo>
                <a:lnTo>
                  <a:pt x="1824" y="292"/>
                </a:lnTo>
                <a:lnTo>
                  <a:pt x="1819" y="236"/>
                </a:lnTo>
                <a:lnTo>
                  <a:pt x="1814" y="182"/>
                </a:lnTo>
                <a:lnTo>
                  <a:pt x="1807" y="131"/>
                </a:lnTo>
                <a:lnTo>
                  <a:pt x="1800" y="85"/>
                </a:lnTo>
                <a:lnTo>
                  <a:pt x="1792" y="48"/>
                </a:lnTo>
                <a:lnTo>
                  <a:pt x="1788" y="33"/>
                </a:lnTo>
                <a:lnTo>
                  <a:pt x="1783" y="20"/>
                </a:lnTo>
                <a:lnTo>
                  <a:pt x="1778" y="10"/>
                </a:lnTo>
                <a:lnTo>
                  <a:pt x="1774" y="4"/>
                </a:lnTo>
                <a:lnTo>
                  <a:pt x="1772" y="2"/>
                </a:lnTo>
                <a:lnTo>
                  <a:pt x="1768" y="0"/>
                </a:lnTo>
                <a:lnTo>
                  <a:pt x="1766" y="0"/>
                </a:lnTo>
                <a:lnTo>
                  <a:pt x="1764" y="2"/>
                </a:lnTo>
                <a:lnTo>
                  <a:pt x="1761" y="3"/>
                </a:lnTo>
                <a:lnTo>
                  <a:pt x="1759" y="6"/>
                </a:lnTo>
                <a:lnTo>
                  <a:pt x="1753" y="14"/>
                </a:lnTo>
                <a:lnTo>
                  <a:pt x="1747" y="26"/>
                </a:lnTo>
                <a:lnTo>
                  <a:pt x="1743" y="40"/>
                </a:lnTo>
                <a:lnTo>
                  <a:pt x="1732" y="73"/>
                </a:lnTo>
                <a:lnTo>
                  <a:pt x="1723" y="110"/>
                </a:lnTo>
                <a:lnTo>
                  <a:pt x="1715" y="152"/>
                </a:lnTo>
                <a:lnTo>
                  <a:pt x="1706" y="197"/>
                </a:lnTo>
                <a:lnTo>
                  <a:pt x="1698" y="245"/>
                </a:lnTo>
                <a:lnTo>
                  <a:pt x="1692" y="292"/>
                </a:lnTo>
                <a:lnTo>
                  <a:pt x="1687" y="339"/>
                </a:lnTo>
                <a:lnTo>
                  <a:pt x="1677" y="430"/>
                </a:lnTo>
                <a:lnTo>
                  <a:pt x="1669" y="505"/>
                </a:lnTo>
                <a:lnTo>
                  <a:pt x="1664" y="576"/>
                </a:lnTo>
                <a:lnTo>
                  <a:pt x="1632" y="545"/>
                </a:lnTo>
                <a:lnTo>
                  <a:pt x="1600" y="516"/>
                </a:lnTo>
                <a:lnTo>
                  <a:pt x="1580" y="499"/>
                </a:lnTo>
                <a:lnTo>
                  <a:pt x="1561" y="483"/>
                </a:lnTo>
                <a:lnTo>
                  <a:pt x="1541" y="469"/>
                </a:lnTo>
                <a:lnTo>
                  <a:pt x="1523" y="456"/>
                </a:lnTo>
                <a:lnTo>
                  <a:pt x="1506" y="446"/>
                </a:lnTo>
                <a:lnTo>
                  <a:pt x="1490" y="439"/>
                </a:lnTo>
                <a:lnTo>
                  <a:pt x="1483" y="437"/>
                </a:lnTo>
                <a:lnTo>
                  <a:pt x="1477" y="436"/>
                </a:lnTo>
                <a:lnTo>
                  <a:pt x="1472" y="436"/>
                </a:lnTo>
                <a:lnTo>
                  <a:pt x="1467" y="437"/>
                </a:lnTo>
                <a:lnTo>
                  <a:pt x="1463" y="440"/>
                </a:lnTo>
                <a:lnTo>
                  <a:pt x="1460" y="445"/>
                </a:lnTo>
                <a:lnTo>
                  <a:pt x="1459" y="450"/>
                </a:lnTo>
                <a:lnTo>
                  <a:pt x="1458" y="458"/>
                </a:lnTo>
                <a:lnTo>
                  <a:pt x="1459" y="466"/>
                </a:lnTo>
                <a:lnTo>
                  <a:pt x="1460" y="477"/>
                </a:lnTo>
                <a:lnTo>
                  <a:pt x="1464" y="498"/>
                </a:lnTo>
                <a:lnTo>
                  <a:pt x="1472" y="523"/>
                </a:lnTo>
                <a:lnTo>
                  <a:pt x="1481" y="551"/>
                </a:lnTo>
                <a:lnTo>
                  <a:pt x="1492" y="579"/>
                </a:lnTo>
                <a:lnTo>
                  <a:pt x="1505" y="609"/>
                </a:lnTo>
                <a:lnTo>
                  <a:pt x="1532" y="668"/>
                </a:lnTo>
                <a:lnTo>
                  <a:pt x="1559" y="723"/>
                </a:lnTo>
                <a:lnTo>
                  <a:pt x="1582" y="769"/>
                </a:lnTo>
                <a:lnTo>
                  <a:pt x="1605" y="812"/>
                </a:lnTo>
                <a:lnTo>
                  <a:pt x="1568" y="777"/>
                </a:lnTo>
                <a:lnTo>
                  <a:pt x="1531" y="742"/>
                </a:lnTo>
                <a:lnTo>
                  <a:pt x="1509" y="723"/>
                </a:lnTo>
                <a:lnTo>
                  <a:pt x="1488" y="705"/>
                </a:lnTo>
                <a:lnTo>
                  <a:pt x="1465" y="688"/>
                </a:lnTo>
                <a:lnTo>
                  <a:pt x="1444" y="673"/>
                </a:lnTo>
                <a:lnTo>
                  <a:pt x="1424" y="660"/>
                </a:lnTo>
                <a:lnTo>
                  <a:pt x="1406" y="650"/>
                </a:lnTo>
                <a:lnTo>
                  <a:pt x="1398" y="647"/>
                </a:lnTo>
                <a:lnTo>
                  <a:pt x="1391" y="646"/>
                </a:lnTo>
                <a:lnTo>
                  <a:pt x="1384" y="645"/>
                </a:lnTo>
                <a:lnTo>
                  <a:pt x="1379" y="646"/>
                </a:lnTo>
                <a:lnTo>
                  <a:pt x="1375" y="648"/>
                </a:lnTo>
                <a:lnTo>
                  <a:pt x="1372" y="652"/>
                </a:lnTo>
                <a:lnTo>
                  <a:pt x="1369" y="658"/>
                </a:lnTo>
                <a:lnTo>
                  <a:pt x="1369" y="665"/>
                </a:lnTo>
                <a:lnTo>
                  <a:pt x="1369" y="674"/>
                </a:lnTo>
                <a:lnTo>
                  <a:pt x="1372" y="683"/>
                </a:lnTo>
                <a:lnTo>
                  <a:pt x="1375" y="694"/>
                </a:lnTo>
                <a:lnTo>
                  <a:pt x="1378" y="707"/>
                </a:lnTo>
                <a:lnTo>
                  <a:pt x="1388" y="733"/>
                </a:lnTo>
                <a:lnTo>
                  <a:pt x="1402" y="762"/>
                </a:lnTo>
                <a:lnTo>
                  <a:pt x="1417" y="793"/>
                </a:lnTo>
                <a:lnTo>
                  <a:pt x="1435" y="825"/>
                </a:lnTo>
                <a:lnTo>
                  <a:pt x="1453" y="858"/>
                </a:lnTo>
                <a:lnTo>
                  <a:pt x="1473" y="890"/>
                </a:lnTo>
                <a:lnTo>
                  <a:pt x="1510" y="950"/>
                </a:lnTo>
                <a:lnTo>
                  <a:pt x="1544" y="1001"/>
                </a:lnTo>
                <a:lnTo>
                  <a:pt x="1576" y="1049"/>
                </a:lnTo>
                <a:lnTo>
                  <a:pt x="1517" y="1344"/>
                </a:lnTo>
                <a:lnTo>
                  <a:pt x="1251" y="812"/>
                </a:lnTo>
                <a:lnTo>
                  <a:pt x="1369" y="1374"/>
                </a:lnTo>
                <a:lnTo>
                  <a:pt x="1015" y="1255"/>
                </a:lnTo>
                <a:lnTo>
                  <a:pt x="1221" y="1492"/>
                </a:lnTo>
                <a:lnTo>
                  <a:pt x="1219" y="1496"/>
                </a:lnTo>
                <a:lnTo>
                  <a:pt x="1210" y="1509"/>
                </a:lnTo>
                <a:lnTo>
                  <a:pt x="1204" y="1518"/>
                </a:lnTo>
                <a:lnTo>
                  <a:pt x="1195" y="1528"/>
                </a:lnTo>
                <a:lnTo>
                  <a:pt x="1185" y="1537"/>
                </a:lnTo>
                <a:lnTo>
                  <a:pt x="1174" y="1547"/>
                </a:lnTo>
                <a:lnTo>
                  <a:pt x="1160" y="1557"/>
                </a:lnTo>
                <a:lnTo>
                  <a:pt x="1145" y="1565"/>
                </a:lnTo>
                <a:lnTo>
                  <a:pt x="1128" y="1573"/>
                </a:lnTo>
                <a:lnTo>
                  <a:pt x="1109" y="1579"/>
                </a:lnTo>
                <a:lnTo>
                  <a:pt x="1089" y="1583"/>
                </a:lnTo>
                <a:lnTo>
                  <a:pt x="1078" y="1585"/>
                </a:lnTo>
                <a:lnTo>
                  <a:pt x="1066" y="1585"/>
                </a:lnTo>
                <a:lnTo>
                  <a:pt x="1054" y="1585"/>
                </a:lnTo>
                <a:lnTo>
                  <a:pt x="1041" y="1585"/>
                </a:lnTo>
                <a:lnTo>
                  <a:pt x="1028" y="1582"/>
                </a:lnTo>
                <a:lnTo>
                  <a:pt x="1015" y="1580"/>
                </a:lnTo>
                <a:lnTo>
                  <a:pt x="1003" y="1578"/>
                </a:lnTo>
                <a:lnTo>
                  <a:pt x="993" y="1578"/>
                </a:lnTo>
                <a:lnTo>
                  <a:pt x="985" y="1580"/>
                </a:lnTo>
                <a:lnTo>
                  <a:pt x="983" y="1581"/>
                </a:lnTo>
                <a:lnTo>
                  <a:pt x="981" y="1583"/>
                </a:lnTo>
                <a:lnTo>
                  <a:pt x="980" y="1586"/>
                </a:lnTo>
                <a:lnTo>
                  <a:pt x="979" y="1588"/>
                </a:lnTo>
                <a:lnTo>
                  <a:pt x="979" y="1594"/>
                </a:lnTo>
                <a:lnTo>
                  <a:pt x="981" y="1601"/>
                </a:lnTo>
                <a:lnTo>
                  <a:pt x="984" y="1609"/>
                </a:lnTo>
                <a:lnTo>
                  <a:pt x="990" y="1619"/>
                </a:lnTo>
                <a:lnTo>
                  <a:pt x="997" y="1629"/>
                </a:lnTo>
                <a:lnTo>
                  <a:pt x="1016" y="1651"/>
                </a:lnTo>
                <a:lnTo>
                  <a:pt x="1037" y="1676"/>
                </a:lnTo>
                <a:lnTo>
                  <a:pt x="1063" y="1702"/>
                </a:lnTo>
                <a:lnTo>
                  <a:pt x="1090" y="1729"/>
                </a:lnTo>
                <a:lnTo>
                  <a:pt x="1117" y="1754"/>
                </a:lnTo>
                <a:lnTo>
                  <a:pt x="1168" y="1801"/>
                </a:lnTo>
                <a:lnTo>
                  <a:pt x="1207" y="1833"/>
                </a:lnTo>
                <a:lnTo>
                  <a:pt x="1221" y="1846"/>
                </a:lnTo>
                <a:lnTo>
                  <a:pt x="1244" y="1891"/>
                </a:lnTo>
                <a:lnTo>
                  <a:pt x="1264" y="1936"/>
                </a:lnTo>
                <a:lnTo>
                  <a:pt x="1284" y="1987"/>
                </a:lnTo>
                <a:lnTo>
                  <a:pt x="1293" y="2010"/>
                </a:lnTo>
                <a:lnTo>
                  <a:pt x="1301" y="2034"/>
                </a:lnTo>
                <a:lnTo>
                  <a:pt x="1306" y="2053"/>
                </a:lnTo>
                <a:lnTo>
                  <a:pt x="1308" y="2071"/>
                </a:lnTo>
                <a:lnTo>
                  <a:pt x="1309" y="2077"/>
                </a:lnTo>
                <a:lnTo>
                  <a:pt x="1308" y="2082"/>
                </a:lnTo>
                <a:lnTo>
                  <a:pt x="1306" y="2087"/>
                </a:lnTo>
                <a:lnTo>
                  <a:pt x="1304" y="2089"/>
                </a:lnTo>
                <a:lnTo>
                  <a:pt x="1299" y="2090"/>
                </a:lnTo>
                <a:lnTo>
                  <a:pt x="1294" y="2090"/>
                </a:lnTo>
                <a:lnTo>
                  <a:pt x="1288" y="2087"/>
                </a:lnTo>
                <a:lnTo>
                  <a:pt x="1280" y="2082"/>
                </a:lnTo>
                <a:lnTo>
                  <a:pt x="1231" y="2050"/>
                </a:lnTo>
                <a:lnTo>
                  <a:pt x="1154" y="2002"/>
                </a:lnTo>
                <a:lnTo>
                  <a:pt x="1059" y="1943"/>
                </a:lnTo>
                <a:lnTo>
                  <a:pt x="955" y="1879"/>
                </a:lnTo>
                <a:lnTo>
                  <a:pt x="852" y="1817"/>
                </a:lnTo>
                <a:lnTo>
                  <a:pt x="757" y="1763"/>
                </a:lnTo>
                <a:lnTo>
                  <a:pt x="716" y="1739"/>
                </a:lnTo>
                <a:lnTo>
                  <a:pt x="680" y="1721"/>
                </a:lnTo>
                <a:lnTo>
                  <a:pt x="651" y="1707"/>
                </a:lnTo>
                <a:lnTo>
                  <a:pt x="631" y="1699"/>
                </a:lnTo>
                <a:lnTo>
                  <a:pt x="623" y="1696"/>
                </a:lnTo>
                <a:lnTo>
                  <a:pt x="617" y="1696"/>
                </a:lnTo>
                <a:lnTo>
                  <a:pt x="611" y="1699"/>
                </a:lnTo>
                <a:lnTo>
                  <a:pt x="608" y="1702"/>
                </a:lnTo>
                <a:lnTo>
                  <a:pt x="605" y="1706"/>
                </a:lnTo>
                <a:lnTo>
                  <a:pt x="604" y="1713"/>
                </a:lnTo>
                <a:lnTo>
                  <a:pt x="603" y="1720"/>
                </a:lnTo>
                <a:lnTo>
                  <a:pt x="603" y="1730"/>
                </a:lnTo>
                <a:lnTo>
                  <a:pt x="604" y="1739"/>
                </a:lnTo>
                <a:lnTo>
                  <a:pt x="606" y="1750"/>
                </a:lnTo>
                <a:lnTo>
                  <a:pt x="612" y="1776"/>
                </a:lnTo>
                <a:lnTo>
                  <a:pt x="620" y="1804"/>
                </a:lnTo>
                <a:lnTo>
                  <a:pt x="631" y="1835"/>
                </a:lnTo>
                <a:lnTo>
                  <a:pt x="655" y="1901"/>
                </a:lnTo>
                <a:lnTo>
                  <a:pt x="680" y="1968"/>
                </a:lnTo>
                <a:lnTo>
                  <a:pt x="704" y="2031"/>
                </a:lnTo>
                <a:lnTo>
                  <a:pt x="712" y="2059"/>
                </a:lnTo>
                <a:lnTo>
                  <a:pt x="719" y="2082"/>
                </a:lnTo>
                <a:lnTo>
                  <a:pt x="723" y="2101"/>
                </a:lnTo>
                <a:lnTo>
                  <a:pt x="724" y="2107"/>
                </a:lnTo>
                <a:lnTo>
                  <a:pt x="724" y="2112"/>
                </a:lnTo>
                <a:lnTo>
                  <a:pt x="723" y="2115"/>
                </a:lnTo>
                <a:lnTo>
                  <a:pt x="721" y="2116"/>
                </a:lnTo>
                <a:lnTo>
                  <a:pt x="719" y="2116"/>
                </a:lnTo>
                <a:lnTo>
                  <a:pt x="717" y="2115"/>
                </a:lnTo>
                <a:lnTo>
                  <a:pt x="709" y="2109"/>
                </a:lnTo>
                <a:lnTo>
                  <a:pt x="699" y="2100"/>
                </a:lnTo>
                <a:lnTo>
                  <a:pt x="675" y="2075"/>
                </a:lnTo>
                <a:lnTo>
                  <a:pt x="661" y="2061"/>
                </a:lnTo>
                <a:lnTo>
                  <a:pt x="645" y="2047"/>
                </a:lnTo>
                <a:lnTo>
                  <a:pt x="628" y="2035"/>
                </a:lnTo>
                <a:lnTo>
                  <a:pt x="620" y="2029"/>
                </a:lnTo>
                <a:lnTo>
                  <a:pt x="611" y="2024"/>
                </a:lnTo>
                <a:lnTo>
                  <a:pt x="603" y="2020"/>
                </a:lnTo>
                <a:lnTo>
                  <a:pt x="594" y="2017"/>
                </a:lnTo>
                <a:lnTo>
                  <a:pt x="585" y="2015"/>
                </a:lnTo>
                <a:lnTo>
                  <a:pt x="576" y="2014"/>
                </a:lnTo>
                <a:lnTo>
                  <a:pt x="567" y="2014"/>
                </a:lnTo>
                <a:lnTo>
                  <a:pt x="559" y="2016"/>
                </a:lnTo>
                <a:lnTo>
                  <a:pt x="550" y="2019"/>
                </a:lnTo>
                <a:lnTo>
                  <a:pt x="542" y="2023"/>
                </a:lnTo>
                <a:lnTo>
                  <a:pt x="534" y="2030"/>
                </a:lnTo>
                <a:lnTo>
                  <a:pt x="526" y="2036"/>
                </a:lnTo>
                <a:lnTo>
                  <a:pt x="520" y="2044"/>
                </a:lnTo>
                <a:lnTo>
                  <a:pt x="514" y="2052"/>
                </a:lnTo>
                <a:lnTo>
                  <a:pt x="509" y="2061"/>
                </a:lnTo>
                <a:lnTo>
                  <a:pt x="505" y="2071"/>
                </a:lnTo>
                <a:lnTo>
                  <a:pt x="500" y="2080"/>
                </a:lnTo>
                <a:lnTo>
                  <a:pt x="497" y="2091"/>
                </a:lnTo>
                <a:lnTo>
                  <a:pt x="495" y="2102"/>
                </a:lnTo>
                <a:lnTo>
                  <a:pt x="493" y="2114"/>
                </a:lnTo>
                <a:lnTo>
                  <a:pt x="491" y="2125"/>
                </a:lnTo>
                <a:lnTo>
                  <a:pt x="491" y="2138"/>
                </a:lnTo>
                <a:lnTo>
                  <a:pt x="491" y="2163"/>
                </a:lnTo>
                <a:lnTo>
                  <a:pt x="494" y="2190"/>
                </a:lnTo>
                <a:lnTo>
                  <a:pt x="499" y="2216"/>
                </a:lnTo>
                <a:lnTo>
                  <a:pt x="507" y="2243"/>
                </a:lnTo>
                <a:lnTo>
                  <a:pt x="518" y="2269"/>
                </a:lnTo>
                <a:lnTo>
                  <a:pt x="530" y="2293"/>
                </a:lnTo>
                <a:lnTo>
                  <a:pt x="537" y="2305"/>
                </a:lnTo>
                <a:lnTo>
                  <a:pt x="545" y="2317"/>
                </a:lnTo>
                <a:lnTo>
                  <a:pt x="552" y="2329"/>
                </a:lnTo>
                <a:lnTo>
                  <a:pt x="561" y="2340"/>
                </a:lnTo>
                <a:lnTo>
                  <a:pt x="570" y="2350"/>
                </a:lnTo>
                <a:lnTo>
                  <a:pt x="580" y="2360"/>
                </a:lnTo>
                <a:lnTo>
                  <a:pt x="590" y="2370"/>
                </a:lnTo>
                <a:lnTo>
                  <a:pt x="602" y="2378"/>
                </a:lnTo>
                <a:lnTo>
                  <a:pt x="649" y="2415"/>
                </a:lnTo>
                <a:lnTo>
                  <a:pt x="702" y="2457"/>
                </a:lnTo>
                <a:lnTo>
                  <a:pt x="808" y="2544"/>
                </a:lnTo>
                <a:lnTo>
                  <a:pt x="892" y="2615"/>
                </a:lnTo>
                <a:lnTo>
                  <a:pt x="926" y="2644"/>
                </a:lnTo>
                <a:lnTo>
                  <a:pt x="1045" y="3028"/>
                </a:lnTo>
                <a:lnTo>
                  <a:pt x="661" y="2762"/>
                </a:lnTo>
                <a:lnTo>
                  <a:pt x="867" y="3087"/>
                </a:lnTo>
                <a:lnTo>
                  <a:pt x="778" y="3293"/>
                </a:lnTo>
                <a:lnTo>
                  <a:pt x="512" y="2880"/>
                </a:lnTo>
                <a:lnTo>
                  <a:pt x="365" y="2495"/>
                </a:lnTo>
                <a:lnTo>
                  <a:pt x="306" y="2969"/>
                </a:lnTo>
                <a:lnTo>
                  <a:pt x="10" y="2821"/>
                </a:lnTo>
                <a:lnTo>
                  <a:pt x="247" y="3146"/>
                </a:lnTo>
                <a:lnTo>
                  <a:pt x="40" y="3234"/>
                </a:lnTo>
                <a:lnTo>
                  <a:pt x="335" y="3441"/>
                </a:lnTo>
                <a:lnTo>
                  <a:pt x="99" y="3589"/>
                </a:lnTo>
                <a:lnTo>
                  <a:pt x="453" y="3677"/>
                </a:lnTo>
                <a:lnTo>
                  <a:pt x="631" y="3826"/>
                </a:lnTo>
                <a:lnTo>
                  <a:pt x="749" y="4032"/>
                </a:lnTo>
                <a:lnTo>
                  <a:pt x="738" y="4034"/>
                </a:lnTo>
                <a:lnTo>
                  <a:pt x="709" y="4040"/>
                </a:lnTo>
                <a:lnTo>
                  <a:pt x="666" y="4047"/>
                </a:lnTo>
                <a:lnTo>
                  <a:pt x="640" y="4051"/>
                </a:lnTo>
                <a:lnTo>
                  <a:pt x="612" y="4054"/>
                </a:lnTo>
                <a:lnTo>
                  <a:pt x="582" y="4056"/>
                </a:lnTo>
                <a:lnTo>
                  <a:pt x="551" y="4058"/>
                </a:lnTo>
                <a:lnTo>
                  <a:pt x="519" y="4058"/>
                </a:lnTo>
                <a:lnTo>
                  <a:pt x="486" y="4057"/>
                </a:lnTo>
                <a:lnTo>
                  <a:pt x="455" y="4054"/>
                </a:lnTo>
                <a:lnTo>
                  <a:pt x="423" y="4048"/>
                </a:lnTo>
                <a:lnTo>
                  <a:pt x="408" y="4045"/>
                </a:lnTo>
                <a:lnTo>
                  <a:pt x="393" y="4042"/>
                </a:lnTo>
                <a:lnTo>
                  <a:pt x="379" y="4037"/>
                </a:lnTo>
                <a:lnTo>
                  <a:pt x="365" y="4032"/>
                </a:lnTo>
                <a:lnTo>
                  <a:pt x="337" y="4020"/>
                </a:lnTo>
                <a:lnTo>
                  <a:pt x="311" y="4006"/>
                </a:lnTo>
                <a:lnTo>
                  <a:pt x="286" y="3991"/>
                </a:lnTo>
                <a:lnTo>
                  <a:pt x="263" y="3977"/>
                </a:lnTo>
                <a:lnTo>
                  <a:pt x="241" y="3962"/>
                </a:lnTo>
                <a:lnTo>
                  <a:pt x="222" y="3948"/>
                </a:lnTo>
                <a:lnTo>
                  <a:pt x="191" y="3925"/>
                </a:lnTo>
                <a:lnTo>
                  <a:pt x="172" y="3911"/>
                </a:lnTo>
                <a:lnTo>
                  <a:pt x="169" y="3910"/>
                </a:lnTo>
                <a:lnTo>
                  <a:pt x="169" y="3912"/>
                </a:lnTo>
                <a:lnTo>
                  <a:pt x="175" y="3918"/>
                </a:lnTo>
                <a:lnTo>
                  <a:pt x="183" y="3931"/>
                </a:lnTo>
                <a:lnTo>
                  <a:pt x="217" y="3973"/>
                </a:lnTo>
                <a:lnTo>
                  <a:pt x="228" y="3986"/>
                </a:lnTo>
                <a:lnTo>
                  <a:pt x="240" y="3999"/>
                </a:lnTo>
                <a:lnTo>
                  <a:pt x="263" y="4023"/>
                </a:lnTo>
                <a:lnTo>
                  <a:pt x="286" y="4044"/>
                </a:lnTo>
                <a:lnTo>
                  <a:pt x="310" y="4062"/>
                </a:lnTo>
                <a:lnTo>
                  <a:pt x="333" y="4078"/>
                </a:lnTo>
                <a:lnTo>
                  <a:pt x="353" y="4092"/>
                </a:lnTo>
                <a:lnTo>
                  <a:pt x="386" y="4113"/>
                </a:lnTo>
                <a:lnTo>
                  <a:pt x="407" y="4126"/>
                </a:lnTo>
                <a:lnTo>
                  <a:pt x="410" y="4129"/>
                </a:lnTo>
                <a:lnTo>
                  <a:pt x="410" y="4130"/>
                </a:lnTo>
                <a:lnTo>
                  <a:pt x="408" y="4131"/>
                </a:lnTo>
                <a:lnTo>
                  <a:pt x="400" y="4130"/>
                </a:lnTo>
                <a:lnTo>
                  <a:pt x="385" y="4129"/>
                </a:lnTo>
                <a:lnTo>
                  <a:pt x="335" y="4120"/>
                </a:lnTo>
                <a:lnTo>
                  <a:pt x="319" y="4117"/>
                </a:lnTo>
                <a:lnTo>
                  <a:pt x="302" y="4113"/>
                </a:lnTo>
                <a:lnTo>
                  <a:pt x="284" y="4106"/>
                </a:lnTo>
                <a:lnTo>
                  <a:pt x="268" y="4100"/>
                </a:lnTo>
                <a:lnTo>
                  <a:pt x="251" y="4091"/>
                </a:lnTo>
                <a:lnTo>
                  <a:pt x="234" y="4083"/>
                </a:lnTo>
                <a:lnTo>
                  <a:pt x="218" y="4073"/>
                </a:lnTo>
                <a:lnTo>
                  <a:pt x="202" y="4063"/>
                </a:lnTo>
                <a:lnTo>
                  <a:pt x="169" y="4042"/>
                </a:lnTo>
                <a:lnTo>
                  <a:pt x="139" y="4018"/>
                </a:lnTo>
                <a:lnTo>
                  <a:pt x="110" y="3996"/>
                </a:lnTo>
                <a:lnTo>
                  <a:pt x="84" y="3973"/>
                </a:lnTo>
                <a:lnTo>
                  <a:pt x="40" y="3932"/>
                </a:lnTo>
                <a:lnTo>
                  <a:pt x="11" y="3904"/>
                </a:lnTo>
                <a:lnTo>
                  <a:pt x="3" y="3898"/>
                </a:lnTo>
                <a:lnTo>
                  <a:pt x="0" y="3896"/>
                </a:lnTo>
                <a:lnTo>
                  <a:pt x="3" y="3901"/>
                </a:lnTo>
                <a:lnTo>
                  <a:pt x="10" y="3914"/>
                </a:lnTo>
                <a:lnTo>
                  <a:pt x="23" y="3934"/>
                </a:lnTo>
                <a:lnTo>
                  <a:pt x="37" y="3961"/>
                </a:lnTo>
                <a:lnTo>
                  <a:pt x="54" y="3994"/>
                </a:lnTo>
                <a:lnTo>
                  <a:pt x="72" y="4030"/>
                </a:lnTo>
                <a:lnTo>
                  <a:pt x="111" y="4112"/>
                </a:lnTo>
                <a:lnTo>
                  <a:pt x="151" y="4198"/>
                </a:lnTo>
                <a:lnTo>
                  <a:pt x="218" y="4349"/>
                </a:lnTo>
                <a:lnTo>
                  <a:pt x="247" y="4416"/>
                </a:lnTo>
                <a:lnTo>
                  <a:pt x="40" y="4327"/>
                </a:lnTo>
                <a:lnTo>
                  <a:pt x="60" y="4374"/>
                </a:lnTo>
                <a:lnTo>
                  <a:pt x="82" y="4424"/>
                </a:lnTo>
                <a:lnTo>
                  <a:pt x="110" y="4483"/>
                </a:lnTo>
                <a:lnTo>
                  <a:pt x="125" y="4513"/>
                </a:lnTo>
                <a:lnTo>
                  <a:pt x="142" y="4544"/>
                </a:lnTo>
                <a:lnTo>
                  <a:pt x="160" y="4573"/>
                </a:lnTo>
                <a:lnTo>
                  <a:pt x="177" y="4601"/>
                </a:lnTo>
                <a:lnTo>
                  <a:pt x="195" y="4627"/>
                </a:lnTo>
                <a:lnTo>
                  <a:pt x="212" y="4650"/>
                </a:lnTo>
                <a:lnTo>
                  <a:pt x="221" y="4659"/>
                </a:lnTo>
                <a:lnTo>
                  <a:pt x="229" y="4668"/>
                </a:lnTo>
                <a:lnTo>
                  <a:pt x="238" y="4675"/>
                </a:lnTo>
                <a:lnTo>
                  <a:pt x="247" y="4682"/>
                </a:lnTo>
                <a:lnTo>
                  <a:pt x="256" y="4687"/>
                </a:lnTo>
                <a:lnTo>
                  <a:pt x="268" y="4693"/>
                </a:lnTo>
                <a:lnTo>
                  <a:pt x="282" y="4697"/>
                </a:lnTo>
                <a:lnTo>
                  <a:pt x="298" y="4701"/>
                </a:lnTo>
                <a:lnTo>
                  <a:pt x="336" y="4709"/>
                </a:lnTo>
                <a:lnTo>
                  <a:pt x="380" y="4716"/>
                </a:lnTo>
                <a:lnTo>
                  <a:pt x="427" y="4722"/>
                </a:lnTo>
                <a:lnTo>
                  <a:pt x="477" y="4727"/>
                </a:lnTo>
                <a:lnTo>
                  <a:pt x="528" y="4730"/>
                </a:lnTo>
                <a:lnTo>
                  <a:pt x="579" y="4733"/>
                </a:lnTo>
                <a:lnTo>
                  <a:pt x="673" y="4738"/>
                </a:lnTo>
                <a:lnTo>
                  <a:pt x="745" y="4740"/>
                </a:lnTo>
                <a:lnTo>
                  <a:pt x="784" y="4741"/>
                </a:lnTo>
                <a:lnTo>
                  <a:pt x="778" y="4741"/>
                </a:lnTo>
                <a:lnTo>
                  <a:pt x="769" y="4742"/>
                </a:lnTo>
                <a:lnTo>
                  <a:pt x="759" y="4743"/>
                </a:lnTo>
                <a:lnTo>
                  <a:pt x="746" y="4746"/>
                </a:lnTo>
                <a:lnTo>
                  <a:pt x="732" y="4751"/>
                </a:lnTo>
                <a:lnTo>
                  <a:pt x="700" y="4762"/>
                </a:lnTo>
                <a:lnTo>
                  <a:pt x="665" y="4778"/>
                </a:lnTo>
                <a:lnTo>
                  <a:pt x="627" y="4795"/>
                </a:lnTo>
                <a:lnTo>
                  <a:pt x="589" y="4814"/>
                </a:lnTo>
                <a:lnTo>
                  <a:pt x="550" y="4835"/>
                </a:lnTo>
                <a:lnTo>
                  <a:pt x="512" y="4855"/>
                </a:lnTo>
                <a:lnTo>
                  <a:pt x="478" y="4875"/>
                </a:lnTo>
                <a:lnTo>
                  <a:pt x="448" y="4895"/>
                </a:lnTo>
                <a:lnTo>
                  <a:pt x="423" y="4913"/>
                </a:lnTo>
                <a:lnTo>
                  <a:pt x="405" y="4928"/>
                </a:lnTo>
                <a:lnTo>
                  <a:pt x="398" y="4935"/>
                </a:lnTo>
                <a:lnTo>
                  <a:pt x="394" y="4940"/>
                </a:lnTo>
                <a:lnTo>
                  <a:pt x="392" y="4944"/>
                </a:lnTo>
                <a:lnTo>
                  <a:pt x="393" y="4945"/>
                </a:lnTo>
                <a:lnTo>
                  <a:pt x="393" y="4947"/>
                </a:lnTo>
                <a:lnTo>
                  <a:pt x="396" y="4950"/>
                </a:lnTo>
                <a:lnTo>
                  <a:pt x="403" y="4951"/>
                </a:lnTo>
                <a:lnTo>
                  <a:pt x="411" y="4950"/>
                </a:lnTo>
                <a:lnTo>
                  <a:pt x="424" y="4947"/>
                </a:lnTo>
                <a:lnTo>
                  <a:pt x="454" y="4942"/>
                </a:lnTo>
                <a:lnTo>
                  <a:pt x="488" y="4937"/>
                </a:lnTo>
                <a:lnTo>
                  <a:pt x="565" y="4926"/>
                </a:lnTo>
                <a:lnTo>
                  <a:pt x="648" y="4916"/>
                </a:lnTo>
                <a:lnTo>
                  <a:pt x="731" y="4907"/>
                </a:lnTo>
                <a:lnTo>
                  <a:pt x="868" y="4894"/>
                </a:lnTo>
                <a:lnTo>
                  <a:pt x="926" y="4888"/>
                </a:lnTo>
                <a:lnTo>
                  <a:pt x="887" y="4947"/>
                </a:lnTo>
                <a:lnTo>
                  <a:pt x="848" y="5005"/>
                </a:lnTo>
                <a:lnTo>
                  <a:pt x="808" y="5070"/>
                </a:lnTo>
                <a:lnTo>
                  <a:pt x="790" y="5100"/>
                </a:lnTo>
                <a:lnTo>
                  <a:pt x="774" y="5129"/>
                </a:lnTo>
                <a:lnTo>
                  <a:pt x="761" y="5155"/>
                </a:lnTo>
                <a:lnTo>
                  <a:pt x="751" y="5175"/>
                </a:lnTo>
                <a:lnTo>
                  <a:pt x="749" y="5183"/>
                </a:lnTo>
                <a:lnTo>
                  <a:pt x="748" y="5189"/>
                </a:lnTo>
                <a:lnTo>
                  <a:pt x="749" y="5195"/>
                </a:lnTo>
                <a:lnTo>
                  <a:pt x="750" y="5196"/>
                </a:lnTo>
                <a:lnTo>
                  <a:pt x="751" y="5197"/>
                </a:lnTo>
                <a:lnTo>
                  <a:pt x="754" y="5197"/>
                </a:lnTo>
                <a:lnTo>
                  <a:pt x="761" y="5196"/>
                </a:lnTo>
                <a:lnTo>
                  <a:pt x="768" y="5192"/>
                </a:lnTo>
                <a:lnTo>
                  <a:pt x="778" y="5184"/>
                </a:lnTo>
                <a:lnTo>
                  <a:pt x="790" y="5176"/>
                </a:lnTo>
                <a:lnTo>
                  <a:pt x="804" y="5170"/>
                </a:lnTo>
                <a:lnTo>
                  <a:pt x="818" y="5164"/>
                </a:lnTo>
                <a:lnTo>
                  <a:pt x="834" y="5158"/>
                </a:lnTo>
                <a:lnTo>
                  <a:pt x="851" y="5155"/>
                </a:lnTo>
                <a:lnTo>
                  <a:pt x="868" y="5151"/>
                </a:lnTo>
                <a:lnTo>
                  <a:pt x="888" y="5149"/>
                </a:lnTo>
                <a:lnTo>
                  <a:pt x="907" y="5146"/>
                </a:lnTo>
                <a:lnTo>
                  <a:pt x="947" y="5145"/>
                </a:lnTo>
                <a:lnTo>
                  <a:pt x="989" y="5145"/>
                </a:lnTo>
                <a:lnTo>
                  <a:pt x="1032" y="5147"/>
                </a:lnTo>
                <a:lnTo>
                  <a:pt x="1074" y="5151"/>
                </a:lnTo>
                <a:lnTo>
                  <a:pt x="1115" y="5155"/>
                </a:lnTo>
                <a:lnTo>
                  <a:pt x="1153" y="5160"/>
                </a:lnTo>
                <a:lnTo>
                  <a:pt x="1219" y="5172"/>
                </a:lnTo>
                <a:lnTo>
                  <a:pt x="1264" y="5181"/>
                </a:lnTo>
                <a:lnTo>
                  <a:pt x="1280" y="5184"/>
                </a:lnTo>
                <a:lnTo>
                  <a:pt x="1605" y="5154"/>
                </a:lnTo>
                <a:close/>
              </a:path>
            </a:pathLst>
          </a:custGeom>
          <a:solidFill>
            <a:srgbClr val="00B05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3970">
              <a:solidFill>
                <a:srgbClr val="FFFFFF"/>
              </a:solidFill>
            </a:endParaRPr>
          </a:p>
        </p:txBody>
      </p:sp>
      <p:sp>
        <p:nvSpPr>
          <p:cNvPr id="41" name="KSO_Shape"/>
          <p:cNvSpPr/>
          <p:nvPr/>
        </p:nvSpPr>
        <p:spPr bwMode="auto">
          <a:xfrm>
            <a:off x="7257385" y="8344291"/>
            <a:ext cx="265042" cy="523109"/>
          </a:xfrm>
          <a:custGeom>
            <a:avLst/>
            <a:gdLst>
              <a:gd name="T0" fmla="*/ 110365619 w 3976"/>
              <a:gd name="T1" fmla="*/ 455804409 h 7842"/>
              <a:gd name="T2" fmla="*/ 109304530 w 3976"/>
              <a:gd name="T3" fmla="*/ 381981165 h 7842"/>
              <a:gd name="T4" fmla="*/ 108361178 w 3976"/>
              <a:gd name="T5" fmla="*/ 331349267 h 7842"/>
              <a:gd name="T6" fmla="*/ 113726098 w 3976"/>
              <a:gd name="T7" fmla="*/ 315652330 h 7842"/>
              <a:gd name="T8" fmla="*/ 129939079 w 3976"/>
              <a:gd name="T9" fmla="*/ 315416209 h 7842"/>
              <a:gd name="T10" fmla="*/ 132709902 w 3976"/>
              <a:gd name="T11" fmla="*/ 296060369 h 7842"/>
              <a:gd name="T12" fmla="*/ 158355917 w 3976"/>
              <a:gd name="T13" fmla="*/ 302846658 h 7842"/>
              <a:gd name="T14" fmla="*/ 178813496 w 3976"/>
              <a:gd name="T15" fmla="*/ 285320270 h 7842"/>
              <a:gd name="T16" fmla="*/ 199684004 w 3976"/>
              <a:gd name="T17" fmla="*/ 275347320 h 7842"/>
              <a:gd name="T18" fmla="*/ 203693128 w 3976"/>
              <a:gd name="T19" fmla="*/ 266023703 h 7842"/>
              <a:gd name="T20" fmla="*/ 182173975 w 3976"/>
              <a:gd name="T21" fmla="*/ 265315583 h 7842"/>
              <a:gd name="T22" fmla="*/ 188364509 w 3976"/>
              <a:gd name="T23" fmla="*/ 259827473 h 7842"/>
              <a:gd name="T24" fmla="*/ 213361878 w 3976"/>
              <a:gd name="T25" fmla="*/ 246726894 h 7842"/>
              <a:gd name="T26" fmla="*/ 234232143 w 3976"/>
              <a:gd name="T27" fmla="*/ 229200505 h 7842"/>
              <a:gd name="T28" fmla="*/ 207466293 w 3976"/>
              <a:gd name="T29" fmla="*/ 230911896 h 7842"/>
              <a:gd name="T30" fmla="*/ 189956264 w 3976"/>
              <a:gd name="T31" fmla="*/ 228610446 h 7842"/>
              <a:gd name="T32" fmla="*/ 173330597 w 3976"/>
              <a:gd name="T33" fmla="*/ 227135176 h 7842"/>
              <a:gd name="T34" fmla="*/ 183412276 w 3976"/>
              <a:gd name="T35" fmla="*/ 169952867 h 7842"/>
              <a:gd name="T36" fmla="*/ 178872486 w 3976"/>
              <a:gd name="T37" fmla="*/ 165940270 h 7842"/>
              <a:gd name="T38" fmla="*/ 159475995 w 3976"/>
              <a:gd name="T39" fmla="*/ 181755268 h 7842"/>
              <a:gd name="T40" fmla="*/ 141907219 w 3976"/>
              <a:gd name="T41" fmla="*/ 181047148 h 7842"/>
              <a:gd name="T42" fmla="*/ 143793680 w 3976"/>
              <a:gd name="T43" fmla="*/ 177329459 h 7842"/>
              <a:gd name="T44" fmla="*/ 158709613 w 3976"/>
              <a:gd name="T45" fmla="*/ 164582818 h 7842"/>
              <a:gd name="T46" fmla="*/ 181702541 w 3976"/>
              <a:gd name="T47" fmla="*/ 100260524 h 7842"/>
              <a:gd name="T48" fmla="*/ 125222562 w 3976"/>
              <a:gd name="T49" fmla="*/ 68689315 h 7842"/>
              <a:gd name="T50" fmla="*/ 115200116 w 3976"/>
              <a:gd name="T51" fmla="*/ 46441966 h 7842"/>
              <a:gd name="T52" fmla="*/ 105413386 w 3976"/>
              <a:gd name="T53" fmla="*/ 1947269 h 7842"/>
              <a:gd name="T54" fmla="*/ 102760300 w 3976"/>
              <a:gd name="T55" fmla="*/ 2360480 h 7842"/>
              <a:gd name="T56" fmla="*/ 94329608 w 3976"/>
              <a:gd name="T57" fmla="*/ 30449878 h 7842"/>
              <a:gd name="T58" fmla="*/ 86016896 w 3976"/>
              <a:gd name="T59" fmla="*/ 26555098 h 7842"/>
              <a:gd name="T60" fmla="*/ 94624314 w 3976"/>
              <a:gd name="T61" fmla="*/ 47917236 h 7842"/>
              <a:gd name="T62" fmla="*/ 81300379 w 3976"/>
              <a:gd name="T63" fmla="*/ 38121377 h 7842"/>
              <a:gd name="T64" fmla="*/ 84601868 w 3976"/>
              <a:gd name="T65" fmla="*/ 48684386 h 7842"/>
              <a:gd name="T66" fmla="*/ 71336679 w 3976"/>
              <a:gd name="T67" fmla="*/ 89048183 h 7842"/>
              <a:gd name="T68" fmla="*/ 61373223 w 3976"/>
              <a:gd name="T69" fmla="*/ 93533265 h 7842"/>
              <a:gd name="T70" fmla="*/ 58012744 w 3976"/>
              <a:gd name="T71" fmla="*/ 94949505 h 7842"/>
              <a:gd name="T72" fmla="*/ 74520431 w 3976"/>
              <a:gd name="T73" fmla="*/ 114246071 h 7842"/>
              <a:gd name="T74" fmla="*/ 75463783 w 3976"/>
              <a:gd name="T75" fmla="*/ 122861811 h 7842"/>
              <a:gd name="T76" fmla="*/ 36729550 w 3976"/>
              <a:gd name="T77" fmla="*/ 100083433 h 7842"/>
              <a:gd name="T78" fmla="*/ 38616254 w 3976"/>
              <a:gd name="T79" fmla="*/ 112180742 h 7842"/>
              <a:gd name="T80" fmla="*/ 41799763 w 3976"/>
              <a:gd name="T81" fmla="*/ 124455142 h 7842"/>
              <a:gd name="T82" fmla="*/ 32956385 w 3976"/>
              <a:gd name="T83" fmla="*/ 118967031 h 7842"/>
              <a:gd name="T84" fmla="*/ 29065240 w 3976"/>
              <a:gd name="T85" fmla="*/ 124750293 h 7842"/>
              <a:gd name="T86" fmla="*/ 33605030 w 3976"/>
              <a:gd name="T87" fmla="*/ 138676809 h 7842"/>
              <a:gd name="T88" fmla="*/ 45867877 w 3976"/>
              <a:gd name="T89" fmla="*/ 194324818 h 7842"/>
              <a:gd name="T90" fmla="*/ 43509497 w 3976"/>
              <a:gd name="T91" fmla="*/ 238052123 h 7842"/>
              <a:gd name="T92" fmla="*/ 22344283 w 3976"/>
              <a:gd name="T93" fmla="*/ 238229214 h 7842"/>
              <a:gd name="T94" fmla="*/ 9963457 w 3976"/>
              <a:gd name="T95" fmla="*/ 230852865 h 7842"/>
              <a:gd name="T96" fmla="*/ 23995027 w 3976"/>
              <a:gd name="T97" fmla="*/ 243481203 h 7842"/>
              <a:gd name="T98" fmla="*/ 13795611 w 3976"/>
              <a:gd name="T99" fmla="*/ 240943632 h 7842"/>
              <a:gd name="T100" fmla="*/ 589656 w 3976"/>
              <a:gd name="T101" fmla="*/ 230970926 h 7842"/>
              <a:gd name="T102" fmla="*/ 4834496 w 3976"/>
              <a:gd name="T103" fmla="*/ 261066622 h 7842"/>
              <a:gd name="T104" fmla="*/ 15092660 w 3976"/>
              <a:gd name="T105" fmla="*/ 276586712 h 7842"/>
              <a:gd name="T106" fmla="*/ 45867877 w 3976"/>
              <a:gd name="T107" fmla="*/ 279773372 h 7842"/>
              <a:gd name="T108" fmla="*/ 26412397 w 3976"/>
              <a:gd name="T109" fmla="*/ 288861111 h 7842"/>
              <a:gd name="T110" fmla="*/ 26766093 w 3976"/>
              <a:gd name="T111" fmla="*/ 291634560 h 7842"/>
              <a:gd name="T112" fmla="*/ 44865535 w 3976"/>
              <a:gd name="T113" fmla="*/ 304204111 h 7842"/>
              <a:gd name="T114" fmla="*/ 47400642 w 3976"/>
              <a:gd name="T115" fmla="*/ 305089078 h 7842"/>
              <a:gd name="T116" fmla="*/ 71867345 w 3976"/>
              <a:gd name="T117" fmla="*/ 305207138 h 7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976" h="7842">
                <a:moveTo>
                  <a:pt x="1605" y="5154"/>
                </a:moveTo>
                <a:lnTo>
                  <a:pt x="1605" y="5154"/>
                </a:lnTo>
                <a:lnTo>
                  <a:pt x="1605" y="6956"/>
                </a:lnTo>
                <a:lnTo>
                  <a:pt x="1604" y="6985"/>
                </a:lnTo>
                <a:lnTo>
                  <a:pt x="1601" y="7028"/>
                </a:lnTo>
                <a:lnTo>
                  <a:pt x="1594" y="7082"/>
                </a:lnTo>
                <a:lnTo>
                  <a:pt x="1587" y="7145"/>
                </a:lnTo>
                <a:lnTo>
                  <a:pt x="1568" y="7289"/>
                </a:lnTo>
                <a:lnTo>
                  <a:pt x="1546" y="7443"/>
                </a:lnTo>
                <a:lnTo>
                  <a:pt x="1506" y="7721"/>
                </a:lnTo>
                <a:lnTo>
                  <a:pt x="1488" y="7842"/>
                </a:lnTo>
                <a:lnTo>
                  <a:pt x="1872" y="7724"/>
                </a:lnTo>
                <a:lnTo>
                  <a:pt x="1875" y="7604"/>
                </a:lnTo>
                <a:lnTo>
                  <a:pt x="1879" y="7474"/>
                </a:lnTo>
                <a:lnTo>
                  <a:pt x="1882" y="7314"/>
                </a:lnTo>
                <a:lnTo>
                  <a:pt x="1884" y="7140"/>
                </a:lnTo>
                <a:lnTo>
                  <a:pt x="1884" y="7052"/>
                </a:lnTo>
                <a:lnTo>
                  <a:pt x="1883" y="6964"/>
                </a:lnTo>
                <a:lnTo>
                  <a:pt x="1882" y="6880"/>
                </a:lnTo>
                <a:lnTo>
                  <a:pt x="1880" y="6800"/>
                </a:lnTo>
                <a:lnTo>
                  <a:pt x="1876" y="6726"/>
                </a:lnTo>
                <a:lnTo>
                  <a:pt x="1872" y="6661"/>
                </a:lnTo>
                <a:lnTo>
                  <a:pt x="1854" y="6473"/>
                </a:lnTo>
                <a:lnTo>
                  <a:pt x="1849" y="6412"/>
                </a:lnTo>
                <a:lnTo>
                  <a:pt x="1846" y="6362"/>
                </a:lnTo>
                <a:lnTo>
                  <a:pt x="1844" y="6315"/>
                </a:lnTo>
                <a:lnTo>
                  <a:pt x="1843" y="6266"/>
                </a:lnTo>
                <a:lnTo>
                  <a:pt x="1841" y="6129"/>
                </a:lnTo>
                <a:lnTo>
                  <a:pt x="1840" y="6038"/>
                </a:lnTo>
                <a:lnTo>
                  <a:pt x="1838" y="5943"/>
                </a:lnTo>
                <a:lnTo>
                  <a:pt x="1835" y="5848"/>
                </a:lnTo>
                <a:lnTo>
                  <a:pt x="1834" y="5753"/>
                </a:lnTo>
                <a:lnTo>
                  <a:pt x="1835" y="5706"/>
                </a:lnTo>
                <a:lnTo>
                  <a:pt x="1836" y="5660"/>
                </a:lnTo>
                <a:lnTo>
                  <a:pt x="1838" y="5615"/>
                </a:lnTo>
                <a:lnTo>
                  <a:pt x="1841" y="5572"/>
                </a:lnTo>
                <a:lnTo>
                  <a:pt x="1847" y="5531"/>
                </a:lnTo>
                <a:lnTo>
                  <a:pt x="1853" y="5492"/>
                </a:lnTo>
                <a:lnTo>
                  <a:pt x="1861" y="5455"/>
                </a:lnTo>
                <a:lnTo>
                  <a:pt x="1866" y="5437"/>
                </a:lnTo>
                <a:lnTo>
                  <a:pt x="1872" y="5421"/>
                </a:lnTo>
                <a:lnTo>
                  <a:pt x="1877" y="5404"/>
                </a:lnTo>
                <a:lnTo>
                  <a:pt x="1886" y="5391"/>
                </a:lnTo>
                <a:lnTo>
                  <a:pt x="1894" y="5378"/>
                </a:lnTo>
                <a:lnTo>
                  <a:pt x="1905" y="5367"/>
                </a:lnTo>
                <a:lnTo>
                  <a:pt x="1916" y="5357"/>
                </a:lnTo>
                <a:lnTo>
                  <a:pt x="1929" y="5349"/>
                </a:lnTo>
                <a:lnTo>
                  <a:pt x="1941" y="5342"/>
                </a:lnTo>
                <a:lnTo>
                  <a:pt x="1957" y="5337"/>
                </a:lnTo>
                <a:lnTo>
                  <a:pt x="1971" y="5331"/>
                </a:lnTo>
                <a:lnTo>
                  <a:pt x="1987" y="5328"/>
                </a:lnTo>
                <a:lnTo>
                  <a:pt x="2003" y="5325"/>
                </a:lnTo>
                <a:lnTo>
                  <a:pt x="2019" y="5324"/>
                </a:lnTo>
                <a:lnTo>
                  <a:pt x="2035" y="5323"/>
                </a:lnTo>
                <a:lnTo>
                  <a:pt x="2052" y="5323"/>
                </a:lnTo>
                <a:lnTo>
                  <a:pt x="2086" y="5324"/>
                </a:lnTo>
                <a:lnTo>
                  <a:pt x="2118" y="5328"/>
                </a:lnTo>
                <a:lnTo>
                  <a:pt x="2149" y="5334"/>
                </a:lnTo>
                <a:lnTo>
                  <a:pt x="2178" y="5339"/>
                </a:lnTo>
                <a:lnTo>
                  <a:pt x="2204" y="5345"/>
                </a:lnTo>
                <a:lnTo>
                  <a:pt x="2242" y="5356"/>
                </a:lnTo>
                <a:lnTo>
                  <a:pt x="2255" y="5361"/>
                </a:lnTo>
                <a:lnTo>
                  <a:pt x="2225" y="5066"/>
                </a:lnTo>
                <a:lnTo>
                  <a:pt x="2224" y="5062"/>
                </a:lnTo>
                <a:lnTo>
                  <a:pt x="2223" y="5053"/>
                </a:lnTo>
                <a:lnTo>
                  <a:pt x="2223" y="5047"/>
                </a:lnTo>
                <a:lnTo>
                  <a:pt x="2224" y="5041"/>
                </a:lnTo>
                <a:lnTo>
                  <a:pt x="2226" y="5035"/>
                </a:lnTo>
                <a:lnTo>
                  <a:pt x="2230" y="5029"/>
                </a:lnTo>
                <a:lnTo>
                  <a:pt x="2234" y="5024"/>
                </a:lnTo>
                <a:lnTo>
                  <a:pt x="2242" y="5019"/>
                </a:lnTo>
                <a:lnTo>
                  <a:pt x="2251" y="5017"/>
                </a:lnTo>
                <a:lnTo>
                  <a:pt x="2263" y="5016"/>
                </a:lnTo>
                <a:lnTo>
                  <a:pt x="2278" y="5017"/>
                </a:lnTo>
                <a:lnTo>
                  <a:pt x="2296" y="5021"/>
                </a:lnTo>
                <a:lnTo>
                  <a:pt x="2318" y="5027"/>
                </a:lnTo>
                <a:lnTo>
                  <a:pt x="2344" y="5037"/>
                </a:lnTo>
                <a:lnTo>
                  <a:pt x="2373" y="5047"/>
                </a:lnTo>
                <a:lnTo>
                  <a:pt x="2405" y="5058"/>
                </a:lnTo>
                <a:lnTo>
                  <a:pt x="2439" y="5069"/>
                </a:lnTo>
                <a:lnTo>
                  <a:pt x="2475" y="5080"/>
                </a:lnTo>
                <a:lnTo>
                  <a:pt x="2549" y="5099"/>
                </a:lnTo>
                <a:lnTo>
                  <a:pt x="2621" y="5117"/>
                </a:lnTo>
                <a:lnTo>
                  <a:pt x="2686" y="5132"/>
                </a:lnTo>
                <a:lnTo>
                  <a:pt x="2738" y="5144"/>
                </a:lnTo>
                <a:lnTo>
                  <a:pt x="2787" y="5154"/>
                </a:lnTo>
                <a:lnTo>
                  <a:pt x="2609" y="4682"/>
                </a:lnTo>
                <a:lnTo>
                  <a:pt x="2768" y="4744"/>
                </a:lnTo>
                <a:lnTo>
                  <a:pt x="2896" y="4794"/>
                </a:lnTo>
                <a:lnTo>
                  <a:pt x="2951" y="4815"/>
                </a:lnTo>
                <a:lnTo>
                  <a:pt x="2993" y="4829"/>
                </a:lnTo>
                <a:lnTo>
                  <a:pt x="3003" y="4832"/>
                </a:lnTo>
                <a:lnTo>
                  <a:pt x="3011" y="4833"/>
                </a:lnTo>
                <a:lnTo>
                  <a:pt x="3022" y="4835"/>
                </a:lnTo>
                <a:lnTo>
                  <a:pt x="3033" y="4835"/>
                </a:lnTo>
                <a:lnTo>
                  <a:pt x="3057" y="4832"/>
                </a:lnTo>
                <a:lnTo>
                  <a:pt x="3081" y="4828"/>
                </a:lnTo>
                <a:lnTo>
                  <a:pt x="3108" y="4822"/>
                </a:lnTo>
                <a:lnTo>
                  <a:pt x="3135" y="4814"/>
                </a:lnTo>
                <a:lnTo>
                  <a:pt x="3162" y="4805"/>
                </a:lnTo>
                <a:lnTo>
                  <a:pt x="3189" y="4796"/>
                </a:lnTo>
                <a:lnTo>
                  <a:pt x="3239" y="4776"/>
                </a:lnTo>
                <a:lnTo>
                  <a:pt x="3280" y="4759"/>
                </a:lnTo>
                <a:lnTo>
                  <a:pt x="3318" y="4741"/>
                </a:lnTo>
                <a:lnTo>
                  <a:pt x="3329" y="4731"/>
                </a:lnTo>
                <a:lnTo>
                  <a:pt x="3353" y="4704"/>
                </a:lnTo>
                <a:lnTo>
                  <a:pt x="3387" y="4666"/>
                </a:lnTo>
                <a:lnTo>
                  <a:pt x="3405" y="4645"/>
                </a:lnTo>
                <a:lnTo>
                  <a:pt x="3422" y="4623"/>
                </a:lnTo>
                <a:lnTo>
                  <a:pt x="3437" y="4601"/>
                </a:lnTo>
                <a:lnTo>
                  <a:pt x="3451" y="4580"/>
                </a:lnTo>
                <a:lnTo>
                  <a:pt x="3462" y="4559"/>
                </a:lnTo>
                <a:lnTo>
                  <a:pt x="3465" y="4551"/>
                </a:lnTo>
                <a:lnTo>
                  <a:pt x="3469" y="4542"/>
                </a:lnTo>
                <a:lnTo>
                  <a:pt x="3470" y="4533"/>
                </a:lnTo>
                <a:lnTo>
                  <a:pt x="3470" y="4526"/>
                </a:lnTo>
                <a:lnTo>
                  <a:pt x="3469" y="4520"/>
                </a:lnTo>
                <a:lnTo>
                  <a:pt x="3465" y="4515"/>
                </a:lnTo>
                <a:lnTo>
                  <a:pt x="3461" y="4511"/>
                </a:lnTo>
                <a:lnTo>
                  <a:pt x="3455" y="4508"/>
                </a:lnTo>
                <a:lnTo>
                  <a:pt x="3447" y="4505"/>
                </a:lnTo>
                <a:lnTo>
                  <a:pt x="3436" y="4504"/>
                </a:lnTo>
                <a:lnTo>
                  <a:pt x="3382" y="4505"/>
                </a:lnTo>
                <a:lnTo>
                  <a:pt x="3315" y="4508"/>
                </a:lnTo>
                <a:lnTo>
                  <a:pt x="3243" y="4510"/>
                </a:lnTo>
                <a:lnTo>
                  <a:pt x="3207" y="4509"/>
                </a:lnTo>
                <a:lnTo>
                  <a:pt x="3175" y="4509"/>
                </a:lnTo>
                <a:lnTo>
                  <a:pt x="3145" y="4507"/>
                </a:lnTo>
                <a:lnTo>
                  <a:pt x="3118" y="4503"/>
                </a:lnTo>
                <a:lnTo>
                  <a:pt x="3107" y="4501"/>
                </a:lnTo>
                <a:lnTo>
                  <a:pt x="3097" y="4499"/>
                </a:lnTo>
                <a:lnTo>
                  <a:pt x="3090" y="4496"/>
                </a:lnTo>
                <a:lnTo>
                  <a:pt x="3084" y="4493"/>
                </a:lnTo>
                <a:lnTo>
                  <a:pt x="3079" y="4488"/>
                </a:lnTo>
                <a:lnTo>
                  <a:pt x="3077" y="4484"/>
                </a:lnTo>
                <a:lnTo>
                  <a:pt x="3076" y="4479"/>
                </a:lnTo>
                <a:lnTo>
                  <a:pt x="3078" y="4473"/>
                </a:lnTo>
                <a:lnTo>
                  <a:pt x="3082" y="4468"/>
                </a:lnTo>
                <a:lnTo>
                  <a:pt x="3090" y="4460"/>
                </a:lnTo>
                <a:lnTo>
                  <a:pt x="3100" y="4454"/>
                </a:lnTo>
                <a:lnTo>
                  <a:pt x="3111" y="4445"/>
                </a:lnTo>
                <a:lnTo>
                  <a:pt x="3139" y="4430"/>
                </a:lnTo>
                <a:lnTo>
                  <a:pt x="3167" y="4416"/>
                </a:lnTo>
                <a:lnTo>
                  <a:pt x="3195" y="4403"/>
                </a:lnTo>
                <a:lnTo>
                  <a:pt x="3223" y="4391"/>
                </a:lnTo>
                <a:lnTo>
                  <a:pt x="3279" y="4371"/>
                </a:lnTo>
                <a:lnTo>
                  <a:pt x="3337" y="4349"/>
                </a:lnTo>
                <a:lnTo>
                  <a:pt x="3366" y="4338"/>
                </a:lnTo>
                <a:lnTo>
                  <a:pt x="3395" y="4326"/>
                </a:lnTo>
                <a:lnTo>
                  <a:pt x="3425" y="4312"/>
                </a:lnTo>
                <a:lnTo>
                  <a:pt x="3457" y="4296"/>
                </a:lnTo>
                <a:lnTo>
                  <a:pt x="3488" y="4279"/>
                </a:lnTo>
                <a:lnTo>
                  <a:pt x="3519" y="4258"/>
                </a:lnTo>
                <a:lnTo>
                  <a:pt x="3551" y="4235"/>
                </a:lnTo>
                <a:lnTo>
                  <a:pt x="3585" y="4210"/>
                </a:lnTo>
                <a:lnTo>
                  <a:pt x="3619" y="4181"/>
                </a:lnTo>
                <a:lnTo>
                  <a:pt x="3657" y="4152"/>
                </a:lnTo>
                <a:lnTo>
                  <a:pt x="3735" y="4092"/>
                </a:lnTo>
                <a:lnTo>
                  <a:pt x="3814" y="4033"/>
                </a:lnTo>
                <a:lnTo>
                  <a:pt x="3884" y="3981"/>
                </a:lnTo>
                <a:lnTo>
                  <a:pt x="3913" y="3957"/>
                </a:lnTo>
                <a:lnTo>
                  <a:pt x="3938" y="3935"/>
                </a:lnTo>
                <a:lnTo>
                  <a:pt x="3958" y="3917"/>
                </a:lnTo>
                <a:lnTo>
                  <a:pt x="3965" y="3909"/>
                </a:lnTo>
                <a:lnTo>
                  <a:pt x="3971" y="3902"/>
                </a:lnTo>
                <a:lnTo>
                  <a:pt x="3974" y="3896"/>
                </a:lnTo>
                <a:lnTo>
                  <a:pt x="3976" y="3890"/>
                </a:lnTo>
                <a:lnTo>
                  <a:pt x="3976" y="3887"/>
                </a:lnTo>
                <a:lnTo>
                  <a:pt x="3973" y="3884"/>
                </a:lnTo>
                <a:lnTo>
                  <a:pt x="3969" y="3882"/>
                </a:lnTo>
                <a:lnTo>
                  <a:pt x="3961" y="3882"/>
                </a:lnTo>
                <a:lnTo>
                  <a:pt x="3951" y="3883"/>
                </a:lnTo>
                <a:lnTo>
                  <a:pt x="3938" y="3884"/>
                </a:lnTo>
                <a:lnTo>
                  <a:pt x="3909" y="3889"/>
                </a:lnTo>
                <a:lnTo>
                  <a:pt x="3876" y="3895"/>
                </a:lnTo>
                <a:lnTo>
                  <a:pt x="3841" y="3898"/>
                </a:lnTo>
                <a:lnTo>
                  <a:pt x="3803" y="3901"/>
                </a:lnTo>
                <a:lnTo>
                  <a:pt x="3724" y="3906"/>
                </a:lnTo>
                <a:lnTo>
                  <a:pt x="3647" y="3910"/>
                </a:lnTo>
                <a:lnTo>
                  <a:pt x="3577" y="3912"/>
                </a:lnTo>
                <a:lnTo>
                  <a:pt x="3519" y="3913"/>
                </a:lnTo>
                <a:lnTo>
                  <a:pt x="3466" y="3914"/>
                </a:lnTo>
                <a:lnTo>
                  <a:pt x="3525" y="3618"/>
                </a:lnTo>
                <a:lnTo>
                  <a:pt x="3501" y="3643"/>
                </a:lnTo>
                <a:lnTo>
                  <a:pt x="3436" y="3703"/>
                </a:lnTo>
                <a:lnTo>
                  <a:pt x="3395" y="3741"/>
                </a:lnTo>
                <a:lnTo>
                  <a:pt x="3351" y="3781"/>
                </a:lnTo>
                <a:lnTo>
                  <a:pt x="3305" y="3819"/>
                </a:lnTo>
                <a:lnTo>
                  <a:pt x="3259" y="3855"/>
                </a:lnTo>
                <a:lnTo>
                  <a:pt x="3248" y="3862"/>
                </a:lnTo>
                <a:lnTo>
                  <a:pt x="3235" y="3869"/>
                </a:lnTo>
                <a:lnTo>
                  <a:pt x="3222" y="3874"/>
                </a:lnTo>
                <a:lnTo>
                  <a:pt x="3209" y="3878"/>
                </a:lnTo>
                <a:lnTo>
                  <a:pt x="3194" y="3883"/>
                </a:lnTo>
                <a:lnTo>
                  <a:pt x="3180" y="3885"/>
                </a:lnTo>
                <a:lnTo>
                  <a:pt x="3165" y="3887"/>
                </a:lnTo>
                <a:lnTo>
                  <a:pt x="3149" y="3887"/>
                </a:lnTo>
                <a:lnTo>
                  <a:pt x="3134" y="3888"/>
                </a:lnTo>
                <a:lnTo>
                  <a:pt x="3118" y="3887"/>
                </a:lnTo>
                <a:lnTo>
                  <a:pt x="3086" y="3884"/>
                </a:lnTo>
                <a:lnTo>
                  <a:pt x="3054" y="3880"/>
                </a:lnTo>
                <a:lnTo>
                  <a:pt x="3023" y="3873"/>
                </a:lnTo>
                <a:lnTo>
                  <a:pt x="2993" y="3866"/>
                </a:lnTo>
                <a:lnTo>
                  <a:pt x="2966" y="3858"/>
                </a:lnTo>
                <a:lnTo>
                  <a:pt x="2940" y="3849"/>
                </a:lnTo>
                <a:lnTo>
                  <a:pt x="2919" y="3842"/>
                </a:lnTo>
                <a:lnTo>
                  <a:pt x="2887" y="3830"/>
                </a:lnTo>
                <a:lnTo>
                  <a:pt x="2876" y="3826"/>
                </a:lnTo>
                <a:lnTo>
                  <a:pt x="3466" y="3441"/>
                </a:lnTo>
                <a:lnTo>
                  <a:pt x="2876" y="3559"/>
                </a:lnTo>
                <a:lnTo>
                  <a:pt x="3111" y="3028"/>
                </a:lnTo>
                <a:lnTo>
                  <a:pt x="3113" y="3014"/>
                </a:lnTo>
                <a:lnTo>
                  <a:pt x="3115" y="2978"/>
                </a:lnTo>
                <a:lnTo>
                  <a:pt x="3115" y="2956"/>
                </a:lnTo>
                <a:lnTo>
                  <a:pt x="3115" y="2931"/>
                </a:lnTo>
                <a:lnTo>
                  <a:pt x="3114" y="2905"/>
                </a:lnTo>
                <a:lnTo>
                  <a:pt x="3111" y="2880"/>
                </a:lnTo>
                <a:lnTo>
                  <a:pt x="3108" y="2856"/>
                </a:lnTo>
                <a:lnTo>
                  <a:pt x="3103" y="2834"/>
                </a:lnTo>
                <a:lnTo>
                  <a:pt x="3100" y="2825"/>
                </a:lnTo>
                <a:lnTo>
                  <a:pt x="3096" y="2817"/>
                </a:lnTo>
                <a:lnTo>
                  <a:pt x="3092" y="2809"/>
                </a:lnTo>
                <a:lnTo>
                  <a:pt x="3087" y="2803"/>
                </a:lnTo>
                <a:lnTo>
                  <a:pt x="3081" y="2799"/>
                </a:lnTo>
                <a:lnTo>
                  <a:pt x="3075" y="2797"/>
                </a:lnTo>
                <a:lnTo>
                  <a:pt x="3068" y="2795"/>
                </a:lnTo>
                <a:lnTo>
                  <a:pt x="3061" y="2795"/>
                </a:lnTo>
                <a:lnTo>
                  <a:pt x="3052" y="2799"/>
                </a:lnTo>
                <a:lnTo>
                  <a:pt x="3044" y="2804"/>
                </a:lnTo>
                <a:lnTo>
                  <a:pt x="3034" y="2812"/>
                </a:lnTo>
                <a:lnTo>
                  <a:pt x="3023" y="2821"/>
                </a:lnTo>
                <a:lnTo>
                  <a:pt x="2978" y="2866"/>
                </a:lnTo>
                <a:lnTo>
                  <a:pt x="2931" y="2913"/>
                </a:lnTo>
                <a:lnTo>
                  <a:pt x="2882" y="2957"/>
                </a:lnTo>
                <a:lnTo>
                  <a:pt x="2859" y="2978"/>
                </a:lnTo>
                <a:lnTo>
                  <a:pt x="2835" y="2998"/>
                </a:lnTo>
                <a:lnTo>
                  <a:pt x="2811" y="3017"/>
                </a:lnTo>
                <a:lnTo>
                  <a:pt x="2789" y="3034"/>
                </a:lnTo>
                <a:lnTo>
                  <a:pt x="2766" y="3049"/>
                </a:lnTo>
                <a:lnTo>
                  <a:pt x="2745" y="3062"/>
                </a:lnTo>
                <a:lnTo>
                  <a:pt x="2724" y="3072"/>
                </a:lnTo>
                <a:lnTo>
                  <a:pt x="2705" y="3080"/>
                </a:lnTo>
                <a:lnTo>
                  <a:pt x="2695" y="3083"/>
                </a:lnTo>
                <a:lnTo>
                  <a:pt x="2686" y="3085"/>
                </a:lnTo>
                <a:lnTo>
                  <a:pt x="2677" y="3086"/>
                </a:lnTo>
                <a:lnTo>
                  <a:pt x="2668" y="3087"/>
                </a:lnTo>
                <a:lnTo>
                  <a:pt x="2629" y="3087"/>
                </a:lnTo>
                <a:lnTo>
                  <a:pt x="2577" y="3086"/>
                </a:lnTo>
                <a:lnTo>
                  <a:pt x="2522" y="3084"/>
                </a:lnTo>
                <a:lnTo>
                  <a:pt x="2495" y="3082"/>
                </a:lnTo>
                <a:lnTo>
                  <a:pt x="2469" y="3079"/>
                </a:lnTo>
                <a:lnTo>
                  <a:pt x="2446" y="3076"/>
                </a:lnTo>
                <a:lnTo>
                  <a:pt x="2424" y="3072"/>
                </a:lnTo>
                <a:lnTo>
                  <a:pt x="2407" y="3068"/>
                </a:lnTo>
                <a:lnTo>
                  <a:pt x="2401" y="3064"/>
                </a:lnTo>
                <a:lnTo>
                  <a:pt x="2394" y="3062"/>
                </a:lnTo>
                <a:lnTo>
                  <a:pt x="2390" y="3059"/>
                </a:lnTo>
                <a:lnTo>
                  <a:pt x="2387" y="3055"/>
                </a:lnTo>
                <a:lnTo>
                  <a:pt x="2386" y="3051"/>
                </a:lnTo>
                <a:lnTo>
                  <a:pt x="2386" y="3047"/>
                </a:lnTo>
                <a:lnTo>
                  <a:pt x="2387" y="3043"/>
                </a:lnTo>
                <a:lnTo>
                  <a:pt x="2390" y="3039"/>
                </a:lnTo>
                <a:lnTo>
                  <a:pt x="2395" y="3033"/>
                </a:lnTo>
                <a:lnTo>
                  <a:pt x="2403" y="3028"/>
                </a:lnTo>
                <a:lnTo>
                  <a:pt x="2420" y="3017"/>
                </a:lnTo>
                <a:lnTo>
                  <a:pt x="2439" y="3005"/>
                </a:lnTo>
                <a:lnTo>
                  <a:pt x="2482" y="2982"/>
                </a:lnTo>
                <a:lnTo>
                  <a:pt x="2506" y="2968"/>
                </a:lnTo>
                <a:lnTo>
                  <a:pt x="2529" y="2954"/>
                </a:lnTo>
                <a:lnTo>
                  <a:pt x="2552" y="2937"/>
                </a:lnTo>
                <a:lnTo>
                  <a:pt x="2576" y="2920"/>
                </a:lnTo>
                <a:lnTo>
                  <a:pt x="2600" y="2902"/>
                </a:lnTo>
                <a:lnTo>
                  <a:pt x="2622" y="2880"/>
                </a:lnTo>
                <a:lnTo>
                  <a:pt x="2644" y="2858"/>
                </a:lnTo>
                <a:lnTo>
                  <a:pt x="2654" y="2845"/>
                </a:lnTo>
                <a:lnTo>
                  <a:pt x="2664" y="2832"/>
                </a:lnTo>
                <a:lnTo>
                  <a:pt x="2674" y="2819"/>
                </a:lnTo>
                <a:lnTo>
                  <a:pt x="2683" y="2804"/>
                </a:lnTo>
                <a:lnTo>
                  <a:pt x="2692" y="2789"/>
                </a:lnTo>
                <a:lnTo>
                  <a:pt x="2701" y="2774"/>
                </a:lnTo>
                <a:lnTo>
                  <a:pt x="2708" y="2757"/>
                </a:lnTo>
                <a:lnTo>
                  <a:pt x="2716" y="2740"/>
                </a:lnTo>
                <a:lnTo>
                  <a:pt x="2722" y="2721"/>
                </a:lnTo>
                <a:lnTo>
                  <a:pt x="2728" y="2703"/>
                </a:lnTo>
                <a:lnTo>
                  <a:pt x="2787" y="2495"/>
                </a:lnTo>
                <a:lnTo>
                  <a:pt x="3023" y="2260"/>
                </a:lnTo>
                <a:lnTo>
                  <a:pt x="2758" y="2142"/>
                </a:lnTo>
                <a:lnTo>
                  <a:pt x="3023" y="1994"/>
                </a:lnTo>
                <a:lnTo>
                  <a:pt x="2905" y="1876"/>
                </a:lnTo>
                <a:lnTo>
                  <a:pt x="3082" y="1699"/>
                </a:lnTo>
                <a:lnTo>
                  <a:pt x="2817" y="1639"/>
                </a:lnTo>
                <a:lnTo>
                  <a:pt x="2993" y="1255"/>
                </a:lnTo>
                <a:lnTo>
                  <a:pt x="2609" y="1580"/>
                </a:lnTo>
                <a:lnTo>
                  <a:pt x="2699" y="1344"/>
                </a:lnTo>
                <a:lnTo>
                  <a:pt x="2285" y="1668"/>
                </a:lnTo>
                <a:lnTo>
                  <a:pt x="2137" y="1551"/>
                </a:lnTo>
                <a:lnTo>
                  <a:pt x="2137" y="1485"/>
                </a:lnTo>
                <a:lnTo>
                  <a:pt x="2136" y="1416"/>
                </a:lnTo>
                <a:lnTo>
                  <a:pt x="2134" y="1333"/>
                </a:lnTo>
                <a:lnTo>
                  <a:pt x="2130" y="1247"/>
                </a:lnTo>
                <a:lnTo>
                  <a:pt x="2128" y="1204"/>
                </a:lnTo>
                <a:lnTo>
                  <a:pt x="2124" y="1164"/>
                </a:lnTo>
                <a:lnTo>
                  <a:pt x="2121" y="1128"/>
                </a:lnTo>
                <a:lnTo>
                  <a:pt x="2118" y="1095"/>
                </a:lnTo>
                <a:lnTo>
                  <a:pt x="2112" y="1068"/>
                </a:lnTo>
                <a:lnTo>
                  <a:pt x="2107" y="1049"/>
                </a:lnTo>
                <a:lnTo>
                  <a:pt x="2101" y="1031"/>
                </a:lnTo>
                <a:lnTo>
                  <a:pt x="2091" y="1010"/>
                </a:lnTo>
                <a:lnTo>
                  <a:pt x="2080" y="989"/>
                </a:lnTo>
                <a:lnTo>
                  <a:pt x="2067" y="965"/>
                </a:lnTo>
                <a:lnTo>
                  <a:pt x="2038" y="917"/>
                </a:lnTo>
                <a:lnTo>
                  <a:pt x="2008" y="867"/>
                </a:lnTo>
                <a:lnTo>
                  <a:pt x="1979" y="823"/>
                </a:lnTo>
                <a:lnTo>
                  <a:pt x="1954" y="787"/>
                </a:lnTo>
                <a:lnTo>
                  <a:pt x="1931" y="753"/>
                </a:lnTo>
                <a:lnTo>
                  <a:pt x="2048" y="547"/>
                </a:lnTo>
                <a:lnTo>
                  <a:pt x="1841" y="547"/>
                </a:lnTo>
                <a:lnTo>
                  <a:pt x="1836" y="447"/>
                </a:lnTo>
                <a:lnTo>
                  <a:pt x="1829" y="347"/>
                </a:lnTo>
                <a:lnTo>
                  <a:pt x="1824" y="292"/>
                </a:lnTo>
                <a:lnTo>
                  <a:pt x="1819" y="236"/>
                </a:lnTo>
                <a:lnTo>
                  <a:pt x="1814" y="182"/>
                </a:lnTo>
                <a:lnTo>
                  <a:pt x="1807" y="131"/>
                </a:lnTo>
                <a:lnTo>
                  <a:pt x="1800" y="85"/>
                </a:lnTo>
                <a:lnTo>
                  <a:pt x="1792" y="48"/>
                </a:lnTo>
                <a:lnTo>
                  <a:pt x="1788" y="33"/>
                </a:lnTo>
                <a:lnTo>
                  <a:pt x="1783" y="20"/>
                </a:lnTo>
                <a:lnTo>
                  <a:pt x="1778" y="10"/>
                </a:lnTo>
                <a:lnTo>
                  <a:pt x="1774" y="4"/>
                </a:lnTo>
                <a:lnTo>
                  <a:pt x="1772" y="2"/>
                </a:lnTo>
                <a:lnTo>
                  <a:pt x="1768" y="0"/>
                </a:lnTo>
                <a:lnTo>
                  <a:pt x="1766" y="0"/>
                </a:lnTo>
                <a:lnTo>
                  <a:pt x="1764" y="2"/>
                </a:lnTo>
                <a:lnTo>
                  <a:pt x="1761" y="3"/>
                </a:lnTo>
                <a:lnTo>
                  <a:pt x="1759" y="6"/>
                </a:lnTo>
                <a:lnTo>
                  <a:pt x="1753" y="14"/>
                </a:lnTo>
                <a:lnTo>
                  <a:pt x="1747" y="26"/>
                </a:lnTo>
                <a:lnTo>
                  <a:pt x="1743" y="40"/>
                </a:lnTo>
                <a:lnTo>
                  <a:pt x="1732" y="73"/>
                </a:lnTo>
                <a:lnTo>
                  <a:pt x="1723" y="110"/>
                </a:lnTo>
                <a:lnTo>
                  <a:pt x="1715" y="152"/>
                </a:lnTo>
                <a:lnTo>
                  <a:pt x="1706" y="197"/>
                </a:lnTo>
                <a:lnTo>
                  <a:pt x="1698" y="245"/>
                </a:lnTo>
                <a:lnTo>
                  <a:pt x="1692" y="292"/>
                </a:lnTo>
                <a:lnTo>
                  <a:pt x="1687" y="339"/>
                </a:lnTo>
                <a:lnTo>
                  <a:pt x="1677" y="430"/>
                </a:lnTo>
                <a:lnTo>
                  <a:pt x="1669" y="505"/>
                </a:lnTo>
                <a:lnTo>
                  <a:pt x="1664" y="576"/>
                </a:lnTo>
                <a:lnTo>
                  <a:pt x="1632" y="545"/>
                </a:lnTo>
                <a:lnTo>
                  <a:pt x="1600" y="516"/>
                </a:lnTo>
                <a:lnTo>
                  <a:pt x="1580" y="499"/>
                </a:lnTo>
                <a:lnTo>
                  <a:pt x="1561" y="483"/>
                </a:lnTo>
                <a:lnTo>
                  <a:pt x="1541" y="469"/>
                </a:lnTo>
                <a:lnTo>
                  <a:pt x="1523" y="456"/>
                </a:lnTo>
                <a:lnTo>
                  <a:pt x="1506" y="446"/>
                </a:lnTo>
                <a:lnTo>
                  <a:pt x="1490" y="439"/>
                </a:lnTo>
                <a:lnTo>
                  <a:pt x="1483" y="437"/>
                </a:lnTo>
                <a:lnTo>
                  <a:pt x="1477" y="436"/>
                </a:lnTo>
                <a:lnTo>
                  <a:pt x="1472" y="436"/>
                </a:lnTo>
                <a:lnTo>
                  <a:pt x="1467" y="437"/>
                </a:lnTo>
                <a:lnTo>
                  <a:pt x="1463" y="440"/>
                </a:lnTo>
                <a:lnTo>
                  <a:pt x="1460" y="445"/>
                </a:lnTo>
                <a:lnTo>
                  <a:pt x="1459" y="450"/>
                </a:lnTo>
                <a:lnTo>
                  <a:pt x="1458" y="458"/>
                </a:lnTo>
                <a:lnTo>
                  <a:pt x="1459" y="466"/>
                </a:lnTo>
                <a:lnTo>
                  <a:pt x="1460" y="477"/>
                </a:lnTo>
                <a:lnTo>
                  <a:pt x="1464" y="498"/>
                </a:lnTo>
                <a:lnTo>
                  <a:pt x="1472" y="523"/>
                </a:lnTo>
                <a:lnTo>
                  <a:pt x="1481" y="551"/>
                </a:lnTo>
                <a:lnTo>
                  <a:pt x="1492" y="579"/>
                </a:lnTo>
                <a:lnTo>
                  <a:pt x="1505" y="609"/>
                </a:lnTo>
                <a:lnTo>
                  <a:pt x="1532" y="668"/>
                </a:lnTo>
                <a:lnTo>
                  <a:pt x="1559" y="723"/>
                </a:lnTo>
                <a:lnTo>
                  <a:pt x="1582" y="769"/>
                </a:lnTo>
                <a:lnTo>
                  <a:pt x="1605" y="812"/>
                </a:lnTo>
                <a:lnTo>
                  <a:pt x="1568" y="777"/>
                </a:lnTo>
                <a:lnTo>
                  <a:pt x="1531" y="742"/>
                </a:lnTo>
                <a:lnTo>
                  <a:pt x="1509" y="723"/>
                </a:lnTo>
                <a:lnTo>
                  <a:pt x="1488" y="705"/>
                </a:lnTo>
                <a:lnTo>
                  <a:pt x="1465" y="688"/>
                </a:lnTo>
                <a:lnTo>
                  <a:pt x="1444" y="673"/>
                </a:lnTo>
                <a:lnTo>
                  <a:pt x="1424" y="660"/>
                </a:lnTo>
                <a:lnTo>
                  <a:pt x="1406" y="650"/>
                </a:lnTo>
                <a:lnTo>
                  <a:pt x="1398" y="647"/>
                </a:lnTo>
                <a:lnTo>
                  <a:pt x="1391" y="646"/>
                </a:lnTo>
                <a:lnTo>
                  <a:pt x="1384" y="645"/>
                </a:lnTo>
                <a:lnTo>
                  <a:pt x="1379" y="646"/>
                </a:lnTo>
                <a:lnTo>
                  <a:pt x="1375" y="648"/>
                </a:lnTo>
                <a:lnTo>
                  <a:pt x="1372" y="652"/>
                </a:lnTo>
                <a:lnTo>
                  <a:pt x="1369" y="658"/>
                </a:lnTo>
                <a:lnTo>
                  <a:pt x="1369" y="665"/>
                </a:lnTo>
                <a:lnTo>
                  <a:pt x="1369" y="674"/>
                </a:lnTo>
                <a:lnTo>
                  <a:pt x="1372" y="683"/>
                </a:lnTo>
                <a:lnTo>
                  <a:pt x="1375" y="694"/>
                </a:lnTo>
                <a:lnTo>
                  <a:pt x="1378" y="707"/>
                </a:lnTo>
                <a:lnTo>
                  <a:pt x="1388" y="733"/>
                </a:lnTo>
                <a:lnTo>
                  <a:pt x="1402" y="762"/>
                </a:lnTo>
                <a:lnTo>
                  <a:pt x="1417" y="793"/>
                </a:lnTo>
                <a:lnTo>
                  <a:pt x="1435" y="825"/>
                </a:lnTo>
                <a:lnTo>
                  <a:pt x="1453" y="858"/>
                </a:lnTo>
                <a:lnTo>
                  <a:pt x="1473" y="890"/>
                </a:lnTo>
                <a:lnTo>
                  <a:pt x="1510" y="950"/>
                </a:lnTo>
                <a:lnTo>
                  <a:pt x="1544" y="1001"/>
                </a:lnTo>
                <a:lnTo>
                  <a:pt x="1576" y="1049"/>
                </a:lnTo>
                <a:lnTo>
                  <a:pt x="1517" y="1344"/>
                </a:lnTo>
                <a:lnTo>
                  <a:pt x="1251" y="812"/>
                </a:lnTo>
                <a:lnTo>
                  <a:pt x="1369" y="1374"/>
                </a:lnTo>
                <a:lnTo>
                  <a:pt x="1015" y="1255"/>
                </a:lnTo>
                <a:lnTo>
                  <a:pt x="1221" y="1492"/>
                </a:lnTo>
                <a:lnTo>
                  <a:pt x="1219" y="1496"/>
                </a:lnTo>
                <a:lnTo>
                  <a:pt x="1210" y="1509"/>
                </a:lnTo>
                <a:lnTo>
                  <a:pt x="1204" y="1518"/>
                </a:lnTo>
                <a:lnTo>
                  <a:pt x="1195" y="1528"/>
                </a:lnTo>
                <a:lnTo>
                  <a:pt x="1185" y="1537"/>
                </a:lnTo>
                <a:lnTo>
                  <a:pt x="1174" y="1547"/>
                </a:lnTo>
                <a:lnTo>
                  <a:pt x="1160" y="1557"/>
                </a:lnTo>
                <a:lnTo>
                  <a:pt x="1145" y="1565"/>
                </a:lnTo>
                <a:lnTo>
                  <a:pt x="1128" y="1573"/>
                </a:lnTo>
                <a:lnTo>
                  <a:pt x="1109" y="1579"/>
                </a:lnTo>
                <a:lnTo>
                  <a:pt x="1089" y="1583"/>
                </a:lnTo>
                <a:lnTo>
                  <a:pt x="1078" y="1585"/>
                </a:lnTo>
                <a:lnTo>
                  <a:pt x="1066" y="1585"/>
                </a:lnTo>
                <a:lnTo>
                  <a:pt x="1054" y="1585"/>
                </a:lnTo>
                <a:lnTo>
                  <a:pt x="1041" y="1585"/>
                </a:lnTo>
                <a:lnTo>
                  <a:pt x="1028" y="1582"/>
                </a:lnTo>
                <a:lnTo>
                  <a:pt x="1015" y="1580"/>
                </a:lnTo>
                <a:lnTo>
                  <a:pt x="1003" y="1578"/>
                </a:lnTo>
                <a:lnTo>
                  <a:pt x="993" y="1578"/>
                </a:lnTo>
                <a:lnTo>
                  <a:pt x="985" y="1580"/>
                </a:lnTo>
                <a:lnTo>
                  <a:pt x="983" y="1581"/>
                </a:lnTo>
                <a:lnTo>
                  <a:pt x="981" y="1583"/>
                </a:lnTo>
                <a:lnTo>
                  <a:pt x="980" y="1586"/>
                </a:lnTo>
                <a:lnTo>
                  <a:pt x="979" y="1588"/>
                </a:lnTo>
                <a:lnTo>
                  <a:pt x="979" y="1594"/>
                </a:lnTo>
                <a:lnTo>
                  <a:pt x="981" y="1601"/>
                </a:lnTo>
                <a:lnTo>
                  <a:pt x="984" y="1609"/>
                </a:lnTo>
                <a:lnTo>
                  <a:pt x="990" y="1619"/>
                </a:lnTo>
                <a:lnTo>
                  <a:pt x="997" y="1629"/>
                </a:lnTo>
                <a:lnTo>
                  <a:pt x="1016" y="1651"/>
                </a:lnTo>
                <a:lnTo>
                  <a:pt x="1037" y="1676"/>
                </a:lnTo>
                <a:lnTo>
                  <a:pt x="1063" y="1702"/>
                </a:lnTo>
                <a:lnTo>
                  <a:pt x="1090" y="1729"/>
                </a:lnTo>
                <a:lnTo>
                  <a:pt x="1117" y="1754"/>
                </a:lnTo>
                <a:lnTo>
                  <a:pt x="1168" y="1801"/>
                </a:lnTo>
                <a:lnTo>
                  <a:pt x="1207" y="1833"/>
                </a:lnTo>
                <a:lnTo>
                  <a:pt x="1221" y="1846"/>
                </a:lnTo>
                <a:lnTo>
                  <a:pt x="1244" y="1891"/>
                </a:lnTo>
                <a:lnTo>
                  <a:pt x="1264" y="1936"/>
                </a:lnTo>
                <a:lnTo>
                  <a:pt x="1284" y="1987"/>
                </a:lnTo>
                <a:lnTo>
                  <a:pt x="1293" y="2010"/>
                </a:lnTo>
                <a:lnTo>
                  <a:pt x="1301" y="2034"/>
                </a:lnTo>
                <a:lnTo>
                  <a:pt x="1306" y="2053"/>
                </a:lnTo>
                <a:lnTo>
                  <a:pt x="1308" y="2071"/>
                </a:lnTo>
                <a:lnTo>
                  <a:pt x="1309" y="2077"/>
                </a:lnTo>
                <a:lnTo>
                  <a:pt x="1308" y="2082"/>
                </a:lnTo>
                <a:lnTo>
                  <a:pt x="1306" y="2087"/>
                </a:lnTo>
                <a:lnTo>
                  <a:pt x="1304" y="2089"/>
                </a:lnTo>
                <a:lnTo>
                  <a:pt x="1299" y="2090"/>
                </a:lnTo>
                <a:lnTo>
                  <a:pt x="1294" y="2090"/>
                </a:lnTo>
                <a:lnTo>
                  <a:pt x="1288" y="2087"/>
                </a:lnTo>
                <a:lnTo>
                  <a:pt x="1280" y="2082"/>
                </a:lnTo>
                <a:lnTo>
                  <a:pt x="1231" y="2050"/>
                </a:lnTo>
                <a:lnTo>
                  <a:pt x="1154" y="2002"/>
                </a:lnTo>
                <a:lnTo>
                  <a:pt x="1059" y="1943"/>
                </a:lnTo>
                <a:lnTo>
                  <a:pt x="955" y="1879"/>
                </a:lnTo>
                <a:lnTo>
                  <a:pt x="852" y="1817"/>
                </a:lnTo>
                <a:lnTo>
                  <a:pt x="757" y="1763"/>
                </a:lnTo>
                <a:lnTo>
                  <a:pt x="716" y="1739"/>
                </a:lnTo>
                <a:lnTo>
                  <a:pt x="680" y="1721"/>
                </a:lnTo>
                <a:lnTo>
                  <a:pt x="651" y="1707"/>
                </a:lnTo>
                <a:lnTo>
                  <a:pt x="631" y="1699"/>
                </a:lnTo>
                <a:lnTo>
                  <a:pt x="623" y="1696"/>
                </a:lnTo>
                <a:lnTo>
                  <a:pt x="617" y="1696"/>
                </a:lnTo>
                <a:lnTo>
                  <a:pt x="611" y="1699"/>
                </a:lnTo>
                <a:lnTo>
                  <a:pt x="608" y="1702"/>
                </a:lnTo>
                <a:lnTo>
                  <a:pt x="605" y="1706"/>
                </a:lnTo>
                <a:lnTo>
                  <a:pt x="604" y="1713"/>
                </a:lnTo>
                <a:lnTo>
                  <a:pt x="603" y="1720"/>
                </a:lnTo>
                <a:lnTo>
                  <a:pt x="603" y="1730"/>
                </a:lnTo>
                <a:lnTo>
                  <a:pt x="604" y="1739"/>
                </a:lnTo>
                <a:lnTo>
                  <a:pt x="606" y="1750"/>
                </a:lnTo>
                <a:lnTo>
                  <a:pt x="612" y="1776"/>
                </a:lnTo>
                <a:lnTo>
                  <a:pt x="620" y="1804"/>
                </a:lnTo>
                <a:lnTo>
                  <a:pt x="631" y="1835"/>
                </a:lnTo>
                <a:lnTo>
                  <a:pt x="655" y="1901"/>
                </a:lnTo>
                <a:lnTo>
                  <a:pt x="680" y="1968"/>
                </a:lnTo>
                <a:lnTo>
                  <a:pt x="704" y="2031"/>
                </a:lnTo>
                <a:lnTo>
                  <a:pt x="712" y="2059"/>
                </a:lnTo>
                <a:lnTo>
                  <a:pt x="719" y="2082"/>
                </a:lnTo>
                <a:lnTo>
                  <a:pt x="723" y="2101"/>
                </a:lnTo>
                <a:lnTo>
                  <a:pt x="724" y="2107"/>
                </a:lnTo>
                <a:lnTo>
                  <a:pt x="724" y="2112"/>
                </a:lnTo>
                <a:lnTo>
                  <a:pt x="723" y="2115"/>
                </a:lnTo>
                <a:lnTo>
                  <a:pt x="721" y="2116"/>
                </a:lnTo>
                <a:lnTo>
                  <a:pt x="719" y="2116"/>
                </a:lnTo>
                <a:lnTo>
                  <a:pt x="717" y="2115"/>
                </a:lnTo>
                <a:lnTo>
                  <a:pt x="709" y="2109"/>
                </a:lnTo>
                <a:lnTo>
                  <a:pt x="699" y="2100"/>
                </a:lnTo>
                <a:lnTo>
                  <a:pt x="675" y="2075"/>
                </a:lnTo>
                <a:lnTo>
                  <a:pt x="661" y="2061"/>
                </a:lnTo>
                <a:lnTo>
                  <a:pt x="645" y="2047"/>
                </a:lnTo>
                <a:lnTo>
                  <a:pt x="628" y="2035"/>
                </a:lnTo>
                <a:lnTo>
                  <a:pt x="620" y="2029"/>
                </a:lnTo>
                <a:lnTo>
                  <a:pt x="611" y="2024"/>
                </a:lnTo>
                <a:lnTo>
                  <a:pt x="603" y="2020"/>
                </a:lnTo>
                <a:lnTo>
                  <a:pt x="594" y="2017"/>
                </a:lnTo>
                <a:lnTo>
                  <a:pt x="585" y="2015"/>
                </a:lnTo>
                <a:lnTo>
                  <a:pt x="576" y="2014"/>
                </a:lnTo>
                <a:lnTo>
                  <a:pt x="567" y="2014"/>
                </a:lnTo>
                <a:lnTo>
                  <a:pt x="559" y="2016"/>
                </a:lnTo>
                <a:lnTo>
                  <a:pt x="550" y="2019"/>
                </a:lnTo>
                <a:lnTo>
                  <a:pt x="542" y="2023"/>
                </a:lnTo>
                <a:lnTo>
                  <a:pt x="534" y="2030"/>
                </a:lnTo>
                <a:lnTo>
                  <a:pt x="526" y="2036"/>
                </a:lnTo>
                <a:lnTo>
                  <a:pt x="520" y="2044"/>
                </a:lnTo>
                <a:lnTo>
                  <a:pt x="514" y="2052"/>
                </a:lnTo>
                <a:lnTo>
                  <a:pt x="509" y="2061"/>
                </a:lnTo>
                <a:lnTo>
                  <a:pt x="505" y="2071"/>
                </a:lnTo>
                <a:lnTo>
                  <a:pt x="500" y="2080"/>
                </a:lnTo>
                <a:lnTo>
                  <a:pt x="497" y="2091"/>
                </a:lnTo>
                <a:lnTo>
                  <a:pt x="495" y="2102"/>
                </a:lnTo>
                <a:lnTo>
                  <a:pt x="493" y="2114"/>
                </a:lnTo>
                <a:lnTo>
                  <a:pt x="491" y="2125"/>
                </a:lnTo>
                <a:lnTo>
                  <a:pt x="491" y="2138"/>
                </a:lnTo>
                <a:lnTo>
                  <a:pt x="491" y="2163"/>
                </a:lnTo>
                <a:lnTo>
                  <a:pt x="494" y="2190"/>
                </a:lnTo>
                <a:lnTo>
                  <a:pt x="499" y="2216"/>
                </a:lnTo>
                <a:lnTo>
                  <a:pt x="507" y="2243"/>
                </a:lnTo>
                <a:lnTo>
                  <a:pt x="518" y="2269"/>
                </a:lnTo>
                <a:lnTo>
                  <a:pt x="530" y="2293"/>
                </a:lnTo>
                <a:lnTo>
                  <a:pt x="537" y="2305"/>
                </a:lnTo>
                <a:lnTo>
                  <a:pt x="545" y="2317"/>
                </a:lnTo>
                <a:lnTo>
                  <a:pt x="552" y="2329"/>
                </a:lnTo>
                <a:lnTo>
                  <a:pt x="561" y="2340"/>
                </a:lnTo>
                <a:lnTo>
                  <a:pt x="570" y="2350"/>
                </a:lnTo>
                <a:lnTo>
                  <a:pt x="580" y="2360"/>
                </a:lnTo>
                <a:lnTo>
                  <a:pt x="590" y="2370"/>
                </a:lnTo>
                <a:lnTo>
                  <a:pt x="602" y="2378"/>
                </a:lnTo>
                <a:lnTo>
                  <a:pt x="649" y="2415"/>
                </a:lnTo>
                <a:lnTo>
                  <a:pt x="702" y="2457"/>
                </a:lnTo>
                <a:lnTo>
                  <a:pt x="808" y="2544"/>
                </a:lnTo>
                <a:lnTo>
                  <a:pt x="892" y="2615"/>
                </a:lnTo>
                <a:lnTo>
                  <a:pt x="926" y="2644"/>
                </a:lnTo>
                <a:lnTo>
                  <a:pt x="1045" y="3028"/>
                </a:lnTo>
                <a:lnTo>
                  <a:pt x="661" y="2762"/>
                </a:lnTo>
                <a:lnTo>
                  <a:pt x="867" y="3087"/>
                </a:lnTo>
                <a:lnTo>
                  <a:pt x="778" y="3293"/>
                </a:lnTo>
                <a:lnTo>
                  <a:pt x="512" y="2880"/>
                </a:lnTo>
                <a:lnTo>
                  <a:pt x="365" y="2495"/>
                </a:lnTo>
                <a:lnTo>
                  <a:pt x="306" y="2969"/>
                </a:lnTo>
                <a:lnTo>
                  <a:pt x="10" y="2821"/>
                </a:lnTo>
                <a:lnTo>
                  <a:pt x="247" y="3146"/>
                </a:lnTo>
                <a:lnTo>
                  <a:pt x="40" y="3234"/>
                </a:lnTo>
                <a:lnTo>
                  <a:pt x="335" y="3441"/>
                </a:lnTo>
                <a:lnTo>
                  <a:pt x="99" y="3589"/>
                </a:lnTo>
                <a:lnTo>
                  <a:pt x="453" y="3677"/>
                </a:lnTo>
                <a:lnTo>
                  <a:pt x="631" y="3826"/>
                </a:lnTo>
                <a:lnTo>
                  <a:pt x="749" y="4032"/>
                </a:lnTo>
                <a:lnTo>
                  <a:pt x="738" y="4034"/>
                </a:lnTo>
                <a:lnTo>
                  <a:pt x="709" y="4040"/>
                </a:lnTo>
                <a:lnTo>
                  <a:pt x="666" y="4047"/>
                </a:lnTo>
                <a:lnTo>
                  <a:pt x="640" y="4051"/>
                </a:lnTo>
                <a:lnTo>
                  <a:pt x="612" y="4054"/>
                </a:lnTo>
                <a:lnTo>
                  <a:pt x="582" y="4056"/>
                </a:lnTo>
                <a:lnTo>
                  <a:pt x="551" y="4058"/>
                </a:lnTo>
                <a:lnTo>
                  <a:pt x="519" y="4058"/>
                </a:lnTo>
                <a:lnTo>
                  <a:pt x="486" y="4057"/>
                </a:lnTo>
                <a:lnTo>
                  <a:pt x="455" y="4054"/>
                </a:lnTo>
                <a:lnTo>
                  <a:pt x="423" y="4048"/>
                </a:lnTo>
                <a:lnTo>
                  <a:pt x="408" y="4045"/>
                </a:lnTo>
                <a:lnTo>
                  <a:pt x="393" y="4042"/>
                </a:lnTo>
                <a:lnTo>
                  <a:pt x="379" y="4037"/>
                </a:lnTo>
                <a:lnTo>
                  <a:pt x="365" y="4032"/>
                </a:lnTo>
                <a:lnTo>
                  <a:pt x="337" y="4020"/>
                </a:lnTo>
                <a:lnTo>
                  <a:pt x="311" y="4006"/>
                </a:lnTo>
                <a:lnTo>
                  <a:pt x="286" y="3991"/>
                </a:lnTo>
                <a:lnTo>
                  <a:pt x="263" y="3977"/>
                </a:lnTo>
                <a:lnTo>
                  <a:pt x="241" y="3962"/>
                </a:lnTo>
                <a:lnTo>
                  <a:pt x="222" y="3948"/>
                </a:lnTo>
                <a:lnTo>
                  <a:pt x="191" y="3925"/>
                </a:lnTo>
                <a:lnTo>
                  <a:pt x="172" y="3911"/>
                </a:lnTo>
                <a:lnTo>
                  <a:pt x="169" y="3910"/>
                </a:lnTo>
                <a:lnTo>
                  <a:pt x="169" y="3912"/>
                </a:lnTo>
                <a:lnTo>
                  <a:pt x="175" y="3918"/>
                </a:lnTo>
                <a:lnTo>
                  <a:pt x="183" y="3931"/>
                </a:lnTo>
                <a:lnTo>
                  <a:pt x="217" y="3973"/>
                </a:lnTo>
                <a:lnTo>
                  <a:pt x="228" y="3986"/>
                </a:lnTo>
                <a:lnTo>
                  <a:pt x="240" y="3999"/>
                </a:lnTo>
                <a:lnTo>
                  <a:pt x="263" y="4023"/>
                </a:lnTo>
                <a:lnTo>
                  <a:pt x="286" y="4044"/>
                </a:lnTo>
                <a:lnTo>
                  <a:pt x="310" y="4062"/>
                </a:lnTo>
                <a:lnTo>
                  <a:pt x="333" y="4078"/>
                </a:lnTo>
                <a:lnTo>
                  <a:pt x="353" y="4092"/>
                </a:lnTo>
                <a:lnTo>
                  <a:pt x="386" y="4113"/>
                </a:lnTo>
                <a:lnTo>
                  <a:pt x="407" y="4126"/>
                </a:lnTo>
                <a:lnTo>
                  <a:pt x="410" y="4129"/>
                </a:lnTo>
                <a:lnTo>
                  <a:pt x="410" y="4130"/>
                </a:lnTo>
                <a:lnTo>
                  <a:pt x="408" y="4131"/>
                </a:lnTo>
                <a:lnTo>
                  <a:pt x="400" y="4130"/>
                </a:lnTo>
                <a:lnTo>
                  <a:pt x="385" y="4129"/>
                </a:lnTo>
                <a:lnTo>
                  <a:pt x="335" y="4120"/>
                </a:lnTo>
                <a:lnTo>
                  <a:pt x="319" y="4117"/>
                </a:lnTo>
                <a:lnTo>
                  <a:pt x="302" y="4113"/>
                </a:lnTo>
                <a:lnTo>
                  <a:pt x="284" y="4106"/>
                </a:lnTo>
                <a:lnTo>
                  <a:pt x="268" y="4100"/>
                </a:lnTo>
                <a:lnTo>
                  <a:pt x="251" y="4091"/>
                </a:lnTo>
                <a:lnTo>
                  <a:pt x="234" y="4083"/>
                </a:lnTo>
                <a:lnTo>
                  <a:pt x="218" y="4073"/>
                </a:lnTo>
                <a:lnTo>
                  <a:pt x="202" y="4063"/>
                </a:lnTo>
                <a:lnTo>
                  <a:pt x="169" y="4042"/>
                </a:lnTo>
                <a:lnTo>
                  <a:pt x="139" y="4018"/>
                </a:lnTo>
                <a:lnTo>
                  <a:pt x="110" y="3996"/>
                </a:lnTo>
                <a:lnTo>
                  <a:pt x="84" y="3973"/>
                </a:lnTo>
                <a:lnTo>
                  <a:pt x="40" y="3932"/>
                </a:lnTo>
                <a:lnTo>
                  <a:pt x="11" y="3904"/>
                </a:lnTo>
                <a:lnTo>
                  <a:pt x="3" y="3898"/>
                </a:lnTo>
                <a:lnTo>
                  <a:pt x="0" y="3896"/>
                </a:lnTo>
                <a:lnTo>
                  <a:pt x="3" y="3901"/>
                </a:lnTo>
                <a:lnTo>
                  <a:pt x="10" y="3914"/>
                </a:lnTo>
                <a:lnTo>
                  <a:pt x="23" y="3934"/>
                </a:lnTo>
                <a:lnTo>
                  <a:pt x="37" y="3961"/>
                </a:lnTo>
                <a:lnTo>
                  <a:pt x="54" y="3994"/>
                </a:lnTo>
                <a:lnTo>
                  <a:pt x="72" y="4030"/>
                </a:lnTo>
                <a:lnTo>
                  <a:pt x="111" y="4112"/>
                </a:lnTo>
                <a:lnTo>
                  <a:pt x="151" y="4198"/>
                </a:lnTo>
                <a:lnTo>
                  <a:pt x="218" y="4349"/>
                </a:lnTo>
                <a:lnTo>
                  <a:pt x="247" y="4416"/>
                </a:lnTo>
                <a:lnTo>
                  <a:pt x="40" y="4327"/>
                </a:lnTo>
                <a:lnTo>
                  <a:pt x="60" y="4374"/>
                </a:lnTo>
                <a:lnTo>
                  <a:pt x="82" y="4424"/>
                </a:lnTo>
                <a:lnTo>
                  <a:pt x="110" y="4483"/>
                </a:lnTo>
                <a:lnTo>
                  <a:pt x="125" y="4513"/>
                </a:lnTo>
                <a:lnTo>
                  <a:pt x="142" y="4544"/>
                </a:lnTo>
                <a:lnTo>
                  <a:pt x="160" y="4573"/>
                </a:lnTo>
                <a:lnTo>
                  <a:pt x="177" y="4601"/>
                </a:lnTo>
                <a:lnTo>
                  <a:pt x="195" y="4627"/>
                </a:lnTo>
                <a:lnTo>
                  <a:pt x="212" y="4650"/>
                </a:lnTo>
                <a:lnTo>
                  <a:pt x="221" y="4659"/>
                </a:lnTo>
                <a:lnTo>
                  <a:pt x="229" y="4668"/>
                </a:lnTo>
                <a:lnTo>
                  <a:pt x="238" y="4675"/>
                </a:lnTo>
                <a:lnTo>
                  <a:pt x="247" y="4682"/>
                </a:lnTo>
                <a:lnTo>
                  <a:pt x="256" y="4687"/>
                </a:lnTo>
                <a:lnTo>
                  <a:pt x="268" y="4693"/>
                </a:lnTo>
                <a:lnTo>
                  <a:pt x="282" y="4697"/>
                </a:lnTo>
                <a:lnTo>
                  <a:pt x="298" y="4701"/>
                </a:lnTo>
                <a:lnTo>
                  <a:pt x="336" y="4709"/>
                </a:lnTo>
                <a:lnTo>
                  <a:pt x="380" y="4716"/>
                </a:lnTo>
                <a:lnTo>
                  <a:pt x="427" y="4722"/>
                </a:lnTo>
                <a:lnTo>
                  <a:pt x="477" y="4727"/>
                </a:lnTo>
                <a:lnTo>
                  <a:pt x="528" y="4730"/>
                </a:lnTo>
                <a:lnTo>
                  <a:pt x="579" y="4733"/>
                </a:lnTo>
                <a:lnTo>
                  <a:pt x="673" y="4738"/>
                </a:lnTo>
                <a:lnTo>
                  <a:pt x="745" y="4740"/>
                </a:lnTo>
                <a:lnTo>
                  <a:pt x="784" y="4741"/>
                </a:lnTo>
                <a:lnTo>
                  <a:pt x="778" y="4741"/>
                </a:lnTo>
                <a:lnTo>
                  <a:pt x="769" y="4742"/>
                </a:lnTo>
                <a:lnTo>
                  <a:pt x="759" y="4743"/>
                </a:lnTo>
                <a:lnTo>
                  <a:pt x="746" y="4746"/>
                </a:lnTo>
                <a:lnTo>
                  <a:pt x="732" y="4751"/>
                </a:lnTo>
                <a:lnTo>
                  <a:pt x="700" y="4762"/>
                </a:lnTo>
                <a:lnTo>
                  <a:pt x="665" y="4778"/>
                </a:lnTo>
                <a:lnTo>
                  <a:pt x="627" y="4795"/>
                </a:lnTo>
                <a:lnTo>
                  <a:pt x="589" y="4814"/>
                </a:lnTo>
                <a:lnTo>
                  <a:pt x="550" y="4835"/>
                </a:lnTo>
                <a:lnTo>
                  <a:pt x="512" y="4855"/>
                </a:lnTo>
                <a:lnTo>
                  <a:pt x="478" y="4875"/>
                </a:lnTo>
                <a:lnTo>
                  <a:pt x="448" y="4895"/>
                </a:lnTo>
                <a:lnTo>
                  <a:pt x="423" y="4913"/>
                </a:lnTo>
                <a:lnTo>
                  <a:pt x="405" y="4928"/>
                </a:lnTo>
                <a:lnTo>
                  <a:pt x="398" y="4935"/>
                </a:lnTo>
                <a:lnTo>
                  <a:pt x="394" y="4940"/>
                </a:lnTo>
                <a:lnTo>
                  <a:pt x="392" y="4944"/>
                </a:lnTo>
                <a:lnTo>
                  <a:pt x="393" y="4945"/>
                </a:lnTo>
                <a:lnTo>
                  <a:pt x="393" y="4947"/>
                </a:lnTo>
                <a:lnTo>
                  <a:pt x="396" y="4950"/>
                </a:lnTo>
                <a:lnTo>
                  <a:pt x="403" y="4951"/>
                </a:lnTo>
                <a:lnTo>
                  <a:pt x="411" y="4950"/>
                </a:lnTo>
                <a:lnTo>
                  <a:pt x="424" y="4947"/>
                </a:lnTo>
                <a:lnTo>
                  <a:pt x="454" y="4942"/>
                </a:lnTo>
                <a:lnTo>
                  <a:pt x="488" y="4937"/>
                </a:lnTo>
                <a:lnTo>
                  <a:pt x="565" y="4926"/>
                </a:lnTo>
                <a:lnTo>
                  <a:pt x="648" y="4916"/>
                </a:lnTo>
                <a:lnTo>
                  <a:pt x="731" y="4907"/>
                </a:lnTo>
                <a:lnTo>
                  <a:pt x="868" y="4894"/>
                </a:lnTo>
                <a:lnTo>
                  <a:pt x="926" y="4888"/>
                </a:lnTo>
                <a:lnTo>
                  <a:pt x="887" y="4947"/>
                </a:lnTo>
                <a:lnTo>
                  <a:pt x="848" y="5005"/>
                </a:lnTo>
                <a:lnTo>
                  <a:pt x="808" y="5070"/>
                </a:lnTo>
                <a:lnTo>
                  <a:pt x="790" y="5100"/>
                </a:lnTo>
                <a:lnTo>
                  <a:pt x="774" y="5129"/>
                </a:lnTo>
                <a:lnTo>
                  <a:pt x="761" y="5155"/>
                </a:lnTo>
                <a:lnTo>
                  <a:pt x="751" y="5175"/>
                </a:lnTo>
                <a:lnTo>
                  <a:pt x="749" y="5183"/>
                </a:lnTo>
                <a:lnTo>
                  <a:pt x="748" y="5189"/>
                </a:lnTo>
                <a:lnTo>
                  <a:pt x="749" y="5195"/>
                </a:lnTo>
                <a:lnTo>
                  <a:pt x="750" y="5196"/>
                </a:lnTo>
                <a:lnTo>
                  <a:pt x="751" y="5197"/>
                </a:lnTo>
                <a:lnTo>
                  <a:pt x="754" y="5197"/>
                </a:lnTo>
                <a:lnTo>
                  <a:pt x="761" y="5196"/>
                </a:lnTo>
                <a:lnTo>
                  <a:pt x="768" y="5192"/>
                </a:lnTo>
                <a:lnTo>
                  <a:pt x="778" y="5184"/>
                </a:lnTo>
                <a:lnTo>
                  <a:pt x="790" y="5176"/>
                </a:lnTo>
                <a:lnTo>
                  <a:pt x="804" y="5170"/>
                </a:lnTo>
                <a:lnTo>
                  <a:pt x="818" y="5164"/>
                </a:lnTo>
                <a:lnTo>
                  <a:pt x="834" y="5158"/>
                </a:lnTo>
                <a:lnTo>
                  <a:pt x="851" y="5155"/>
                </a:lnTo>
                <a:lnTo>
                  <a:pt x="868" y="5151"/>
                </a:lnTo>
                <a:lnTo>
                  <a:pt x="888" y="5149"/>
                </a:lnTo>
                <a:lnTo>
                  <a:pt x="907" y="5146"/>
                </a:lnTo>
                <a:lnTo>
                  <a:pt x="947" y="5145"/>
                </a:lnTo>
                <a:lnTo>
                  <a:pt x="989" y="5145"/>
                </a:lnTo>
                <a:lnTo>
                  <a:pt x="1032" y="5147"/>
                </a:lnTo>
                <a:lnTo>
                  <a:pt x="1074" y="5151"/>
                </a:lnTo>
                <a:lnTo>
                  <a:pt x="1115" y="5155"/>
                </a:lnTo>
                <a:lnTo>
                  <a:pt x="1153" y="5160"/>
                </a:lnTo>
                <a:lnTo>
                  <a:pt x="1219" y="5172"/>
                </a:lnTo>
                <a:lnTo>
                  <a:pt x="1264" y="5181"/>
                </a:lnTo>
                <a:lnTo>
                  <a:pt x="1280" y="5184"/>
                </a:lnTo>
                <a:lnTo>
                  <a:pt x="1605" y="5154"/>
                </a:lnTo>
                <a:close/>
              </a:path>
            </a:pathLst>
          </a:custGeom>
          <a:solidFill>
            <a:srgbClr val="00B05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3970">
              <a:solidFill>
                <a:srgbClr val="FFFFFF"/>
              </a:solidFill>
            </a:endParaRPr>
          </a:p>
        </p:txBody>
      </p:sp>
      <p:sp>
        <p:nvSpPr>
          <p:cNvPr id="42" name="KSO_Shape"/>
          <p:cNvSpPr/>
          <p:nvPr/>
        </p:nvSpPr>
        <p:spPr bwMode="auto">
          <a:xfrm>
            <a:off x="7467962" y="7962820"/>
            <a:ext cx="265042" cy="523109"/>
          </a:xfrm>
          <a:custGeom>
            <a:avLst/>
            <a:gdLst>
              <a:gd name="T0" fmla="*/ 110365619 w 3976"/>
              <a:gd name="T1" fmla="*/ 455804409 h 7842"/>
              <a:gd name="T2" fmla="*/ 109304530 w 3976"/>
              <a:gd name="T3" fmla="*/ 381981165 h 7842"/>
              <a:gd name="T4" fmla="*/ 108361178 w 3976"/>
              <a:gd name="T5" fmla="*/ 331349267 h 7842"/>
              <a:gd name="T6" fmla="*/ 113726098 w 3976"/>
              <a:gd name="T7" fmla="*/ 315652330 h 7842"/>
              <a:gd name="T8" fmla="*/ 129939079 w 3976"/>
              <a:gd name="T9" fmla="*/ 315416209 h 7842"/>
              <a:gd name="T10" fmla="*/ 132709902 w 3976"/>
              <a:gd name="T11" fmla="*/ 296060369 h 7842"/>
              <a:gd name="T12" fmla="*/ 158355917 w 3976"/>
              <a:gd name="T13" fmla="*/ 302846658 h 7842"/>
              <a:gd name="T14" fmla="*/ 178813496 w 3976"/>
              <a:gd name="T15" fmla="*/ 285320270 h 7842"/>
              <a:gd name="T16" fmla="*/ 199684004 w 3976"/>
              <a:gd name="T17" fmla="*/ 275347320 h 7842"/>
              <a:gd name="T18" fmla="*/ 203693128 w 3976"/>
              <a:gd name="T19" fmla="*/ 266023703 h 7842"/>
              <a:gd name="T20" fmla="*/ 182173975 w 3976"/>
              <a:gd name="T21" fmla="*/ 265315583 h 7842"/>
              <a:gd name="T22" fmla="*/ 188364509 w 3976"/>
              <a:gd name="T23" fmla="*/ 259827473 h 7842"/>
              <a:gd name="T24" fmla="*/ 213361878 w 3976"/>
              <a:gd name="T25" fmla="*/ 246726894 h 7842"/>
              <a:gd name="T26" fmla="*/ 234232143 w 3976"/>
              <a:gd name="T27" fmla="*/ 229200505 h 7842"/>
              <a:gd name="T28" fmla="*/ 207466293 w 3976"/>
              <a:gd name="T29" fmla="*/ 230911896 h 7842"/>
              <a:gd name="T30" fmla="*/ 189956264 w 3976"/>
              <a:gd name="T31" fmla="*/ 228610446 h 7842"/>
              <a:gd name="T32" fmla="*/ 173330597 w 3976"/>
              <a:gd name="T33" fmla="*/ 227135176 h 7842"/>
              <a:gd name="T34" fmla="*/ 183412276 w 3976"/>
              <a:gd name="T35" fmla="*/ 169952867 h 7842"/>
              <a:gd name="T36" fmla="*/ 178872486 w 3976"/>
              <a:gd name="T37" fmla="*/ 165940270 h 7842"/>
              <a:gd name="T38" fmla="*/ 159475995 w 3976"/>
              <a:gd name="T39" fmla="*/ 181755268 h 7842"/>
              <a:gd name="T40" fmla="*/ 141907219 w 3976"/>
              <a:gd name="T41" fmla="*/ 181047148 h 7842"/>
              <a:gd name="T42" fmla="*/ 143793680 w 3976"/>
              <a:gd name="T43" fmla="*/ 177329459 h 7842"/>
              <a:gd name="T44" fmla="*/ 158709613 w 3976"/>
              <a:gd name="T45" fmla="*/ 164582818 h 7842"/>
              <a:gd name="T46" fmla="*/ 181702541 w 3976"/>
              <a:gd name="T47" fmla="*/ 100260524 h 7842"/>
              <a:gd name="T48" fmla="*/ 125222562 w 3976"/>
              <a:gd name="T49" fmla="*/ 68689315 h 7842"/>
              <a:gd name="T50" fmla="*/ 115200116 w 3976"/>
              <a:gd name="T51" fmla="*/ 46441966 h 7842"/>
              <a:gd name="T52" fmla="*/ 105413386 w 3976"/>
              <a:gd name="T53" fmla="*/ 1947269 h 7842"/>
              <a:gd name="T54" fmla="*/ 102760300 w 3976"/>
              <a:gd name="T55" fmla="*/ 2360480 h 7842"/>
              <a:gd name="T56" fmla="*/ 94329608 w 3976"/>
              <a:gd name="T57" fmla="*/ 30449878 h 7842"/>
              <a:gd name="T58" fmla="*/ 86016896 w 3976"/>
              <a:gd name="T59" fmla="*/ 26555098 h 7842"/>
              <a:gd name="T60" fmla="*/ 94624314 w 3976"/>
              <a:gd name="T61" fmla="*/ 47917236 h 7842"/>
              <a:gd name="T62" fmla="*/ 81300379 w 3976"/>
              <a:gd name="T63" fmla="*/ 38121377 h 7842"/>
              <a:gd name="T64" fmla="*/ 84601868 w 3976"/>
              <a:gd name="T65" fmla="*/ 48684386 h 7842"/>
              <a:gd name="T66" fmla="*/ 71336679 w 3976"/>
              <a:gd name="T67" fmla="*/ 89048183 h 7842"/>
              <a:gd name="T68" fmla="*/ 61373223 w 3976"/>
              <a:gd name="T69" fmla="*/ 93533265 h 7842"/>
              <a:gd name="T70" fmla="*/ 58012744 w 3976"/>
              <a:gd name="T71" fmla="*/ 94949505 h 7842"/>
              <a:gd name="T72" fmla="*/ 74520431 w 3976"/>
              <a:gd name="T73" fmla="*/ 114246071 h 7842"/>
              <a:gd name="T74" fmla="*/ 75463783 w 3976"/>
              <a:gd name="T75" fmla="*/ 122861811 h 7842"/>
              <a:gd name="T76" fmla="*/ 36729550 w 3976"/>
              <a:gd name="T77" fmla="*/ 100083433 h 7842"/>
              <a:gd name="T78" fmla="*/ 38616254 w 3976"/>
              <a:gd name="T79" fmla="*/ 112180742 h 7842"/>
              <a:gd name="T80" fmla="*/ 41799763 w 3976"/>
              <a:gd name="T81" fmla="*/ 124455142 h 7842"/>
              <a:gd name="T82" fmla="*/ 32956385 w 3976"/>
              <a:gd name="T83" fmla="*/ 118967031 h 7842"/>
              <a:gd name="T84" fmla="*/ 29065240 w 3976"/>
              <a:gd name="T85" fmla="*/ 124750293 h 7842"/>
              <a:gd name="T86" fmla="*/ 33605030 w 3976"/>
              <a:gd name="T87" fmla="*/ 138676809 h 7842"/>
              <a:gd name="T88" fmla="*/ 45867877 w 3976"/>
              <a:gd name="T89" fmla="*/ 194324818 h 7842"/>
              <a:gd name="T90" fmla="*/ 43509497 w 3976"/>
              <a:gd name="T91" fmla="*/ 238052123 h 7842"/>
              <a:gd name="T92" fmla="*/ 22344283 w 3976"/>
              <a:gd name="T93" fmla="*/ 238229214 h 7842"/>
              <a:gd name="T94" fmla="*/ 9963457 w 3976"/>
              <a:gd name="T95" fmla="*/ 230852865 h 7842"/>
              <a:gd name="T96" fmla="*/ 23995027 w 3976"/>
              <a:gd name="T97" fmla="*/ 243481203 h 7842"/>
              <a:gd name="T98" fmla="*/ 13795611 w 3976"/>
              <a:gd name="T99" fmla="*/ 240943632 h 7842"/>
              <a:gd name="T100" fmla="*/ 589656 w 3976"/>
              <a:gd name="T101" fmla="*/ 230970926 h 7842"/>
              <a:gd name="T102" fmla="*/ 4834496 w 3976"/>
              <a:gd name="T103" fmla="*/ 261066622 h 7842"/>
              <a:gd name="T104" fmla="*/ 15092660 w 3976"/>
              <a:gd name="T105" fmla="*/ 276586712 h 7842"/>
              <a:gd name="T106" fmla="*/ 45867877 w 3976"/>
              <a:gd name="T107" fmla="*/ 279773372 h 7842"/>
              <a:gd name="T108" fmla="*/ 26412397 w 3976"/>
              <a:gd name="T109" fmla="*/ 288861111 h 7842"/>
              <a:gd name="T110" fmla="*/ 26766093 w 3976"/>
              <a:gd name="T111" fmla="*/ 291634560 h 7842"/>
              <a:gd name="T112" fmla="*/ 44865535 w 3976"/>
              <a:gd name="T113" fmla="*/ 304204111 h 7842"/>
              <a:gd name="T114" fmla="*/ 47400642 w 3976"/>
              <a:gd name="T115" fmla="*/ 305089078 h 7842"/>
              <a:gd name="T116" fmla="*/ 71867345 w 3976"/>
              <a:gd name="T117" fmla="*/ 305207138 h 7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976" h="7842">
                <a:moveTo>
                  <a:pt x="1605" y="5154"/>
                </a:moveTo>
                <a:lnTo>
                  <a:pt x="1605" y="5154"/>
                </a:lnTo>
                <a:lnTo>
                  <a:pt x="1605" y="6956"/>
                </a:lnTo>
                <a:lnTo>
                  <a:pt x="1604" y="6985"/>
                </a:lnTo>
                <a:lnTo>
                  <a:pt x="1601" y="7028"/>
                </a:lnTo>
                <a:lnTo>
                  <a:pt x="1594" y="7082"/>
                </a:lnTo>
                <a:lnTo>
                  <a:pt x="1587" y="7145"/>
                </a:lnTo>
                <a:lnTo>
                  <a:pt x="1568" y="7289"/>
                </a:lnTo>
                <a:lnTo>
                  <a:pt x="1546" y="7443"/>
                </a:lnTo>
                <a:lnTo>
                  <a:pt x="1506" y="7721"/>
                </a:lnTo>
                <a:lnTo>
                  <a:pt x="1488" y="7842"/>
                </a:lnTo>
                <a:lnTo>
                  <a:pt x="1872" y="7724"/>
                </a:lnTo>
                <a:lnTo>
                  <a:pt x="1875" y="7604"/>
                </a:lnTo>
                <a:lnTo>
                  <a:pt x="1879" y="7474"/>
                </a:lnTo>
                <a:lnTo>
                  <a:pt x="1882" y="7314"/>
                </a:lnTo>
                <a:lnTo>
                  <a:pt x="1884" y="7140"/>
                </a:lnTo>
                <a:lnTo>
                  <a:pt x="1884" y="7052"/>
                </a:lnTo>
                <a:lnTo>
                  <a:pt x="1883" y="6964"/>
                </a:lnTo>
                <a:lnTo>
                  <a:pt x="1882" y="6880"/>
                </a:lnTo>
                <a:lnTo>
                  <a:pt x="1880" y="6800"/>
                </a:lnTo>
                <a:lnTo>
                  <a:pt x="1876" y="6726"/>
                </a:lnTo>
                <a:lnTo>
                  <a:pt x="1872" y="6661"/>
                </a:lnTo>
                <a:lnTo>
                  <a:pt x="1854" y="6473"/>
                </a:lnTo>
                <a:lnTo>
                  <a:pt x="1849" y="6412"/>
                </a:lnTo>
                <a:lnTo>
                  <a:pt x="1846" y="6362"/>
                </a:lnTo>
                <a:lnTo>
                  <a:pt x="1844" y="6315"/>
                </a:lnTo>
                <a:lnTo>
                  <a:pt x="1843" y="6266"/>
                </a:lnTo>
                <a:lnTo>
                  <a:pt x="1841" y="6129"/>
                </a:lnTo>
                <a:lnTo>
                  <a:pt x="1840" y="6038"/>
                </a:lnTo>
                <a:lnTo>
                  <a:pt x="1838" y="5943"/>
                </a:lnTo>
                <a:lnTo>
                  <a:pt x="1835" y="5848"/>
                </a:lnTo>
                <a:lnTo>
                  <a:pt x="1834" y="5753"/>
                </a:lnTo>
                <a:lnTo>
                  <a:pt x="1835" y="5706"/>
                </a:lnTo>
                <a:lnTo>
                  <a:pt x="1836" y="5660"/>
                </a:lnTo>
                <a:lnTo>
                  <a:pt x="1838" y="5615"/>
                </a:lnTo>
                <a:lnTo>
                  <a:pt x="1841" y="5572"/>
                </a:lnTo>
                <a:lnTo>
                  <a:pt x="1847" y="5531"/>
                </a:lnTo>
                <a:lnTo>
                  <a:pt x="1853" y="5492"/>
                </a:lnTo>
                <a:lnTo>
                  <a:pt x="1861" y="5455"/>
                </a:lnTo>
                <a:lnTo>
                  <a:pt x="1866" y="5437"/>
                </a:lnTo>
                <a:lnTo>
                  <a:pt x="1872" y="5421"/>
                </a:lnTo>
                <a:lnTo>
                  <a:pt x="1877" y="5404"/>
                </a:lnTo>
                <a:lnTo>
                  <a:pt x="1886" y="5391"/>
                </a:lnTo>
                <a:lnTo>
                  <a:pt x="1894" y="5378"/>
                </a:lnTo>
                <a:lnTo>
                  <a:pt x="1905" y="5367"/>
                </a:lnTo>
                <a:lnTo>
                  <a:pt x="1916" y="5357"/>
                </a:lnTo>
                <a:lnTo>
                  <a:pt x="1929" y="5349"/>
                </a:lnTo>
                <a:lnTo>
                  <a:pt x="1941" y="5342"/>
                </a:lnTo>
                <a:lnTo>
                  <a:pt x="1957" y="5337"/>
                </a:lnTo>
                <a:lnTo>
                  <a:pt x="1971" y="5331"/>
                </a:lnTo>
                <a:lnTo>
                  <a:pt x="1987" y="5328"/>
                </a:lnTo>
                <a:lnTo>
                  <a:pt x="2003" y="5325"/>
                </a:lnTo>
                <a:lnTo>
                  <a:pt x="2019" y="5324"/>
                </a:lnTo>
                <a:lnTo>
                  <a:pt x="2035" y="5323"/>
                </a:lnTo>
                <a:lnTo>
                  <a:pt x="2052" y="5323"/>
                </a:lnTo>
                <a:lnTo>
                  <a:pt x="2086" y="5324"/>
                </a:lnTo>
                <a:lnTo>
                  <a:pt x="2118" y="5328"/>
                </a:lnTo>
                <a:lnTo>
                  <a:pt x="2149" y="5334"/>
                </a:lnTo>
                <a:lnTo>
                  <a:pt x="2178" y="5339"/>
                </a:lnTo>
                <a:lnTo>
                  <a:pt x="2204" y="5345"/>
                </a:lnTo>
                <a:lnTo>
                  <a:pt x="2242" y="5356"/>
                </a:lnTo>
                <a:lnTo>
                  <a:pt x="2255" y="5361"/>
                </a:lnTo>
                <a:lnTo>
                  <a:pt x="2225" y="5066"/>
                </a:lnTo>
                <a:lnTo>
                  <a:pt x="2224" y="5062"/>
                </a:lnTo>
                <a:lnTo>
                  <a:pt x="2223" y="5053"/>
                </a:lnTo>
                <a:lnTo>
                  <a:pt x="2223" y="5047"/>
                </a:lnTo>
                <a:lnTo>
                  <a:pt x="2224" y="5041"/>
                </a:lnTo>
                <a:lnTo>
                  <a:pt x="2226" y="5035"/>
                </a:lnTo>
                <a:lnTo>
                  <a:pt x="2230" y="5029"/>
                </a:lnTo>
                <a:lnTo>
                  <a:pt x="2234" y="5024"/>
                </a:lnTo>
                <a:lnTo>
                  <a:pt x="2242" y="5019"/>
                </a:lnTo>
                <a:lnTo>
                  <a:pt x="2251" y="5017"/>
                </a:lnTo>
                <a:lnTo>
                  <a:pt x="2263" y="5016"/>
                </a:lnTo>
                <a:lnTo>
                  <a:pt x="2278" y="5017"/>
                </a:lnTo>
                <a:lnTo>
                  <a:pt x="2296" y="5021"/>
                </a:lnTo>
                <a:lnTo>
                  <a:pt x="2318" y="5027"/>
                </a:lnTo>
                <a:lnTo>
                  <a:pt x="2344" y="5037"/>
                </a:lnTo>
                <a:lnTo>
                  <a:pt x="2373" y="5047"/>
                </a:lnTo>
                <a:lnTo>
                  <a:pt x="2405" y="5058"/>
                </a:lnTo>
                <a:lnTo>
                  <a:pt x="2439" y="5069"/>
                </a:lnTo>
                <a:lnTo>
                  <a:pt x="2475" y="5080"/>
                </a:lnTo>
                <a:lnTo>
                  <a:pt x="2549" y="5099"/>
                </a:lnTo>
                <a:lnTo>
                  <a:pt x="2621" y="5117"/>
                </a:lnTo>
                <a:lnTo>
                  <a:pt x="2686" y="5132"/>
                </a:lnTo>
                <a:lnTo>
                  <a:pt x="2738" y="5144"/>
                </a:lnTo>
                <a:lnTo>
                  <a:pt x="2787" y="5154"/>
                </a:lnTo>
                <a:lnTo>
                  <a:pt x="2609" y="4682"/>
                </a:lnTo>
                <a:lnTo>
                  <a:pt x="2768" y="4744"/>
                </a:lnTo>
                <a:lnTo>
                  <a:pt x="2896" y="4794"/>
                </a:lnTo>
                <a:lnTo>
                  <a:pt x="2951" y="4815"/>
                </a:lnTo>
                <a:lnTo>
                  <a:pt x="2993" y="4829"/>
                </a:lnTo>
                <a:lnTo>
                  <a:pt x="3003" y="4832"/>
                </a:lnTo>
                <a:lnTo>
                  <a:pt x="3011" y="4833"/>
                </a:lnTo>
                <a:lnTo>
                  <a:pt x="3022" y="4835"/>
                </a:lnTo>
                <a:lnTo>
                  <a:pt x="3033" y="4835"/>
                </a:lnTo>
                <a:lnTo>
                  <a:pt x="3057" y="4832"/>
                </a:lnTo>
                <a:lnTo>
                  <a:pt x="3081" y="4828"/>
                </a:lnTo>
                <a:lnTo>
                  <a:pt x="3108" y="4822"/>
                </a:lnTo>
                <a:lnTo>
                  <a:pt x="3135" y="4814"/>
                </a:lnTo>
                <a:lnTo>
                  <a:pt x="3162" y="4805"/>
                </a:lnTo>
                <a:lnTo>
                  <a:pt x="3189" y="4796"/>
                </a:lnTo>
                <a:lnTo>
                  <a:pt x="3239" y="4776"/>
                </a:lnTo>
                <a:lnTo>
                  <a:pt x="3280" y="4759"/>
                </a:lnTo>
                <a:lnTo>
                  <a:pt x="3318" y="4741"/>
                </a:lnTo>
                <a:lnTo>
                  <a:pt x="3329" y="4731"/>
                </a:lnTo>
                <a:lnTo>
                  <a:pt x="3353" y="4704"/>
                </a:lnTo>
                <a:lnTo>
                  <a:pt x="3387" y="4666"/>
                </a:lnTo>
                <a:lnTo>
                  <a:pt x="3405" y="4645"/>
                </a:lnTo>
                <a:lnTo>
                  <a:pt x="3422" y="4623"/>
                </a:lnTo>
                <a:lnTo>
                  <a:pt x="3437" y="4601"/>
                </a:lnTo>
                <a:lnTo>
                  <a:pt x="3451" y="4580"/>
                </a:lnTo>
                <a:lnTo>
                  <a:pt x="3462" y="4559"/>
                </a:lnTo>
                <a:lnTo>
                  <a:pt x="3465" y="4551"/>
                </a:lnTo>
                <a:lnTo>
                  <a:pt x="3469" y="4542"/>
                </a:lnTo>
                <a:lnTo>
                  <a:pt x="3470" y="4533"/>
                </a:lnTo>
                <a:lnTo>
                  <a:pt x="3470" y="4526"/>
                </a:lnTo>
                <a:lnTo>
                  <a:pt x="3469" y="4520"/>
                </a:lnTo>
                <a:lnTo>
                  <a:pt x="3465" y="4515"/>
                </a:lnTo>
                <a:lnTo>
                  <a:pt x="3461" y="4511"/>
                </a:lnTo>
                <a:lnTo>
                  <a:pt x="3455" y="4508"/>
                </a:lnTo>
                <a:lnTo>
                  <a:pt x="3447" y="4505"/>
                </a:lnTo>
                <a:lnTo>
                  <a:pt x="3436" y="4504"/>
                </a:lnTo>
                <a:lnTo>
                  <a:pt x="3382" y="4505"/>
                </a:lnTo>
                <a:lnTo>
                  <a:pt x="3315" y="4508"/>
                </a:lnTo>
                <a:lnTo>
                  <a:pt x="3243" y="4510"/>
                </a:lnTo>
                <a:lnTo>
                  <a:pt x="3207" y="4509"/>
                </a:lnTo>
                <a:lnTo>
                  <a:pt x="3175" y="4509"/>
                </a:lnTo>
                <a:lnTo>
                  <a:pt x="3145" y="4507"/>
                </a:lnTo>
                <a:lnTo>
                  <a:pt x="3118" y="4503"/>
                </a:lnTo>
                <a:lnTo>
                  <a:pt x="3107" y="4501"/>
                </a:lnTo>
                <a:lnTo>
                  <a:pt x="3097" y="4499"/>
                </a:lnTo>
                <a:lnTo>
                  <a:pt x="3090" y="4496"/>
                </a:lnTo>
                <a:lnTo>
                  <a:pt x="3084" y="4493"/>
                </a:lnTo>
                <a:lnTo>
                  <a:pt x="3079" y="4488"/>
                </a:lnTo>
                <a:lnTo>
                  <a:pt x="3077" y="4484"/>
                </a:lnTo>
                <a:lnTo>
                  <a:pt x="3076" y="4479"/>
                </a:lnTo>
                <a:lnTo>
                  <a:pt x="3078" y="4473"/>
                </a:lnTo>
                <a:lnTo>
                  <a:pt x="3082" y="4468"/>
                </a:lnTo>
                <a:lnTo>
                  <a:pt x="3090" y="4460"/>
                </a:lnTo>
                <a:lnTo>
                  <a:pt x="3100" y="4454"/>
                </a:lnTo>
                <a:lnTo>
                  <a:pt x="3111" y="4445"/>
                </a:lnTo>
                <a:lnTo>
                  <a:pt x="3139" y="4430"/>
                </a:lnTo>
                <a:lnTo>
                  <a:pt x="3167" y="4416"/>
                </a:lnTo>
                <a:lnTo>
                  <a:pt x="3195" y="4403"/>
                </a:lnTo>
                <a:lnTo>
                  <a:pt x="3223" y="4391"/>
                </a:lnTo>
                <a:lnTo>
                  <a:pt x="3279" y="4371"/>
                </a:lnTo>
                <a:lnTo>
                  <a:pt x="3337" y="4349"/>
                </a:lnTo>
                <a:lnTo>
                  <a:pt x="3366" y="4338"/>
                </a:lnTo>
                <a:lnTo>
                  <a:pt x="3395" y="4326"/>
                </a:lnTo>
                <a:lnTo>
                  <a:pt x="3425" y="4312"/>
                </a:lnTo>
                <a:lnTo>
                  <a:pt x="3457" y="4296"/>
                </a:lnTo>
                <a:lnTo>
                  <a:pt x="3488" y="4279"/>
                </a:lnTo>
                <a:lnTo>
                  <a:pt x="3519" y="4258"/>
                </a:lnTo>
                <a:lnTo>
                  <a:pt x="3551" y="4235"/>
                </a:lnTo>
                <a:lnTo>
                  <a:pt x="3585" y="4210"/>
                </a:lnTo>
                <a:lnTo>
                  <a:pt x="3619" y="4181"/>
                </a:lnTo>
                <a:lnTo>
                  <a:pt x="3657" y="4152"/>
                </a:lnTo>
                <a:lnTo>
                  <a:pt x="3735" y="4092"/>
                </a:lnTo>
                <a:lnTo>
                  <a:pt x="3814" y="4033"/>
                </a:lnTo>
                <a:lnTo>
                  <a:pt x="3884" y="3981"/>
                </a:lnTo>
                <a:lnTo>
                  <a:pt x="3913" y="3957"/>
                </a:lnTo>
                <a:lnTo>
                  <a:pt x="3938" y="3935"/>
                </a:lnTo>
                <a:lnTo>
                  <a:pt x="3958" y="3917"/>
                </a:lnTo>
                <a:lnTo>
                  <a:pt x="3965" y="3909"/>
                </a:lnTo>
                <a:lnTo>
                  <a:pt x="3971" y="3902"/>
                </a:lnTo>
                <a:lnTo>
                  <a:pt x="3974" y="3896"/>
                </a:lnTo>
                <a:lnTo>
                  <a:pt x="3976" y="3890"/>
                </a:lnTo>
                <a:lnTo>
                  <a:pt x="3976" y="3887"/>
                </a:lnTo>
                <a:lnTo>
                  <a:pt x="3973" y="3884"/>
                </a:lnTo>
                <a:lnTo>
                  <a:pt x="3969" y="3882"/>
                </a:lnTo>
                <a:lnTo>
                  <a:pt x="3961" y="3882"/>
                </a:lnTo>
                <a:lnTo>
                  <a:pt x="3951" y="3883"/>
                </a:lnTo>
                <a:lnTo>
                  <a:pt x="3938" y="3884"/>
                </a:lnTo>
                <a:lnTo>
                  <a:pt x="3909" y="3889"/>
                </a:lnTo>
                <a:lnTo>
                  <a:pt x="3876" y="3895"/>
                </a:lnTo>
                <a:lnTo>
                  <a:pt x="3841" y="3898"/>
                </a:lnTo>
                <a:lnTo>
                  <a:pt x="3803" y="3901"/>
                </a:lnTo>
                <a:lnTo>
                  <a:pt x="3724" y="3906"/>
                </a:lnTo>
                <a:lnTo>
                  <a:pt x="3647" y="3910"/>
                </a:lnTo>
                <a:lnTo>
                  <a:pt x="3577" y="3912"/>
                </a:lnTo>
                <a:lnTo>
                  <a:pt x="3519" y="3913"/>
                </a:lnTo>
                <a:lnTo>
                  <a:pt x="3466" y="3914"/>
                </a:lnTo>
                <a:lnTo>
                  <a:pt x="3525" y="3618"/>
                </a:lnTo>
                <a:lnTo>
                  <a:pt x="3501" y="3643"/>
                </a:lnTo>
                <a:lnTo>
                  <a:pt x="3436" y="3703"/>
                </a:lnTo>
                <a:lnTo>
                  <a:pt x="3395" y="3741"/>
                </a:lnTo>
                <a:lnTo>
                  <a:pt x="3351" y="3781"/>
                </a:lnTo>
                <a:lnTo>
                  <a:pt x="3305" y="3819"/>
                </a:lnTo>
                <a:lnTo>
                  <a:pt x="3259" y="3855"/>
                </a:lnTo>
                <a:lnTo>
                  <a:pt x="3248" y="3862"/>
                </a:lnTo>
                <a:lnTo>
                  <a:pt x="3235" y="3869"/>
                </a:lnTo>
                <a:lnTo>
                  <a:pt x="3222" y="3874"/>
                </a:lnTo>
                <a:lnTo>
                  <a:pt x="3209" y="3878"/>
                </a:lnTo>
                <a:lnTo>
                  <a:pt x="3194" y="3883"/>
                </a:lnTo>
                <a:lnTo>
                  <a:pt x="3180" y="3885"/>
                </a:lnTo>
                <a:lnTo>
                  <a:pt x="3165" y="3887"/>
                </a:lnTo>
                <a:lnTo>
                  <a:pt x="3149" y="3887"/>
                </a:lnTo>
                <a:lnTo>
                  <a:pt x="3134" y="3888"/>
                </a:lnTo>
                <a:lnTo>
                  <a:pt x="3118" y="3887"/>
                </a:lnTo>
                <a:lnTo>
                  <a:pt x="3086" y="3884"/>
                </a:lnTo>
                <a:lnTo>
                  <a:pt x="3054" y="3880"/>
                </a:lnTo>
                <a:lnTo>
                  <a:pt x="3023" y="3873"/>
                </a:lnTo>
                <a:lnTo>
                  <a:pt x="2993" y="3866"/>
                </a:lnTo>
                <a:lnTo>
                  <a:pt x="2966" y="3858"/>
                </a:lnTo>
                <a:lnTo>
                  <a:pt x="2940" y="3849"/>
                </a:lnTo>
                <a:lnTo>
                  <a:pt x="2919" y="3842"/>
                </a:lnTo>
                <a:lnTo>
                  <a:pt x="2887" y="3830"/>
                </a:lnTo>
                <a:lnTo>
                  <a:pt x="2876" y="3826"/>
                </a:lnTo>
                <a:lnTo>
                  <a:pt x="3466" y="3441"/>
                </a:lnTo>
                <a:lnTo>
                  <a:pt x="2876" y="3559"/>
                </a:lnTo>
                <a:lnTo>
                  <a:pt x="3111" y="3028"/>
                </a:lnTo>
                <a:lnTo>
                  <a:pt x="3113" y="3014"/>
                </a:lnTo>
                <a:lnTo>
                  <a:pt x="3115" y="2978"/>
                </a:lnTo>
                <a:lnTo>
                  <a:pt x="3115" y="2956"/>
                </a:lnTo>
                <a:lnTo>
                  <a:pt x="3115" y="2931"/>
                </a:lnTo>
                <a:lnTo>
                  <a:pt x="3114" y="2905"/>
                </a:lnTo>
                <a:lnTo>
                  <a:pt x="3111" y="2880"/>
                </a:lnTo>
                <a:lnTo>
                  <a:pt x="3108" y="2856"/>
                </a:lnTo>
                <a:lnTo>
                  <a:pt x="3103" y="2834"/>
                </a:lnTo>
                <a:lnTo>
                  <a:pt x="3100" y="2825"/>
                </a:lnTo>
                <a:lnTo>
                  <a:pt x="3096" y="2817"/>
                </a:lnTo>
                <a:lnTo>
                  <a:pt x="3092" y="2809"/>
                </a:lnTo>
                <a:lnTo>
                  <a:pt x="3087" y="2803"/>
                </a:lnTo>
                <a:lnTo>
                  <a:pt x="3081" y="2799"/>
                </a:lnTo>
                <a:lnTo>
                  <a:pt x="3075" y="2797"/>
                </a:lnTo>
                <a:lnTo>
                  <a:pt x="3068" y="2795"/>
                </a:lnTo>
                <a:lnTo>
                  <a:pt x="3061" y="2795"/>
                </a:lnTo>
                <a:lnTo>
                  <a:pt x="3052" y="2799"/>
                </a:lnTo>
                <a:lnTo>
                  <a:pt x="3044" y="2804"/>
                </a:lnTo>
                <a:lnTo>
                  <a:pt x="3034" y="2812"/>
                </a:lnTo>
                <a:lnTo>
                  <a:pt x="3023" y="2821"/>
                </a:lnTo>
                <a:lnTo>
                  <a:pt x="2978" y="2866"/>
                </a:lnTo>
                <a:lnTo>
                  <a:pt x="2931" y="2913"/>
                </a:lnTo>
                <a:lnTo>
                  <a:pt x="2882" y="2957"/>
                </a:lnTo>
                <a:lnTo>
                  <a:pt x="2859" y="2978"/>
                </a:lnTo>
                <a:lnTo>
                  <a:pt x="2835" y="2998"/>
                </a:lnTo>
                <a:lnTo>
                  <a:pt x="2811" y="3017"/>
                </a:lnTo>
                <a:lnTo>
                  <a:pt x="2789" y="3034"/>
                </a:lnTo>
                <a:lnTo>
                  <a:pt x="2766" y="3049"/>
                </a:lnTo>
                <a:lnTo>
                  <a:pt x="2745" y="3062"/>
                </a:lnTo>
                <a:lnTo>
                  <a:pt x="2724" y="3072"/>
                </a:lnTo>
                <a:lnTo>
                  <a:pt x="2705" y="3080"/>
                </a:lnTo>
                <a:lnTo>
                  <a:pt x="2695" y="3083"/>
                </a:lnTo>
                <a:lnTo>
                  <a:pt x="2686" y="3085"/>
                </a:lnTo>
                <a:lnTo>
                  <a:pt x="2677" y="3086"/>
                </a:lnTo>
                <a:lnTo>
                  <a:pt x="2668" y="3087"/>
                </a:lnTo>
                <a:lnTo>
                  <a:pt x="2629" y="3087"/>
                </a:lnTo>
                <a:lnTo>
                  <a:pt x="2577" y="3086"/>
                </a:lnTo>
                <a:lnTo>
                  <a:pt x="2522" y="3084"/>
                </a:lnTo>
                <a:lnTo>
                  <a:pt x="2495" y="3082"/>
                </a:lnTo>
                <a:lnTo>
                  <a:pt x="2469" y="3079"/>
                </a:lnTo>
                <a:lnTo>
                  <a:pt x="2446" y="3076"/>
                </a:lnTo>
                <a:lnTo>
                  <a:pt x="2424" y="3072"/>
                </a:lnTo>
                <a:lnTo>
                  <a:pt x="2407" y="3068"/>
                </a:lnTo>
                <a:lnTo>
                  <a:pt x="2401" y="3064"/>
                </a:lnTo>
                <a:lnTo>
                  <a:pt x="2394" y="3062"/>
                </a:lnTo>
                <a:lnTo>
                  <a:pt x="2390" y="3059"/>
                </a:lnTo>
                <a:lnTo>
                  <a:pt x="2387" y="3055"/>
                </a:lnTo>
                <a:lnTo>
                  <a:pt x="2386" y="3051"/>
                </a:lnTo>
                <a:lnTo>
                  <a:pt x="2386" y="3047"/>
                </a:lnTo>
                <a:lnTo>
                  <a:pt x="2387" y="3043"/>
                </a:lnTo>
                <a:lnTo>
                  <a:pt x="2390" y="3039"/>
                </a:lnTo>
                <a:lnTo>
                  <a:pt x="2395" y="3033"/>
                </a:lnTo>
                <a:lnTo>
                  <a:pt x="2403" y="3028"/>
                </a:lnTo>
                <a:lnTo>
                  <a:pt x="2420" y="3017"/>
                </a:lnTo>
                <a:lnTo>
                  <a:pt x="2439" y="3005"/>
                </a:lnTo>
                <a:lnTo>
                  <a:pt x="2482" y="2982"/>
                </a:lnTo>
                <a:lnTo>
                  <a:pt x="2506" y="2968"/>
                </a:lnTo>
                <a:lnTo>
                  <a:pt x="2529" y="2954"/>
                </a:lnTo>
                <a:lnTo>
                  <a:pt x="2552" y="2937"/>
                </a:lnTo>
                <a:lnTo>
                  <a:pt x="2576" y="2920"/>
                </a:lnTo>
                <a:lnTo>
                  <a:pt x="2600" y="2902"/>
                </a:lnTo>
                <a:lnTo>
                  <a:pt x="2622" y="2880"/>
                </a:lnTo>
                <a:lnTo>
                  <a:pt x="2644" y="2858"/>
                </a:lnTo>
                <a:lnTo>
                  <a:pt x="2654" y="2845"/>
                </a:lnTo>
                <a:lnTo>
                  <a:pt x="2664" y="2832"/>
                </a:lnTo>
                <a:lnTo>
                  <a:pt x="2674" y="2819"/>
                </a:lnTo>
                <a:lnTo>
                  <a:pt x="2683" y="2804"/>
                </a:lnTo>
                <a:lnTo>
                  <a:pt x="2692" y="2789"/>
                </a:lnTo>
                <a:lnTo>
                  <a:pt x="2701" y="2774"/>
                </a:lnTo>
                <a:lnTo>
                  <a:pt x="2708" y="2757"/>
                </a:lnTo>
                <a:lnTo>
                  <a:pt x="2716" y="2740"/>
                </a:lnTo>
                <a:lnTo>
                  <a:pt x="2722" y="2721"/>
                </a:lnTo>
                <a:lnTo>
                  <a:pt x="2728" y="2703"/>
                </a:lnTo>
                <a:lnTo>
                  <a:pt x="2787" y="2495"/>
                </a:lnTo>
                <a:lnTo>
                  <a:pt x="3023" y="2260"/>
                </a:lnTo>
                <a:lnTo>
                  <a:pt x="2758" y="2142"/>
                </a:lnTo>
                <a:lnTo>
                  <a:pt x="3023" y="1994"/>
                </a:lnTo>
                <a:lnTo>
                  <a:pt x="2905" y="1876"/>
                </a:lnTo>
                <a:lnTo>
                  <a:pt x="3082" y="1699"/>
                </a:lnTo>
                <a:lnTo>
                  <a:pt x="2817" y="1639"/>
                </a:lnTo>
                <a:lnTo>
                  <a:pt x="2993" y="1255"/>
                </a:lnTo>
                <a:lnTo>
                  <a:pt x="2609" y="1580"/>
                </a:lnTo>
                <a:lnTo>
                  <a:pt x="2699" y="1344"/>
                </a:lnTo>
                <a:lnTo>
                  <a:pt x="2285" y="1668"/>
                </a:lnTo>
                <a:lnTo>
                  <a:pt x="2137" y="1551"/>
                </a:lnTo>
                <a:lnTo>
                  <a:pt x="2137" y="1485"/>
                </a:lnTo>
                <a:lnTo>
                  <a:pt x="2136" y="1416"/>
                </a:lnTo>
                <a:lnTo>
                  <a:pt x="2134" y="1333"/>
                </a:lnTo>
                <a:lnTo>
                  <a:pt x="2130" y="1247"/>
                </a:lnTo>
                <a:lnTo>
                  <a:pt x="2128" y="1204"/>
                </a:lnTo>
                <a:lnTo>
                  <a:pt x="2124" y="1164"/>
                </a:lnTo>
                <a:lnTo>
                  <a:pt x="2121" y="1128"/>
                </a:lnTo>
                <a:lnTo>
                  <a:pt x="2118" y="1095"/>
                </a:lnTo>
                <a:lnTo>
                  <a:pt x="2112" y="1068"/>
                </a:lnTo>
                <a:lnTo>
                  <a:pt x="2107" y="1049"/>
                </a:lnTo>
                <a:lnTo>
                  <a:pt x="2101" y="1031"/>
                </a:lnTo>
                <a:lnTo>
                  <a:pt x="2091" y="1010"/>
                </a:lnTo>
                <a:lnTo>
                  <a:pt x="2080" y="989"/>
                </a:lnTo>
                <a:lnTo>
                  <a:pt x="2067" y="965"/>
                </a:lnTo>
                <a:lnTo>
                  <a:pt x="2038" y="917"/>
                </a:lnTo>
                <a:lnTo>
                  <a:pt x="2008" y="867"/>
                </a:lnTo>
                <a:lnTo>
                  <a:pt x="1979" y="823"/>
                </a:lnTo>
                <a:lnTo>
                  <a:pt x="1954" y="787"/>
                </a:lnTo>
                <a:lnTo>
                  <a:pt x="1931" y="753"/>
                </a:lnTo>
                <a:lnTo>
                  <a:pt x="2048" y="547"/>
                </a:lnTo>
                <a:lnTo>
                  <a:pt x="1841" y="547"/>
                </a:lnTo>
                <a:lnTo>
                  <a:pt x="1836" y="447"/>
                </a:lnTo>
                <a:lnTo>
                  <a:pt x="1829" y="347"/>
                </a:lnTo>
                <a:lnTo>
                  <a:pt x="1824" y="292"/>
                </a:lnTo>
                <a:lnTo>
                  <a:pt x="1819" y="236"/>
                </a:lnTo>
                <a:lnTo>
                  <a:pt x="1814" y="182"/>
                </a:lnTo>
                <a:lnTo>
                  <a:pt x="1807" y="131"/>
                </a:lnTo>
                <a:lnTo>
                  <a:pt x="1800" y="85"/>
                </a:lnTo>
                <a:lnTo>
                  <a:pt x="1792" y="48"/>
                </a:lnTo>
                <a:lnTo>
                  <a:pt x="1788" y="33"/>
                </a:lnTo>
                <a:lnTo>
                  <a:pt x="1783" y="20"/>
                </a:lnTo>
                <a:lnTo>
                  <a:pt x="1778" y="10"/>
                </a:lnTo>
                <a:lnTo>
                  <a:pt x="1774" y="4"/>
                </a:lnTo>
                <a:lnTo>
                  <a:pt x="1772" y="2"/>
                </a:lnTo>
                <a:lnTo>
                  <a:pt x="1768" y="0"/>
                </a:lnTo>
                <a:lnTo>
                  <a:pt x="1766" y="0"/>
                </a:lnTo>
                <a:lnTo>
                  <a:pt x="1764" y="2"/>
                </a:lnTo>
                <a:lnTo>
                  <a:pt x="1761" y="3"/>
                </a:lnTo>
                <a:lnTo>
                  <a:pt x="1759" y="6"/>
                </a:lnTo>
                <a:lnTo>
                  <a:pt x="1753" y="14"/>
                </a:lnTo>
                <a:lnTo>
                  <a:pt x="1747" y="26"/>
                </a:lnTo>
                <a:lnTo>
                  <a:pt x="1743" y="40"/>
                </a:lnTo>
                <a:lnTo>
                  <a:pt x="1732" y="73"/>
                </a:lnTo>
                <a:lnTo>
                  <a:pt x="1723" y="110"/>
                </a:lnTo>
                <a:lnTo>
                  <a:pt x="1715" y="152"/>
                </a:lnTo>
                <a:lnTo>
                  <a:pt x="1706" y="197"/>
                </a:lnTo>
                <a:lnTo>
                  <a:pt x="1698" y="245"/>
                </a:lnTo>
                <a:lnTo>
                  <a:pt x="1692" y="292"/>
                </a:lnTo>
                <a:lnTo>
                  <a:pt x="1687" y="339"/>
                </a:lnTo>
                <a:lnTo>
                  <a:pt x="1677" y="430"/>
                </a:lnTo>
                <a:lnTo>
                  <a:pt x="1669" y="505"/>
                </a:lnTo>
                <a:lnTo>
                  <a:pt x="1664" y="576"/>
                </a:lnTo>
                <a:lnTo>
                  <a:pt x="1632" y="545"/>
                </a:lnTo>
                <a:lnTo>
                  <a:pt x="1600" y="516"/>
                </a:lnTo>
                <a:lnTo>
                  <a:pt x="1580" y="499"/>
                </a:lnTo>
                <a:lnTo>
                  <a:pt x="1561" y="483"/>
                </a:lnTo>
                <a:lnTo>
                  <a:pt x="1541" y="469"/>
                </a:lnTo>
                <a:lnTo>
                  <a:pt x="1523" y="456"/>
                </a:lnTo>
                <a:lnTo>
                  <a:pt x="1506" y="446"/>
                </a:lnTo>
                <a:lnTo>
                  <a:pt x="1490" y="439"/>
                </a:lnTo>
                <a:lnTo>
                  <a:pt x="1483" y="437"/>
                </a:lnTo>
                <a:lnTo>
                  <a:pt x="1477" y="436"/>
                </a:lnTo>
                <a:lnTo>
                  <a:pt x="1472" y="436"/>
                </a:lnTo>
                <a:lnTo>
                  <a:pt x="1467" y="437"/>
                </a:lnTo>
                <a:lnTo>
                  <a:pt x="1463" y="440"/>
                </a:lnTo>
                <a:lnTo>
                  <a:pt x="1460" y="445"/>
                </a:lnTo>
                <a:lnTo>
                  <a:pt x="1459" y="450"/>
                </a:lnTo>
                <a:lnTo>
                  <a:pt x="1458" y="458"/>
                </a:lnTo>
                <a:lnTo>
                  <a:pt x="1459" y="466"/>
                </a:lnTo>
                <a:lnTo>
                  <a:pt x="1460" y="477"/>
                </a:lnTo>
                <a:lnTo>
                  <a:pt x="1464" y="498"/>
                </a:lnTo>
                <a:lnTo>
                  <a:pt x="1472" y="523"/>
                </a:lnTo>
                <a:lnTo>
                  <a:pt x="1481" y="551"/>
                </a:lnTo>
                <a:lnTo>
                  <a:pt x="1492" y="579"/>
                </a:lnTo>
                <a:lnTo>
                  <a:pt x="1505" y="609"/>
                </a:lnTo>
                <a:lnTo>
                  <a:pt x="1532" y="668"/>
                </a:lnTo>
                <a:lnTo>
                  <a:pt x="1559" y="723"/>
                </a:lnTo>
                <a:lnTo>
                  <a:pt x="1582" y="769"/>
                </a:lnTo>
                <a:lnTo>
                  <a:pt x="1605" y="812"/>
                </a:lnTo>
                <a:lnTo>
                  <a:pt x="1568" y="777"/>
                </a:lnTo>
                <a:lnTo>
                  <a:pt x="1531" y="742"/>
                </a:lnTo>
                <a:lnTo>
                  <a:pt x="1509" y="723"/>
                </a:lnTo>
                <a:lnTo>
                  <a:pt x="1488" y="705"/>
                </a:lnTo>
                <a:lnTo>
                  <a:pt x="1465" y="688"/>
                </a:lnTo>
                <a:lnTo>
                  <a:pt x="1444" y="673"/>
                </a:lnTo>
                <a:lnTo>
                  <a:pt x="1424" y="660"/>
                </a:lnTo>
                <a:lnTo>
                  <a:pt x="1406" y="650"/>
                </a:lnTo>
                <a:lnTo>
                  <a:pt x="1398" y="647"/>
                </a:lnTo>
                <a:lnTo>
                  <a:pt x="1391" y="646"/>
                </a:lnTo>
                <a:lnTo>
                  <a:pt x="1384" y="645"/>
                </a:lnTo>
                <a:lnTo>
                  <a:pt x="1379" y="646"/>
                </a:lnTo>
                <a:lnTo>
                  <a:pt x="1375" y="648"/>
                </a:lnTo>
                <a:lnTo>
                  <a:pt x="1372" y="652"/>
                </a:lnTo>
                <a:lnTo>
                  <a:pt x="1369" y="658"/>
                </a:lnTo>
                <a:lnTo>
                  <a:pt x="1369" y="665"/>
                </a:lnTo>
                <a:lnTo>
                  <a:pt x="1369" y="674"/>
                </a:lnTo>
                <a:lnTo>
                  <a:pt x="1372" y="683"/>
                </a:lnTo>
                <a:lnTo>
                  <a:pt x="1375" y="694"/>
                </a:lnTo>
                <a:lnTo>
                  <a:pt x="1378" y="707"/>
                </a:lnTo>
                <a:lnTo>
                  <a:pt x="1388" y="733"/>
                </a:lnTo>
                <a:lnTo>
                  <a:pt x="1402" y="762"/>
                </a:lnTo>
                <a:lnTo>
                  <a:pt x="1417" y="793"/>
                </a:lnTo>
                <a:lnTo>
                  <a:pt x="1435" y="825"/>
                </a:lnTo>
                <a:lnTo>
                  <a:pt x="1453" y="858"/>
                </a:lnTo>
                <a:lnTo>
                  <a:pt x="1473" y="890"/>
                </a:lnTo>
                <a:lnTo>
                  <a:pt x="1510" y="950"/>
                </a:lnTo>
                <a:lnTo>
                  <a:pt x="1544" y="1001"/>
                </a:lnTo>
                <a:lnTo>
                  <a:pt x="1576" y="1049"/>
                </a:lnTo>
                <a:lnTo>
                  <a:pt x="1517" y="1344"/>
                </a:lnTo>
                <a:lnTo>
                  <a:pt x="1251" y="812"/>
                </a:lnTo>
                <a:lnTo>
                  <a:pt x="1369" y="1374"/>
                </a:lnTo>
                <a:lnTo>
                  <a:pt x="1015" y="1255"/>
                </a:lnTo>
                <a:lnTo>
                  <a:pt x="1221" y="1492"/>
                </a:lnTo>
                <a:lnTo>
                  <a:pt x="1219" y="1496"/>
                </a:lnTo>
                <a:lnTo>
                  <a:pt x="1210" y="1509"/>
                </a:lnTo>
                <a:lnTo>
                  <a:pt x="1204" y="1518"/>
                </a:lnTo>
                <a:lnTo>
                  <a:pt x="1195" y="1528"/>
                </a:lnTo>
                <a:lnTo>
                  <a:pt x="1185" y="1537"/>
                </a:lnTo>
                <a:lnTo>
                  <a:pt x="1174" y="1547"/>
                </a:lnTo>
                <a:lnTo>
                  <a:pt x="1160" y="1557"/>
                </a:lnTo>
                <a:lnTo>
                  <a:pt x="1145" y="1565"/>
                </a:lnTo>
                <a:lnTo>
                  <a:pt x="1128" y="1573"/>
                </a:lnTo>
                <a:lnTo>
                  <a:pt x="1109" y="1579"/>
                </a:lnTo>
                <a:lnTo>
                  <a:pt x="1089" y="1583"/>
                </a:lnTo>
                <a:lnTo>
                  <a:pt x="1078" y="1585"/>
                </a:lnTo>
                <a:lnTo>
                  <a:pt x="1066" y="1585"/>
                </a:lnTo>
                <a:lnTo>
                  <a:pt x="1054" y="1585"/>
                </a:lnTo>
                <a:lnTo>
                  <a:pt x="1041" y="1585"/>
                </a:lnTo>
                <a:lnTo>
                  <a:pt x="1028" y="1582"/>
                </a:lnTo>
                <a:lnTo>
                  <a:pt x="1015" y="1580"/>
                </a:lnTo>
                <a:lnTo>
                  <a:pt x="1003" y="1578"/>
                </a:lnTo>
                <a:lnTo>
                  <a:pt x="993" y="1578"/>
                </a:lnTo>
                <a:lnTo>
                  <a:pt x="985" y="1580"/>
                </a:lnTo>
                <a:lnTo>
                  <a:pt x="983" y="1581"/>
                </a:lnTo>
                <a:lnTo>
                  <a:pt x="981" y="1583"/>
                </a:lnTo>
                <a:lnTo>
                  <a:pt x="980" y="1586"/>
                </a:lnTo>
                <a:lnTo>
                  <a:pt x="979" y="1588"/>
                </a:lnTo>
                <a:lnTo>
                  <a:pt x="979" y="1594"/>
                </a:lnTo>
                <a:lnTo>
                  <a:pt x="981" y="1601"/>
                </a:lnTo>
                <a:lnTo>
                  <a:pt x="984" y="1609"/>
                </a:lnTo>
                <a:lnTo>
                  <a:pt x="990" y="1619"/>
                </a:lnTo>
                <a:lnTo>
                  <a:pt x="997" y="1629"/>
                </a:lnTo>
                <a:lnTo>
                  <a:pt x="1016" y="1651"/>
                </a:lnTo>
                <a:lnTo>
                  <a:pt x="1037" y="1676"/>
                </a:lnTo>
                <a:lnTo>
                  <a:pt x="1063" y="1702"/>
                </a:lnTo>
                <a:lnTo>
                  <a:pt x="1090" y="1729"/>
                </a:lnTo>
                <a:lnTo>
                  <a:pt x="1117" y="1754"/>
                </a:lnTo>
                <a:lnTo>
                  <a:pt x="1168" y="1801"/>
                </a:lnTo>
                <a:lnTo>
                  <a:pt x="1207" y="1833"/>
                </a:lnTo>
                <a:lnTo>
                  <a:pt x="1221" y="1846"/>
                </a:lnTo>
                <a:lnTo>
                  <a:pt x="1244" y="1891"/>
                </a:lnTo>
                <a:lnTo>
                  <a:pt x="1264" y="1936"/>
                </a:lnTo>
                <a:lnTo>
                  <a:pt x="1284" y="1987"/>
                </a:lnTo>
                <a:lnTo>
                  <a:pt x="1293" y="2010"/>
                </a:lnTo>
                <a:lnTo>
                  <a:pt x="1301" y="2034"/>
                </a:lnTo>
                <a:lnTo>
                  <a:pt x="1306" y="2053"/>
                </a:lnTo>
                <a:lnTo>
                  <a:pt x="1308" y="2071"/>
                </a:lnTo>
                <a:lnTo>
                  <a:pt x="1309" y="2077"/>
                </a:lnTo>
                <a:lnTo>
                  <a:pt x="1308" y="2082"/>
                </a:lnTo>
                <a:lnTo>
                  <a:pt x="1306" y="2087"/>
                </a:lnTo>
                <a:lnTo>
                  <a:pt x="1304" y="2089"/>
                </a:lnTo>
                <a:lnTo>
                  <a:pt x="1299" y="2090"/>
                </a:lnTo>
                <a:lnTo>
                  <a:pt x="1294" y="2090"/>
                </a:lnTo>
                <a:lnTo>
                  <a:pt x="1288" y="2087"/>
                </a:lnTo>
                <a:lnTo>
                  <a:pt x="1280" y="2082"/>
                </a:lnTo>
                <a:lnTo>
                  <a:pt x="1231" y="2050"/>
                </a:lnTo>
                <a:lnTo>
                  <a:pt x="1154" y="2002"/>
                </a:lnTo>
                <a:lnTo>
                  <a:pt x="1059" y="1943"/>
                </a:lnTo>
                <a:lnTo>
                  <a:pt x="955" y="1879"/>
                </a:lnTo>
                <a:lnTo>
                  <a:pt x="852" y="1817"/>
                </a:lnTo>
                <a:lnTo>
                  <a:pt x="757" y="1763"/>
                </a:lnTo>
                <a:lnTo>
                  <a:pt x="716" y="1739"/>
                </a:lnTo>
                <a:lnTo>
                  <a:pt x="680" y="1721"/>
                </a:lnTo>
                <a:lnTo>
                  <a:pt x="651" y="1707"/>
                </a:lnTo>
                <a:lnTo>
                  <a:pt x="631" y="1699"/>
                </a:lnTo>
                <a:lnTo>
                  <a:pt x="623" y="1696"/>
                </a:lnTo>
                <a:lnTo>
                  <a:pt x="617" y="1696"/>
                </a:lnTo>
                <a:lnTo>
                  <a:pt x="611" y="1699"/>
                </a:lnTo>
                <a:lnTo>
                  <a:pt x="608" y="1702"/>
                </a:lnTo>
                <a:lnTo>
                  <a:pt x="605" y="1706"/>
                </a:lnTo>
                <a:lnTo>
                  <a:pt x="604" y="1713"/>
                </a:lnTo>
                <a:lnTo>
                  <a:pt x="603" y="1720"/>
                </a:lnTo>
                <a:lnTo>
                  <a:pt x="603" y="1730"/>
                </a:lnTo>
                <a:lnTo>
                  <a:pt x="604" y="1739"/>
                </a:lnTo>
                <a:lnTo>
                  <a:pt x="606" y="1750"/>
                </a:lnTo>
                <a:lnTo>
                  <a:pt x="612" y="1776"/>
                </a:lnTo>
                <a:lnTo>
                  <a:pt x="620" y="1804"/>
                </a:lnTo>
                <a:lnTo>
                  <a:pt x="631" y="1835"/>
                </a:lnTo>
                <a:lnTo>
                  <a:pt x="655" y="1901"/>
                </a:lnTo>
                <a:lnTo>
                  <a:pt x="680" y="1968"/>
                </a:lnTo>
                <a:lnTo>
                  <a:pt x="704" y="2031"/>
                </a:lnTo>
                <a:lnTo>
                  <a:pt x="712" y="2059"/>
                </a:lnTo>
                <a:lnTo>
                  <a:pt x="719" y="2082"/>
                </a:lnTo>
                <a:lnTo>
                  <a:pt x="723" y="2101"/>
                </a:lnTo>
                <a:lnTo>
                  <a:pt x="724" y="2107"/>
                </a:lnTo>
                <a:lnTo>
                  <a:pt x="724" y="2112"/>
                </a:lnTo>
                <a:lnTo>
                  <a:pt x="723" y="2115"/>
                </a:lnTo>
                <a:lnTo>
                  <a:pt x="721" y="2116"/>
                </a:lnTo>
                <a:lnTo>
                  <a:pt x="719" y="2116"/>
                </a:lnTo>
                <a:lnTo>
                  <a:pt x="717" y="2115"/>
                </a:lnTo>
                <a:lnTo>
                  <a:pt x="709" y="2109"/>
                </a:lnTo>
                <a:lnTo>
                  <a:pt x="699" y="2100"/>
                </a:lnTo>
                <a:lnTo>
                  <a:pt x="675" y="2075"/>
                </a:lnTo>
                <a:lnTo>
                  <a:pt x="661" y="2061"/>
                </a:lnTo>
                <a:lnTo>
                  <a:pt x="645" y="2047"/>
                </a:lnTo>
                <a:lnTo>
                  <a:pt x="628" y="2035"/>
                </a:lnTo>
                <a:lnTo>
                  <a:pt x="620" y="2029"/>
                </a:lnTo>
                <a:lnTo>
                  <a:pt x="611" y="2024"/>
                </a:lnTo>
                <a:lnTo>
                  <a:pt x="603" y="2020"/>
                </a:lnTo>
                <a:lnTo>
                  <a:pt x="594" y="2017"/>
                </a:lnTo>
                <a:lnTo>
                  <a:pt x="585" y="2015"/>
                </a:lnTo>
                <a:lnTo>
                  <a:pt x="576" y="2014"/>
                </a:lnTo>
                <a:lnTo>
                  <a:pt x="567" y="2014"/>
                </a:lnTo>
                <a:lnTo>
                  <a:pt x="559" y="2016"/>
                </a:lnTo>
                <a:lnTo>
                  <a:pt x="550" y="2019"/>
                </a:lnTo>
                <a:lnTo>
                  <a:pt x="542" y="2023"/>
                </a:lnTo>
                <a:lnTo>
                  <a:pt x="534" y="2030"/>
                </a:lnTo>
                <a:lnTo>
                  <a:pt x="526" y="2036"/>
                </a:lnTo>
                <a:lnTo>
                  <a:pt x="520" y="2044"/>
                </a:lnTo>
                <a:lnTo>
                  <a:pt x="514" y="2052"/>
                </a:lnTo>
                <a:lnTo>
                  <a:pt x="509" y="2061"/>
                </a:lnTo>
                <a:lnTo>
                  <a:pt x="505" y="2071"/>
                </a:lnTo>
                <a:lnTo>
                  <a:pt x="500" y="2080"/>
                </a:lnTo>
                <a:lnTo>
                  <a:pt x="497" y="2091"/>
                </a:lnTo>
                <a:lnTo>
                  <a:pt x="495" y="2102"/>
                </a:lnTo>
                <a:lnTo>
                  <a:pt x="493" y="2114"/>
                </a:lnTo>
                <a:lnTo>
                  <a:pt x="491" y="2125"/>
                </a:lnTo>
                <a:lnTo>
                  <a:pt x="491" y="2138"/>
                </a:lnTo>
                <a:lnTo>
                  <a:pt x="491" y="2163"/>
                </a:lnTo>
                <a:lnTo>
                  <a:pt x="494" y="2190"/>
                </a:lnTo>
                <a:lnTo>
                  <a:pt x="499" y="2216"/>
                </a:lnTo>
                <a:lnTo>
                  <a:pt x="507" y="2243"/>
                </a:lnTo>
                <a:lnTo>
                  <a:pt x="518" y="2269"/>
                </a:lnTo>
                <a:lnTo>
                  <a:pt x="530" y="2293"/>
                </a:lnTo>
                <a:lnTo>
                  <a:pt x="537" y="2305"/>
                </a:lnTo>
                <a:lnTo>
                  <a:pt x="545" y="2317"/>
                </a:lnTo>
                <a:lnTo>
                  <a:pt x="552" y="2329"/>
                </a:lnTo>
                <a:lnTo>
                  <a:pt x="561" y="2340"/>
                </a:lnTo>
                <a:lnTo>
                  <a:pt x="570" y="2350"/>
                </a:lnTo>
                <a:lnTo>
                  <a:pt x="580" y="2360"/>
                </a:lnTo>
                <a:lnTo>
                  <a:pt x="590" y="2370"/>
                </a:lnTo>
                <a:lnTo>
                  <a:pt x="602" y="2378"/>
                </a:lnTo>
                <a:lnTo>
                  <a:pt x="649" y="2415"/>
                </a:lnTo>
                <a:lnTo>
                  <a:pt x="702" y="2457"/>
                </a:lnTo>
                <a:lnTo>
                  <a:pt x="808" y="2544"/>
                </a:lnTo>
                <a:lnTo>
                  <a:pt x="892" y="2615"/>
                </a:lnTo>
                <a:lnTo>
                  <a:pt x="926" y="2644"/>
                </a:lnTo>
                <a:lnTo>
                  <a:pt x="1045" y="3028"/>
                </a:lnTo>
                <a:lnTo>
                  <a:pt x="661" y="2762"/>
                </a:lnTo>
                <a:lnTo>
                  <a:pt x="867" y="3087"/>
                </a:lnTo>
                <a:lnTo>
                  <a:pt x="778" y="3293"/>
                </a:lnTo>
                <a:lnTo>
                  <a:pt x="512" y="2880"/>
                </a:lnTo>
                <a:lnTo>
                  <a:pt x="365" y="2495"/>
                </a:lnTo>
                <a:lnTo>
                  <a:pt x="306" y="2969"/>
                </a:lnTo>
                <a:lnTo>
                  <a:pt x="10" y="2821"/>
                </a:lnTo>
                <a:lnTo>
                  <a:pt x="247" y="3146"/>
                </a:lnTo>
                <a:lnTo>
                  <a:pt x="40" y="3234"/>
                </a:lnTo>
                <a:lnTo>
                  <a:pt x="335" y="3441"/>
                </a:lnTo>
                <a:lnTo>
                  <a:pt x="99" y="3589"/>
                </a:lnTo>
                <a:lnTo>
                  <a:pt x="453" y="3677"/>
                </a:lnTo>
                <a:lnTo>
                  <a:pt x="631" y="3826"/>
                </a:lnTo>
                <a:lnTo>
                  <a:pt x="749" y="4032"/>
                </a:lnTo>
                <a:lnTo>
                  <a:pt x="738" y="4034"/>
                </a:lnTo>
                <a:lnTo>
                  <a:pt x="709" y="4040"/>
                </a:lnTo>
                <a:lnTo>
                  <a:pt x="666" y="4047"/>
                </a:lnTo>
                <a:lnTo>
                  <a:pt x="640" y="4051"/>
                </a:lnTo>
                <a:lnTo>
                  <a:pt x="612" y="4054"/>
                </a:lnTo>
                <a:lnTo>
                  <a:pt x="582" y="4056"/>
                </a:lnTo>
                <a:lnTo>
                  <a:pt x="551" y="4058"/>
                </a:lnTo>
                <a:lnTo>
                  <a:pt x="519" y="4058"/>
                </a:lnTo>
                <a:lnTo>
                  <a:pt x="486" y="4057"/>
                </a:lnTo>
                <a:lnTo>
                  <a:pt x="455" y="4054"/>
                </a:lnTo>
                <a:lnTo>
                  <a:pt x="423" y="4048"/>
                </a:lnTo>
                <a:lnTo>
                  <a:pt x="408" y="4045"/>
                </a:lnTo>
                <a:lnTo>
                  <a:pt x="393" y="4042"/>
                </a:lnTo>
                <a:lnTo>
                  <a:pt x="379" y="4037"/>
                </a:lnTo>
                <a:lnTo>
                  <a:pt x="365" y="4032"/>
                </a:lnTo>
                <a:lnTo>
                  <a:pt x="337" y="4020"/>
                </a:lnTo>
                <a:lnTo>
                  <a:pt x="311" y="4006"/>
                </a:lnTo>
                <a:lnTo>
                  <a:pt x="286" y="3991"/>
                </a:lnTo>
                <a:lnTo>
                  <a:pt x="263" y="3977"/>
                </a:lnTo>
                <a:lnTo>
                  <a:pt x="241" y="3962"/>
                </a:lnTo>
                <a:lnTo>
                  <a:pt x="222" y="3948"/>
                </a:lnTo>
                <a:lnTo>
                  <a:pt x="191" y="3925"/>
                </a:lnTo>
                <a:lnTo>
                  <a:pt x="172" y="3911"/>
                </a:lnTo>
                <a:lnTo>
                  <a:pt x="169" y="3910"/>
                </a:lnTo>
                <a:lnTo>
                  <a:pt x="169" y="3912"/>
                </a:lnTo>
                <a:lnTo>
                  <a:pt x="175" y="3918"/>
                </a:lnTo>
                <a:lnTo>
                  <a:pt x="183" y="3931"/>
                </a:lnTo>
                <a:lnTo>
                  <a:pt x="217" y="3973"/>
                </a:lnTo>
                <a:lnTo>
                  <a:pt x="228" y="3986"/>
                </a:lnTo>
                <a:lnTo>
                  <a:pt x="240" y="3999"/>
                </a:lnTo>
                <a:lnTo>
                  <a:pt x="263" y="4023"/>
                </a:lnTo>
                <a:lnTo>
                  <a:pt x="286" y="4044"/>
                </a:lnTo>
                <a:lnTo>
                  <a:pt x="310" y="4062"/>
                </a:lnTo>
                <a:lnTo>
                  <a:pt x="333" y="4078"/>
                </a:lnTo>
                <a:lnTo>
                  <a:pt x="353" y="4092"/>
                </a:lnTo>
                <a:lnTo>
                  <a:pt x="386" y="4113"/>
                </a:lnTo>
                <a:lnTo>
                  <a:pt x="407" y="4126"/>
                </a:lnTo>
                <a:lnTo>
                  <a:pt x="410" y="4129"/>
                </a:lnTo>
                <a:lnTo>
                  <a:pt x="410" y="4130"/>
                </a:lnTo>
                <a:lnTo>
                  <a:pt x="408" y="4131"/>
                </a:lnTo>
                <a:lnTo>
                  <a:pt x="400" y="4130"/>
                </a:lnTo>
                <a:lnTo>
                  <a:pt x="385" y="4129"/>
                </a:lnTo>
                <a:lnTo>
                  <a:pt x="335" y="4120"/>
                </a:lnTo>
                <a:lnTo>
                  <a:pt x="319" y="4117"/>
                </a:lnTo>
                <a:lnTo>
                  <a:pt x="302" y="4113"/>
                </a:lnTo>
                <a:lnTo>
                  <a:pt x="284" y="4106"/>
                </a:lnTo>
                <a:lnTo>
                  <a:pt x="268" y="4100"/>
                </a:lnTo>
                <a:lnTo>
                  <a:pt x="251" y="4091"/>
                </a:lnTo>
                <a:lnTo>
                  <a:pt x="234" y="4083"/>
                </a:lnTo>
                <a:lnTo>
                  <a:pt x="218" y="4073"/>
                </a:lnTo>
                <a:lnTo>
                  <a:pt x="202" y="4063"/>
                </a:lnTo>
                <a:lnTo>
                  <a:pt x="169" y="4042"/>
                </a:lnTo>
                <a:lnTo>
                  <a:pt x="139" y="4018"/>
                </a:lnTo>
                <a:lnTo>
                  <a:pt x="110" y="3996"/>
                </a:lnTo>
                <a:lnTo>
                  <a:pt x="84" y="3973"/>
                </a:lnTo>
                <a:lnTo>
                  <a:pt x="40" y="3932"/>
                </a:lnTo>
                <a:lnTo>
                  <a:pt x="11" y="3904"/>
                </a:lnTo>
                <a:lnTo>
                  <a:pt x="3" y="3898"/>
                </a:lnTo>
                <a:lnTo>
                  <a:pt x="0" y="3896"/>
                </a:lnTo>
                <a:lnTo>
                  <a:pt x="3" y="3901"/>
                </a:lnTo>
                <a:lnTo>
                  <a:pt x="10" y="3914"/>
                </a:lnTo>
                <a:lnTo>
                  <a:pt x="23" y="3934"/>
                </a:lnTo>
                <a:lnTo>
                  <a:pt x="37" y="3961"/>
                </a:lnTo>
                <a:lnTo>
                  <a:pt x="54" y="3994"/>
                </a:lnTo>
                <a:lnTo>
                  <a:pt x="72" y="4030"/>
                </a:lnTo>
                <a:lnTo>
                  <a:pt x="111" y="4112"/>
                </a:lnTo>
                <a:lnTo>
                  <a:pt x="151" y="4198"/>
                </a:lnTo>
                <a:lnTo>
                  <a:pt x="218" y="4349"/>
                </a:lnTo>
                <a:lnTo>
                  <a:pt x="247" y="4416"/>
                </a:lnTo>
                <a:lnTo>
                  <a:pt x="40" y="4327"/>
                </a:lnTo>
                <a:lnTo>
                  <a:pt x="60" y="4374"/>
                </a:lnTo>
                <a:lnTo>
                  <a:pt x="82" y="4424"/>
                </a:lnTo>
                <a:lnTo>
                  <a:pt x="110" y="4483"/>
                </a:lnTo>
                <a:lnTo>
                  <a:pt x="125" y="4513"/>
                </a:lnTo>
                <a:lnTo>
                  <a:pt x="142" y="4544"/>
                </a:lnTo>
                <a:lnTo>
                  <a:pt x="160" y="4573"/>
                </a:lnTo>
                <a:lnTo>
                  <a:pt x="177" y="4601"/>
                </a:lnTo>
                <a:lnTo>
                  <a:pt x="195" y="4627"/>
                </a:lnTo>
                <a:lnTo>
                  <a:pt x="212" y="4650"/>
                </a:lnTo>
                <a:lnTo>
                  <a:pt x="221" y="4659"/>
                </a:lnTo>
                <a:lnTo>
                  <a:pt x="229" y="4668"/>
                </a:lnTo>
                <a:lnTo>
                  <a:pt x="238" y="4675"/>
                </a:lnTo>
                <a:lnTo>
                  <a:pt x="247" y="4682"/>
                </a:lnTo>
                <a:lnTo>
                  <a:pt x="256" y="4687"/>
                </a:lnTo>
                <a:lnTo>
                  <a:pt x="268" y="4693"/>
                </a:lnTo>
                <a:lnTo>
                  <a:pt x="282" y="4697"/>
                </a:lnTo>
                <a:lnTo>
                  <a:pt x="298" y="4701"/>
                </a:lnTo>
                <a:lnTo>
                  <a:pt x="336" y="4709"/>
                </a:lnTo>
                <a:lnTo>
                  <a:pt x="380" y="4716"/>
                </a:lnTo>
                <a:lnTo>
                  <a:pt x="427" y="4722"/>
                </a:lnTo>
                <a:lnTo>
                  <a:pt x="477" y="4727"/>
                </a:lnTo>
                <a:lnTo>
                  <a:pt x="528" y="4730"/>
                </a:lnTo>
                <a:lnTo>
                  <a:pt x="579" y="4733"/>
                </a:lnTo>
                <a:lnTo>
                  <a:pt x="673" y="4738"/>
                </a:lnTo>
                <a:lnTo>
                  <a:pt x="745" y="4740"/>
                </a:lnTo>
                <a:lnTo>
                  <a:pt x="784" y="4741"/>
                </a:lnTo>
                <a:lnTo>
                  <a:pt x="778" y="4741"/>
                </a:lnTo>
                <a:lnTo>
                  <a:pt x="769" y="4742"/>
                </a:lnTo>
                <a:lnTo>
                  <a:pt x="759" y="4743"/>
                </a:lnTo>
                <a:lnTo>
                  <a:pt x="746" y="4746"/>
                </a:lnTo>
                <a:lnTo>
                  <a:pt x="732" y="4751"/>
                </a:lnTo>
                <a:lnTo>
                  <a:pt x="700" y="4762"/>
                </a:lnTo>
                <a:lnTo>
                  <a:pt x="665" y="4778"/>
                </a:lnTo>
                <a:lnTo>
                  <a:pt x="627" y="4795"/>
                </a:lnTo>
                <a:lnTo>
                  <a:pt x="589" y="4814"/>
                </a:lnTo>
                <a:lnTo>
                  <a:pt x="550" y="4835"/>
                </a:lnTo>
                <a:lnTo>
                  <a:pt x="512" y="4855"/>
                </a:lnTo>
                <a:lnTo>
                  <a:pt x="478" y="4875"/>
                </a:lnTo>
                <a:lnTo>
                  <a:pt x="448" y="4895"/>
                </a:lnTo>
                <a:lnTo>
                  <a:pt x="423" y="4913"/>
                </a:lnTo>
                <a:lnTo>
                  <a:pt x="405" y="4928"/>
                </a:lnTo>
                <a:lnTo>
                  <a:pt x="398" y="4935"/>
                </a:lnTo>
                <a:lnTo>
                  <a:pt x="394" y="4940"/>
                </a:lnTo>
                <a:lnTo>
                  <a:pt x="392" y="4944"/>
                </a:lnTo>
                <a:lnTo>
                  <a:pt x="393" y="4945"/>
                </a:lnTo>
                <a:lnTo>
                  <a:pt x="393" y="4947"/>
                </a:lnTo>
                <a:lnTo>
                  <a:pt x="396" y="4950"/>
                </a:lnTo>
                <a:lnTo>
                  <a:pt x="403" y="4951"/>
                </a:lnTo>
                <a:lnTo>
                  <a:pt x="411" y="4950"/>
                </a:lnTo>
                <a:lnTo>
                  <a:pt x="424" y="4947"/>
                </a:lnTo>
                <a:lnTo>
                  <a:pt x="454" y="4942"/>
                </a:lnTo>
                <a:lnTo>
                  <a:pt x="488" y="4937"/>
                </a:lnTo>
                <a:lnTo>
                  <a:pt x="565" y="4926"/>
                </a:lnTo>
                <a:lnTo>
                  <a:pt x="648" y="4916"/>
                </a:lnTo>
                <a:lnTo>
                  <a:pt x="731" y="4907"/>
                </a:lnTo>
                <a:lnTo>
                  <a:pt x="868" y="4894"/>
                </a:lnTo>
                <a:lnTo>
                  <a:pt x="926" y="4888"/>
                </a:lnTo>
                <a:lnTo>
                  <a:pt x="887" y="4947"/>
                </a:lnTo>
                <a:lnTo>
                  <a:pt x="848" y="5005"/>
                </a:lnTo>
                <a:lnTo>
                  <a:pt x="808" y="5070"/>
                </a:lnTo>
                <a:lnTo>
                  <a:pt x="790" y="5100"/>
                </a:lnTo>
                <a:lnTo>
                  <a:pt x="774" y="5129"/>
                </a:lnTo>
                <a:lnTo>
                  <a:pt x="761" y="5155"/>
                </a:lnTo>
                <a:lnTo>
                  <a:pt x="751" y="5175"/>
                </a:lnTo>
                <a:lnTo>
                  <a:pt x="749" y="5183"/>
                </a:lnTo>
                <a:lnTo>
                  <a:pt x="748" y="5189"/>
                </a:lnTo>
                <a:lnTo>
                  <a:pt x="749" y="5195"/>
                </a:lnTo>
                <a:lnTo>
                  <a:pt x="750" y="5196"/>
                </a:lnTo>
                <a:lnTo>
                  <a:pt x="751" y="5197"/>
                </a:lnTo>
                <a:lnTo>
                  <a:pt x="754" y="5197"/>
                </a:lnTo>
                <a:lnTo>
                  <a:pt x="761" y="5196"/>
                </a:lnTo>
                <a:lnTo>
                  <a:pt x="768" y="5192"/>
                </a:lnTo>
                <a:lnTo>
                  <a:pt x="778" y="5184"/>
                </a:lnTo>
                <a:lnTo>
                  <a:pt x="790" y="5176"/>
                </a:lnTo>
                <a:lnTo>
                  <a:pt x="804" y="5170"/>
                </a:lnTo>
                <a:lnTo>
                  <a:pt x="818" y="5164"/>
                </a:lnTo>
                <a:lnTo>
                  <a:pt x="834" y="5158"/>
                </a:lnTo>
                <a:lnTo>
                  <a:pt x="851" y="5155"/>
                </a:lnTo>
                <a:lnTo>
                  <a:pt x="868" y="5151"/>
                </a:lnTo>
                <a:lnTo>
                  <a:pt x="888" y="5149"/>
                </a:lnTo>
                <a:lnTo>
                  <a:pt x="907" y="5146"/>
                </a:lnTo>
                <a:lnTo>
                  <a:pt x="947" y="5145"/>
                </a:lnTo>
                <a:lnTo>
                  <a:pt x="989" y="5145"/>
                </a:lnTo>
                <a:lnTo>
                  <a:pt x="1032" y="5147"/>
                </a:lnTo>
                <a:lnTo>
                  <a:pt x="1074" y="5151"/>
                </a:lnTo>
                <a:lnTo>
                  <a:pt x="1115" y="5155"/>
                </a:lnTo>
                <a:lnTo>
                  <a:pt x="1153" y="5160"/>
                </a:lnTo>
                <a:lnTo>
                  <a:pt x="1219" y="5172"/>
                </a:lnTo>
                <a:lnTo>
                  <a:pt x="1264" y="5181"/>
                </a:lnTo>
                <a:lnTo>
                  <a:pt x="1280" y="5184"/>
                </a:lnTo>
                <a:lnTo>
                  <a:pt x="1605" y="5154"/>
                </a:lnTo>
                <a:close/>
              </a:path>
            </a:pathLst>
          </a:custGeom>
          <a:solidFill>
            <a:srgbClr val="00B05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3970">
              <a:solidFill>
                <a:srgbClr val="FFFFFF"/>
              </a:solidFill>
            </a:endParaRPr>
          </a:p>
        </p:txBody>
      </p:sp>
      <p:sp>
        <p:nvSpPr>
          <p:cNvPr id="43" name="KSO_Shape"/>
          <p:cNvSpPr/>
          <p:nvPr/>
        </p:nvSpPr>
        <p:spPr bwMode="auto">
          <a:xfrm>
            <a:off x="7816224" y="8803576"/>
            <a:ext cx="265042" cy="523109"/>
          </a:xfrm>
          <a:custGeom>
            <a:avLst/>
            <a:gdLst>
              <a:gd name="T0" fmla="*/ 110365619 w 3976"/>
              <a:gd name="T1" fmla="*/ 455804409 h 7842"/>
              <a:gd name="T2" fmla="*/ 109304530 w 3976"/>
              <a:gd name="T3" fmla="*/ 381981165 h 7842"/>
              <a:gd name="T4" fmla="*/ 108361178 w 3976"/>
              <a:gd name="T5" fmla="*/ 331349267 h 7842"/>
              <a:gd name="T6" fmla="*/ 113726098 w 3976"/>
              <a:gd name="T7" fmla="*/ 315652330 h 7842"/>
              <a:gd name="T8" fmla="*/ 129939079 w 3976"/>
              <a:gd name="T9" fmla="*/ 315416209 h 7842"/>
              <a:gd name="T10" fmla="*/ 132709902 w 3976"/>
              <a:gd name="T11" fmla="*/ 296060369 h 7842"/>
              <a:gd name="T12" fmla="*/ 158355917 w 3976"/>
              <a:gd name="T13" fmla="*/ 302846658 h 7842"/>
              <a:gd name="T14" fmla="*/ 178813496 w 3976"/>
              <a:gd name="T15" fmla="*/ 285320270 h 7842"/>
              <a:gd name="T16" fmla="*/ 199684004 w 3976"/>
              <a:gd name="T17" fmla="*/ 275347320 h 7842"/>
              <a:gd name="T18" fmla="*/ 203693128 w 3976"/>
              <a:gd name="T19" fmla="*/ 266023703 h 7842"/>
              <a:gd name="T20" fmla="*/ 182173975 w 3976"/>
              <a:gd name="T21" fmla="*/ 265315583 h 7842"/>
              <a:gd name="T22" fmla="*/ 188364509 w 3976"/>
              <a:gd name="T23" fmla="*/ 259827473 h 7842"/>
              <a:gd name="T24" fmla="*/ 213361878 w 3976"/>
              <a:gd name="T25" fmla="*/ 246726894 h 7842"/>
              <a:gd name="T26" fmla="*/ 234232143 w 3976"/>
              <a:gd name="T27" fmla="*/ 229200505 h 7842"/>
              <a:gd name="T28" fmla="*/ 207466293 w 3976"/>
              <a:gd name="T29" fmla="*/ 230911896 h 7842"/>
              <a:gd name="T30" fmla="*/ 189956264 w 3976"/>
              <a:gd name="T31" fmla="*/ 228610446 h 7842"/>
              <a:gd name="T32" fmla="*/ 173330597 w 3976"/>
              <a:gd name="T33" fmla="*/ 227135176 h 7842"/>
              <a:gd name="T34" fmla="*/ 183412276 w 3976"/>
              <a:gd name="T35" fmla="*/ 169952867 h 7842"/>
              <a:gd name="T36" fmla="*/ 178872486 w 3976"/>
              <a:gd name="T37" fmla="*/ 165940270 h 7842"/>
              <a:gd name="T38" fmla="*/ 159475995 w 3976"/>
              <a:gd name="T39" fmla="*/ 181755268 h 7842"/>
              <a:gd name="T40" fmla="*/ 141907219 w 3976"/>
              <a:gd name="T41" fmla="*/ 181047148 h 7842"/>
              <a:gd name="T42" fmla="*/ 143793680 w 3976"/>
              <a:gd name="T43" fmla="*/ 177329459 h 7842"/>
              <a:gd name="T44" fmla="*/ 158709613 w 3976"/>
              <a:gd name="T45" fmla="*/ 164582818 h 7842"/>
              <a:gd name="T46" fmla="*/ 181702541 w 3976"/>
              <a:gd name="T47" fmla="*/ 100260524 h 7842"/>
              <a:gd name="T48" fmla="*/ 125222562 w 3976"/>
              <a:gd name="T49" fmla="*/ 68689315 h 7842"/>
              <a:gd name="T50" fmla="*/ 115200116 w 3976"/>
              <a:gd name="T51" fmla="*/ 46441966 h 7842"/>
              <a:gd name="T52" fmla="*/ 105413386 w 3976"/>
              <a:gd name="T53" fmla="*/ 1947269 h 7842"/>
              <a:gd name="T54" fmla="*/ 102760300 w 3976"/>
              <a:gd name="T55" fmla="*/ 2360480 h 7842"/>
              <a:gd name="T56" fmla="*/ 94329608 w 3976"/>
              <a:gd name="T57" fmla="*/ 30449878 h 7842"/>
              <a:gd name="T58" fmla="*/ 86016896 w 3976"/>
              <a:gd name="T59" fmla="*/ 26555098 h 7842"/>
              <a:gd name="T60" fmla="*/ 94624314 w 3976"/>
              <a:gd name="T61" fmla="*/ 47917236 h 7842"/>
              <a:gd name="T62" fmla="*/ 81300379 w 3976"/>
              <a:gd name="T63" fmla="*/ 38121377 h 7842"/>
              <a:gd name="T64" fmla="*/ 84601868 w 3976"/>
              <a:gd name="T65" fmla="*/ 48684386 h 7842"/>
              <a:gd name="T66" fmla="*/ 71336679 w 3976"/>
              <a:gd name="T67" fmla="*/ 89048183 h 7842"/>
              <a:gd name="T68" fmla="*/ 61373223 w 3976"/>
              <a:gd name="T69" fmla="*/ 93533265 h 7842"/>
              <a:gd name="T70" fmla="*/ 58012744 w 3976"/>
              <a:gd name="T71" fmla="*/ 94949505 h 7842"/>
              <a:gd name="T72" fmla="*/ 74520431 w 3976"/>
              <a:gd name="T73" fmla="*/ 114246071 h 7842"/>
              <a:gd name="T74" fmla="*/ 75463783 w 3976"/>
              <a:gd name="T75" fmla="*/ 122861811 h 7842"/>
              <a:gd name="T76" fmla="*/ 36729550 w 3976"/>
              <a:gd name="T77" fmla="*/ 100083433 h 7842"/>
              <a:gd name="T78" fmla="*/ 38616254 w 3976"/>
              <a:gd name="T79" fmla="*/ 112180742 h 7842"/>
              <a:gd name="T80" fmla="*/ 41799763 w 3976"/>
              <a:gd name="T81" fmla="*/ 124455142 h 7842"/>
              <a:gd name="T82" fmla="*/ 32956385 w 3976"/>
              <a:gd name="T83" fmla="*/ 118967031 h 7842"/>
              <a:gd name="T84" fmla="*/ 29065240 w 3976"/>
              <a:gd name="T85" fmla="*/ 124750293 h 7842"/>
              <a:gd name="T86" fmla="*/ 33605030 w 3976"/>
              <a:gd name="T87" fmla="*/ 138676809 h 7842"/>
              <a:gd name="T88" fmla="*/ 45867877 w 3976"/>
              <a:gd name="T89" fmla="*/ 194324818 h 7842"/>
              <a:gd name="T90" fmla="*/ 43509497 w 3976"/>
              <a:gd name="T91" fmla="*/ 238052123 h 7842"/>
              <a:gd name="T92" fmla="*/ 22344283 w 3976"/>
              <a:gd name="T93" fmla="*/ 238229214 h 7842"/>
              <a:gd name="T94" fmla="*/ 9963457 w 3976"/>
              <a:gd name="T95" fmla="*/ 230852865 h 7842"/>
              <a:gd name="T96" fmla="*/ 23995027 w 3976"/>
              <a:gd name="T97" fmla="*/ 243481203 h 7842"/>
              <a:gd name="T98" fmla="*/ 13795611 w 3976"/>
              <a:gd name="T99" fmla="*/ 240943632 h 7842"/>
              <a:gd name="T100" fmla="*/ 589656 w 3976"/>
              <a:gd name="T101" fmla="*/ 230970926 h 7842"/>
              <a:gd name="T102" fmla="*/ 4834496 w 3976"/>
              <a:gd name="T103" fmla="*/ 261066622 h 7842"/>
              <a:gd name="T104" fmla="*/ 15092660 w 3976"/>
              <a:gd name="T105" fmla="*/ 276586712 h 7842"/>
              <a:gd name="T106" fmla="*/ 45867877 w 3976"/>
              <a:gd name="T107" fmla="*/ 279773372 h 7842"/>
              <a:gd name="T108" fmla="*/ 26412397 w 3976"/>
              <a:gd name="T109" fmla="*/ 288861111 h 7842"/>
              <a:gd name="T110" fmla="*/ 26766093 w 3976"/>
              <a:gd name="T111" fmla="*/ 291634560 h 7842"/>
              <a:gd name="T112" fmla="*/ 44865535 w 3976"/>
              <a:gd name="T113" fmla="*/ 304204111 h 7842"/>
              <a:gd name="T114" fmla="*/ 47400642 w 3976"/>
              <a:gd name="T115" fmla="*/ 305089078 h 7842"/>
              <a:gd name="T116" fmla="*/ 71867345 w 3976"/>
              <a:gd name="T117" fmla="*/ 305207138 h 7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976" h="7842">
                <a:moveTo>
                  <a:pt x="1605" y="5154"/>
                </a:moveTo>
                <a:lnTo>
                  <a:pt x="1605" y="5154"/>
                </a:lnTo>
                <a:lnTo>
                  <a:pt x="1605" y="6956"/>
                </a:lnTo>
                <a:lnTo>
                  <a:pt x="1604" y="6985"/>
                </a:lnTo>
                <a:lnTo>
                  <a:pt x="1601" y="7028"/>
                </a:lnTo>
                <a:lnTo>
                  <a:pt x="1594" y="7082"/>
                </a:lnTo>
                <a:lnTo>
                  <a:pt x="1587" y="7145"/>
                </a:lnTo>
                <a:lnTo>
                  <a:pt x="1568" y="7289"/>
                </a:lnTo>
                <a:lnTo>
                  <a:pt x="1546" y="7443"/>
                </a:lnTo>
                <a:lnTo>
                  <a:pt x="1506" y="7721"/>
                </a:lnTo>
                <a:lnTo>
                  <a:pt x="1488" y="7842"/>
                </a:lnTo>
                <a:lnTo>
                  <a:pt x="1872" y="7724"/>
                </a:lnTo>
                <a:lnTo>
                  <a:pt x="1875" y="7604"/>
                </a:lnTo>
                <a:lnTo>
                  <a:pt x="1879" y="7474"/>
                </a:lnTo>
                <a:lnTo>
                  <a:pt x="1882" y="7314"/>
                </a:lnTo>
                <a:lnTo>
                  <a:pt x="1884" y="7140"/>
                </a:lnTo>
                <a:lnTo>
                  <a:pt x="1884" y="7052"/>
                </a:lnTo>
                <a:lnTo>
                  <a:pt x="1883" y="6964"/>
                </a:lnTo>
                <a:lnTo>
                  <a:pt x="1882" y="6880"/>
                </a:lnTo>
                <a:lnTo>
                  <a:pt x="1880" y="6800"/>
                </a:lnTo>
                <a:lnTo>
                  <a:pt x="1876" y="6726"/>
                </a:lnTo>
                <a:lnTo>
                  <a:pt x="1872" y="6661"/>
                </a:lnTo>
                <a:lnTo>
                  <a:pt x="1854" y="6473"/>
                </a:lnTo>
                <a:lnTo>
                  <a:pt x="1849" y="6412"/>
                </a:lnTo>
                <a:lnTo>
                  <a:pt x="1846" y="6362"/>
                </a:lnTo>
                <a:lnTo>
                  <a:pt x="1844" y="6315"/>
                </a:lnTo>
                <a:lnTo>
                  <a:pt x="1843" y="6266"/>
                </a:lnTo>
                <a:lnTo>
                  <a:pt x="1841" y="6129"/>
                </a:lnTo>
                <a:lnTo>
                  <a:pt x="1840" y="6038"/>
                </a:lnTo>
                <a:lnTo>
                  <a:pt x="1838" y="5943"/>
                </a:lnTo>
                <a:lnTo>
                  <a:pt x="1835" y="5848"/>
                </a:lnTo>
                <a:lnTo>
                  <a:pt x="1834" y="5753"/>
                </a:lnTo>
                <a:lnTo>
                  <a:pt x="1835" y="5706"/>
                </a:lnTo>
                <a:lnTo>
                  <a:pt x="1836" y="5660"/>
                </a:lnTo>
                <a:lnTo>
                  <a:pt x="1838" y="5615"/>
                </a:lnTo>
                <a:lnTo>
                  <a:pt x="1841" y="5572"/>
                </a:lnTo>
                <a:lnTo>
                  <a:pt x="1847" y="5531"/>
                </a:lnTo>
                <a:lnTo>
                  <a:pt x="1853" y="5492"/>
                </a:lnTo>
                <a:lnTo>
                  <a:pt x="1861" y="5455"/>
                </a:lnTo>
                <a:lnTo>
                  <a:pt x="1866" y="5437"/>
                </a:lnTo>
                <a:lnTo>
                  <a:pt x="1872" y="5421"/>
                </a:lnTo>
                <a:lnTo>
                  <a:pt x="1877" y="5404"/>
                </a:lnTo>
                <a:lnTo>
                  <a:pt x="1886" y="5391"/>
                </a:lnTo>
                <a:lnTo>
                  <a:pt x="1894" y="5378"/>
                </a:lnTo>
                <a:lnTo>
                  <a:pt x="1905" y="5367"/>
                </a:lnTo>
                <a:lnTo>
                  <a:pt x="1916" y="5357"/>
                </a:lnTo>
                <a:lnTo>
                  <a:pt x="1929" y="5349"/>
                </a:lnTo>
                <a:lnTo>
                  <a:pt x="1941" y="5342"/>
                </a:lnTo>
                <a:lnTo>
                  <a:pt x="1957" y="5337"/>
                </a:lnTo>
                <a:lnTo>
                  <a:pt x="1971" y="5331"/>
                </a:lnTo>
                <a:lnTo>
                  <a:pt x="1987" y="5328"/>
                </a:lnTo>
                <a:lnTo>
                  <a:pt x="2003" y="5325"/>
                </a:lnTo>
                <a:lnTo>
                  <a:pt x="2019" y="5324"/>
                </a:lnTo>
                <a:lnTo>
                  <a:pt x="2035" y="5323"/>
                </a:lnTo>
                <a:lnTo>
                  <a:pt x="2052" y="5323"/>
                </a:lnTo>
                <a:lnTo>
                  <a:pt x="2086" y="5324"/>
                </a:lnTo>
                <a:lnTo>
                  <a:pt x="2118" y="5328"/>
                </a:lnTo>
                <a:lnTo>
                  <a:pt x="2149" y="5334"/>
                </a:lnTo>
                <a:lnTo>
                  <a:pt x="2178" y="5339"/>
                </a:lnTo>
                <a:lnTo>
                  <a:pt x="2204" y="5345"/>
                </a:lnTo>
                <a:lnTo>
                  <a:pt x="2242" y="5356"/>
                </a:lnTo>
                <a:lnTo>
                  <a:pt x="2255" y="5361"/>
                </a:lnTo>
                <a:lnTo>
                  <a:pt x="2225" y="5066"/>
                </a:lnTo>
                <a:lnTo>
                  <a:pt x="2224" y="5062"/>
                </a:lnTo>
                <a:lnTo>
                  <a:pt x="2223" y="5053"/>
                </a:lnTo>
                <a:lnTo>
                  <a:pt x="2223" y="5047"/>
                </a:lnTo>
                <a:lnTo>
                  <a:pt x="2224" y="5041"/>
                </a:lnTo>
                <a:lnTo>
                  <a:pt x="2226" y="5035"/>
                </a:lnTo>
                <a:lnTo>
                  <a:pt x="2230" y="5029"/>
                </a:lnTo>
                <a:lnTo>
                  <a:pt x="2234" y="5024"/>
                </a:lnTo>
                <a:lnTo>
                  <a:pt x="2242" y="5019"/>
                </a:lnTo>
                <a:lnTo>
                  <a:pt x="2251" y="5017"/>
                </a:lnTo>
                <a:lnTo>
                  <a:pt x="2263" y="5016"/>
                </a:lnTo>
                <a:lnTo>
                  <a:pt x="2278" y="5017"/>
                </a:lnTo>
                <a:lnTo>
                  <a:pt x="2296" y="5021"/>
                </a:lnTo>
                <a:lnTo>
                  <a:pt x="2318" y="5027"/>
                </a:lnTo>
                <a:lnTo>
                  <a:pt x="2344" y="5037"/>
                </a:lnTo>
                <a:lnTo>
                  <a:pt x="2373" y="5047"/>
                </a:lnTo>
                <a:lnTo>
                  <a:pt x="2405" y="5058"/>
                </a:lnTo>
                <a:lnTo>
                  <a:pt x="2439" y="5069"/>
                </a:lnTo>
                <a:lnTo>
                  <a:pt x="2475" y="5080"/>
                </a:lnTo>
                <a:lnTo>
                  <a:pt x="2549" y="5099"/>
                </a:lnTo>
                <a:lnTo>
                  <a:pt x="2621" y="5117"/>
                </a:lnTo>
                <a:lnTo>
                  <a:pt x="2686" y="5132"/>
                </a:lnTo>
                <a:lnTo>
                  <a:pt x="2738" y="5144"/>
                </a:lnTo>
                <a:lnTo>
                  <a:pt x="2787" y="5154"/>
                </a:lnTo>
                <a:lnTo>
                  <a:pt x="2609" y="4682"/>
                </a:lnTo>
                <a:lnTo>
                  <a:pt x="2768" y="4744"/>
                </a:lnTo>
                <a:lnTo>
                  <a:pt x="2896" y="4794"/>
                </a:lnTo>
                <a:lnTo>
                  <a:pt x="2951" y="4815"/>
                </a:lnTo>
                <a:lnTo>
                  <a:pt x="2993" y="4829"/>
                </a:lnTo>
                <a:lnTo>
                  <a:pt x="3003" y="4832"/>
                </a:lnTo>
                <a:lnTo>
                  <a:pt x="3011" y="4833"/>
                </a:lnTo>
                <a:lnTo>
                  <a:pt x="3022" y="4835"/>
                </a:lnTo>
                <a:lnTo>
                  <a:pt x="3033" y="4835"/>
                </a:lnTo>
                <a:lnTo>
                  <a:pt x="3057" y="4832"/>
                </a:lnTo>
                <a:lnTo>
                  <a:pt x="3081" y="4828"/>
                </a:lnTo>
                <a:lnTo>
                  <a:pt x="3108" y="4822"/>
                </a:lnTo>
                <a:lnTo>
                  <a:pt x="3135" y="4814"/>
                </a:lnTo>
                <a:lnTo>
                  <a:pt x="3162" y="4805"/>
                </a:lnTo>
                <a:lnTo>
                  <a:pt x="3189" y="4796"/>
                </a:lnTo>
                <a:lnTo>
                  <a:pt x="3239" y="4776"/>
                </a:lnTo>
                <a:lnTo>
                  <a:pt x="3280" y="4759"/>
                </a:lnTo>
                <a:lnTo>
                  <a:pt x="3318" y="4741"/>
                </a:lnTo>
                <a:lnTo>
                  <a:pt x="3329" y="4731"/>
                </a:lnTo>
                <a:lnTo>
                  <a:pt x="3353" y="4704"/>
                </a:lnTo>
                <a:lnTo>
                  <a:pt x="3387" y="4666"/>
                </a:lnTo>
                <a:lnTo>
                  <a:pt x="3405" y="4645"/>
                </a:lnTo>
                <a:lnTo>
                  <a:pt x="3422" y="4623"/>
                </a:lnTo>
                <a:lnTo>
                  <a:pt x="3437" y="4601"/>
                </a:lnTo>
                <a:lnTo>
                  <a:pt x="3451" y="4580"/>
                </a:lnTo>
                <a:lnTo>
                  <a:pt x="3462" y="4559"/>
                </a:lnTo>
                <a:lnTo>
                  <a:pt x="3465" y="4551"/>
                </a:lnTo>
                <a:lnTo>
                  <a:pt x="3469" y="4542"/>
                </a:lnTo>
                <a:lnTo>
                  <a:pt x="3470" y="4533"/>
                </a:lnTo>
                <a:lnTo>
                  <a:pt x="3470" y="4526"/>
                </a:lnTo>
                <a:lnTo>
                  <a:pt x="3469" y="4520"/>
                </a:lnTo>
                <a:lnTo>
                  <a:pt x="3465" y="4515"/>
                </a:lnTo>
                <a:lnTo>
                  <a:pt x="3461" y="4511"/>
                </a:lnTo>
                <a:lnTo>
                  <a:pt x="3455" y="4508"/>
                </a:lnTo>
                <a:lnTo>
                  <a:pt x="3447" y="4505"/>
                </a:lnTo>
                <a:lnTo>
                  <a:pt x="3436" y="4504"/>
                </a:lnTo>
                <a:lnTo>
                  <a:pt x="3382" y="4505"/>
                </a:lnTo>
                <a:lnTo>
                  <a:pt x="3315" y="4508"/>
                </a:lnTo>
                <a:lnTo>
                  <a:pt x="3243" y="4510"/>
                </a:lnTo>
                <a:lnTo>
                  <a:pt x="3207" y="4509"/>
                </a:lnTo>
                <a:lnTo>
                  <a:pt x="3175" y="4509"/>
                </a:lnTo>
                <a:lnTo>
                  <a:pt x="3145" y="4507"/>
                </a:lnTo>
                <a:lnTo>
                  <a:pt x="3118" y="4503"/>
                </a:lnTo>
                <a:lnTo>
                  <a:pt x="3107" y="4501"/>
                </a:lnTo>
                <a:lnTo>
                  <a:pt x="3097" y="4499"/>
                </a:lnTo>
                <a:lnTo>
                  <a:pt x="3090" y="4496"/>
                </a:lnTo>
                <a:lnTo>
                  <a:pt x="3084" y="4493"/>
                </a:lnTo>
                <a:lnTo>
                  <a:pt x="3079" y="4488"/>
                </a:lnTo>
                <a:lnTo>
                  <a:pt x="3077" y="4484"/>
                </a:lnTo>
                <a:lnTo>
                  <a:pt x="3076" y="4479"/>
                </a:lnTo>
                <a:lnTo>
                  <a:pt x="3078" y="4473"/>
                </a:lnTo>
                <a:lnTo>
                  <a:pt x="3082" y="4468"/>
                </a:lnTo>
                <a:lnTo>
                  <a:pt x="3090" y="4460"/>
                </a:lnTo>
                <a:lnTo>
                  <a:pt x="3100" y="4454"/>
                </a:lnTo>
                <a:lnTo>
                  <a:pt x="3111" y="4445"/>
                </a:lnTo>
                <a:lnTo>
                  <a:pt x="3139" y="4430"/>
                </a:lnTo>
                <a:lnTo>
                  <a:pt x="3167" y="4416"/>
                </a:lnTo>
                <a:lnTo>
                  <a:pt x="3195" y="4403"/>
                </a:lnTo>
                <a:lnTo>
                  <a:pt x="3223" y="4391"/>
                </a:lnTo>
                <a:lnTo>
                  <a:pt x="3279" y="4371"/>
                </a:lnTo>
                <a:lnTo>
                  <a:pt x="3337" y="4349"/>
                </a:lnTo>
                <a:lnTo>
                  <a:pt x="3366" y="4338"/>
                </a:lnTo>
                <a:lnTo>
                  <a:pt x="3395" y="4326"/>
                </a:lnTo>
                <a:lnTo>
                  <a:pt x="3425" y="4312"/>
                </a:lnTo>
                <a:lnTo>
                  <a:pt x="3457" y="4296"/>
                </a:lnTo>
                <a:lnTo>
                  <a:pt x="3488" y="4279"/>
                </a:lnTo>
                <a:lnTo>
                  <a:pt x="3519" y="4258"/>
                </a:lnTo>
                <a:lnTo>
                  <a:pt x="3551" y="4235"/>
                </a:lnTo>
                <a:lnTo>
                  <a:pt x="3585" y="4210"/>
                </a:lnTo>
                <a:lnTo>
                  <a:pt x="3619" y="4181"/>
                </a:lnTo>
                <a:lnTo>
                  <a:pt x="3657" y="4152"/>
                </a:lnTo>
                <a:lnTo>
                  <a:pt x="3735" y="4092"/>
                </a:lnTo>
                <a:lnTo>
                  <a:pt x="3814" y="4033"/>
                </a:lnTo>
                <a:lnTo>
                  <a:pt x="3884" y="3981"/>
                </a:lnTo>
                <a:lnTo>
                  <a:pt x="3913" y="3957"/>
                </a:lnTo>
                <a:lnTo>
                  <a:pt x="3938" y="3935"/>
                </a:lnTo>
                <a:lnTo>
                  <a:pt x="3958" y="3917"/>
                </a:lnTo>
                <a:lnTo>
                  <a:pt x="3965" y="3909"/>
                </a:lnTo>
                <a:lnTo>
                  <a:pt x="3971" y="3902"/>
                </a:lnTo>
                <a:lnTo>
                  <a:pt x="3974" y="3896"/>
                </a:lnTo>
                <a:lnTo>
                  <a:pt x="3976" y="3890"/>
                </a:lnTo>
                <a:lnTo>
                  <a:pt x="3976" y="3887"/>
                </a:lnTo>
                <a:lnTo>
                  <a:pt x="3973" y="3884"/>
                </a:lnTo>
                <a:lnTo>
                  <a:pt x="3969" y="3882"/>
                </a:lnTo>
                <a:lnTo>
                  <a:pt x="3961" y="3882"/>
                </a:lnTo>
                <a:lnTo>
                  <a:pt x="3951" y="3883"/>
                </a:lnTo>
                <a:lnTo>
                  <a:pt x="3938" y="3884"/>
                </a:lnTo>
                <a:lnTo>
                  <a:pt x="3909" y="3889"/>
                </a:lnTo>
                <a:lnTo>
                  <a:pt x="3876" y="3895"/>
                </a:lnTo>
                <a:lnTo>
                  <a:pt x="3841" y="3898"/>
                </a:lnTo>
                <a:lnTo>
                  <a:pt x="3803" y="3901"/>
                </a:lnTo>
                <a:lnTo>
                  <a:pt x="3724" y="3906"/>
                </a:lnTo>
                <a:lnTo>
                  <a:pt x="3647" y="3910"/>
                </a:lnTo>
                <a:lnTo>
                  <a:pt x="3577" y="3912"/>
                </a:lnTo>
                <a:lnTo>
                  <a:pt x="3519" y="3913"/>
                </a:lnTo>
                <a:lnTo>
                  <a:pt x="3466" y="3914"/>
                </a:lnTo>
                <a:lnTo>
                  <a:pt x="3525" y="3618"/>
                </a:lnTo>
                <a:lnTo>
                  <a:pt x="3501" y="3643"/>
                </a:lnTo>
                <a:lnTo>
                  <a:pt x="3436" y="3703"/>
                </a:lnTo>
                <a:lnTo>
                  <a:pt x="3395" y="3741"/>
                </a:lnTo>
                <a:lnTo>
                  <a:pt x="3351" y="3781"/>
                </a:lnTo>
                <a:lnTo>
                  <a:pt x="3305" y="3819"/>
                </a:lnTo>
                <a:lnTo>
                  <a:pt x="3259" y="3855"/>
                </a:lnTo>
                <a:lnTo>
                  <a:pt x="3248" y="3862"/>
                </a:lnTo>
                <a:lnTo>
                  <a:pt x="3235" y="3869"/>
                </a:lnTo>
                <a:lnTo>
                  <a:pt x="3222" y="3874"/>
                </a:lnTo>
                <a:lnTo>
                  <a:pt x="3209" y="3878"/>
                </a:lnTo>
                <a:lnTo>
                  <a:pt x="3194" y="3883"/>
                </a:lnTo>
                <a:lnTo>
                  <a:pt x="3180" y="3885"/>
                </a:lnTo>
                <a:lnTo>
                  <a:pt x="3165" y="3887"/>
                </a:lnTo>
                <a:lnTo>
                  <a:pt x="3149" y="3887"/>
                </a:lnTo>
                <a:lnTo>
                  <a:pt x="3134" y="3888"/>
                </a:lnTo>
                <a:lnTo>
                  <a:pt x="3118" y="3887"/>
                </a:lnTo>
                <a:lnTo>
                  <a:pt x="3086" y="3884"/>
                </a:lnTo>
                <a:lnTo>
                  <a:pt x="3054" y="3880"/>
                </a:lnTo>
                <a:lnTo>
                  <a:pt x="3023" y="3873"/>
                </a:lnTo>
                <a:lnTo>
                  <a:pt x="2993" y="3866"/>
                </a:lnTo>
                <a:lnTo>
                  <a:pt x="2966" y="3858"/>
                </a:lnTo>
                <a:lnTo>
                  <a:pt x="2940" y="3849"/>
                </a:lnTo>
                <a:lnTo>
                  <a:pt x="2919" y="3842"/>
                </a:lnTo>
                <a:lnTo>
                  <a:pt x="2887" y="3830"/>
                </a:lnTo>
                <a:lnTo>
                  <a:pt x="2876" y="3826"/>
                </a:lnTo>
                <a:lnTo>
                  <a:pt x="3466" y="3441"/>
                </a:lnTo>
                <a:lnTo>
                  <a:pt x="2876" y="3559"/>
                </a:lnTo>
                <a:lnTo>
                  <a:pt x="3111" y="3028"/>
                </a:lnTo>
                <a:lnTo>
                  <a:pt x="3113" y="3014"/>
                </a:lnTo>
                <a:lnTo>
                  <a:pt x="3115" y="2978"/>
                </a:lnTo>
                <a:lnTo>
                  <a:pt x="3115" y="2956"/>
                </a:lnTo>
                <a:lnTo>
                  <a:pt x="3115" y="2931"/>
                </a:lnTo>
                <a:lnTo>
                  <a:pt x="3114" y="2905"/>
                </a:lnTo>
                <a:lnTo>
                  <a:pt x="3111" y="2880"/>
                </a:lnTo>
                <a:lnTo>
                  <a:pt x="3108" y="2856"/>
                </a:lnTo>
                <a:lnTo>
                  <a:pt x="3103" y="2834"/>
                </a:lnTo>
                <a:lnTo>
                  <a:pt x="3100" y="2825"/>
                </a:lnTo>
                <a:lnTo>
                  <a:pt x="3096" y="2817"/>
                </a:lnTo>
                <a:lnTo>
                  <a:pt x="3092" y="2809"/>
                </a:lnTo>
                <a:lnTo>
                  <a:pt x="3087" y="2803"/>
                </a:lnTo>
                <a:lnTo>
                  <a:pt x="3081" y="2799"/>
                </a:lnTo>
                <a:lnTo>
                  <a:pt x="3075" y="2797"/>
                </a:lnTo>
                <a:lnTo>
                  <a:pt x="3068" y="2795"/>
                </a:lnTo>
                <a:lnTo>
                  <a:pt x="3061" y="2795"/>
                </a:lnTo>
                <a:lnTo>
                  <a:pt x="3052" y="2799"/>
                </a:lnTo>
                <a:lnTo>
                  <a:pt x="3044" y="2804"/>
                </a:lnTo>
                <a:lnTo>
                  <a:pt x="3034" y="2812"/>
                </a:lnTo>
                <a:lnTo>
                  <a:pt x="3023" y="2821"/>
                </a:lnTo>
                <a:lnTo>
                  <a:pt x="2978" y="2866"/>
                </a:lnTo>
                <a:lnTo>
                  <a:pt x="2931" y="2913"/>
                </a:lnTo>
                <a:lnTo>
                  <a:pt x="2882" y="2957"/>
                </a:lnTo>
                <a:lnTo>
                  <a:pt x="2859" y="2978"/>
                </a:lnTo>
                <a:lnTo>
                  <a:pt x="2835" y="2998"/>
                </a:lnTo>
                <a:lnTo>
                  <a:pt x="2811" y="3017"/>
                </a:lnTo>
                <a:lnTo>
                  <a:pt x="2789" y="3034"/>
                </a:lnTo>
                <a:lnTo>
                  <a:pt x="2766" y="3049"/>
                </a:lnTo>
                <a:lnTo>
                  <a:pt x="2745" y="3062"/>
                </a:lnTo>
                <a:lnTo>
                  <a:pt x="2724" y="3072"/>
                </a:lnTo>
                <a:lnTo>
                  <a:pt x="2705" y="3080"/>
                </a:lnTo>
                <a:lnTo>
                  <a:pt x="2695" y="3083"/>
                </a:lnTo>
                <a:lnTo>
                  <a:pt x="2686" y="3085"/>
                </a:lnTo>
                <a:lnTo>
                  <a:pt x="2677" y="3086"/>
                </a:lnTo>
                <a:lnTo>
                  <a:pt x="2668" y="3087"/>
                </a:lnTo>
                <a:lnTo>
                  <a:pt x="2629" y="3087"/>
                </a:lnTo>
                <a:lnTo>
                  <a:pt x="2577" y="3086"/>
                </a:lnTo>
                <a:lnTo>
                  <a:pt x="2522" y="3084"/>
                </a:lnTo>
                <a:lnTo>
                  <a:pt x="2495" y="3082"/>
                </a:lnTo>
                <a:lnTo>
                  <a:pt x="2469" y="3079"/>
                </a:lnTo>
                <a:lnTo>
                  <a:pt x="2446" y="3076"/>
                </a:lnTo>
                <a:lnTo>
                  <a:pt x="2424" y="3072"/>
                </a:lnTo>
                <a:lnTo>
                  <a:pt x="2407" y="3068"/>
                </a:lnTo>
                <a:lnTo>
                  <a:pt x="2401" y="3064"/>
                </a:lnTo>
                <a:lnTo>
                  <a:pt x="2394" y="3062"/>
                </a:lnTo>
                <a:lnTo>
                  <a:pt x="2390" y="3059"/>
                </a:lnTo>
                <a:lnTo>
                  <a:pt x="2387" y="3055"/>
                </a:lnTo>
                <a:lnTo>
                  <a:pt x="2386" y="3051"/>
                </a:lnTo>
                <a:lnTo>
                  <a:pt x="2386" y="3047"/>
                </a:lnTo>
                <a:lnTo>
                  <a:pt x="2387" y="3043"/>
                </a:lnTo>
                <a:lnTo>
                  <a:pt x="2390" y="3039"/>
                </a:lnTo>
                <a:lnTo>
                  <a:pt x="2395" y="3033"/>
                </a:lnTo>
                <a:lnTo>
                  <a:pt x="2403" y="3028"/>
                </a:lnTo>
                <a:lnTo>
                  <a:pt x="2420" y="3017"/>
                </a:lnTo>
                <a:lnTo>
                  <a:pt x="2439" y="3005"/>
                </a:lnTo>
                <a:lnTo>
                  <a:pt x="2482" y="2982"/>
                </a:lnTo>
                <a:lnTo>
                  <a:pt x="2506" y="2968"/>
                </a:lnTo>
                <a:lnTo>
                  <a:pt x="2529" y="2954"/>
                </a:lnTo>
                <a:lnTo>
                  <a:pt x="2552" y="2937"/>
                </a:lnTo>
                <a:lnTo>
                  <a:pt x="2576" y="2920"/>
                </a:lnTo>
                <a:lnTo>
                  <a:pt x="2600" y="2902"/>
                </a:lnTo>
                <a:lnTo>
                  <a:pt x="2622" y="2880"/>
                </a:lnTo>
                <a:lnTo>
                  <a:pt x="2644" y="2858"/>
                </a:lnTo>
                <a:lnTo>
                  <a:pt x="2654" y="2845"/>
                </a:lnTo>
                <a:lnTo>
                  <a:pt x="2664" y="2832"/>
                </a:lnTo>
                <a:lnTo>
                  <a:pt x="2674" y="2819"/>
                </a:lnTo>
                <a:lnTo>
                  <a:pt x="2683" y="2804"/>
                </a:lnTo>
                <a:lnTo>
                  <a:pt x="2692" y="2789"/>
                </a:lnTo>
                <a:lnTo>
                  <a:pt x="2701" y="2774"/>
                </a:lnTo>
                <a:lnTo>
                  <a:pt x="2708" y="2757"/>
                </a:lnTo>
                <a:lnTo>
                  <a:pt x="2716" y="2740"/>
                </a:lnTo>
                <a:lnTo>
                  <a:pt x="2722" y="2721"/>
                </a:lnTo>
                <a:lnTo>
                  <a:pt x="2728" y="2703"/>
                </a:lnTo>
                <a:lnTo>
                  <a:pt x="2787" y="2495"/>
                </a:lnTo>
                <a:lnTo>
                  <a:pt x="3023" y="2260"/>
                </a:lnTo>
                <a:lnTo>
                  <a:pt x="2758" y="2142"/>
                </a:lnTo>
                <a:lnTo>
                  <a:pt x="3023" y="1994"/>
                </a:lnTo>
                <a:lnTo>
                  <a:pt x="2905" y="1876"/>
                </a:lnTo>
                <a:lnTo>
                  <a:pt x="3082" y="1699"/>
                </a:lnTo>
                <a:lnTo>
                  <a:pt x="2817" y="1639"/>
                </a:lnTo>
                <a:lnTo>
                  <a:pt x="2993" y="1255"/>
                </a:lnTo>
                <a:lnTo>
                  <a:pt x="2609" y="1580"/>
                </a:lnTo>
                <a:lnTo>
                  <a:pt x="2699" y="1344"/>
                </a:lnTo>
                <a:lnTo>
                  <a:pt x="2285" y="1668"/>
                </a:lnTo>
                <a:lnTo>
                  <a:pt x="2137" y="1551"/>
                </a:lnTo>
                <a:lnTo>
                  <a:pt x="2137" y="1485"/>
                </a:lnTo>
                <a:lnTo>
                  <a:pt x="2136" y="1416"/>
                </a:lnTo>
                <a:lnTo>
                  <a:pt x="2134" y="1333"/>
                </a:lnTo>
                <a:lnTo>
                  <a:pt x="2130" y="1247"/>
                </a:lnTo>
                <a:lnTo>
                  <a:pt x="2128" y="1204"/>
                </a:lnTo>
                <a:lnTo>
                  <a:pt x="2124" y="1164"/>
                </a:lnTo>
                <a:lnTo>
                  <a:pt x="2121" y="1128"/>
                </a:lnTo>
                <a:lnTo>
                  <a:pt x="2118" y="1095"/>
                </a:lnTo>
                <a:lnTo>
                  <a:pt x="2112" y="1068"/>
                </a:lnTo>
                <a:lnTo>
                  <a:pt x="2107" y="1049"/>
                </a:lnTo>
                <a:lnTo>
                  <a:pt x="2101" y="1031"/>
                </a:lnTo>
                <a:lnTo>
                  <a:pt x="2091" y="1010"/>
                </a:lnTo>
                <a:lnTo>
                  <a:pt x="2080" y="989"/>
                </a:lnTo>
                <a:lnTo>
                  <a:pt x="2067" y="965"/>
                </a:lnTo>
                <a:lnTo>
                  <a:pt x="2038" y="917"/>
                </a:lnTo>
                <a:lnTo>
                  <a:pt x="2008" y="867"/>
                </a:lnTo>
                <a:lnTo>
                  <a:pt x="1979" y="823"/>
                </a:lnTo>
                <a:lnTo>
                  <a:pt x="1954" y="787"/>
                </a:lnTo>
                <a:lnTo>
                  <a:pt x="1931" y="753"/>
                </a:lnTo>
                <a:lnTo>
                  <a:pt x="2048" y="547"/>
                </a:lnTo>
                <a:lnTo>
                  <a:pt x="1841" y="547"/>
                </a:lnTo>
                <a:lnTo>
                  <a:pt x="1836" y="447"/>
                </a:lnTo>
                <a:lnTo>
                  <a:pt x="1829" y="347"/>
                </a:lnTo>
                <a:lnTo>
                  <a:pt x="1824" y="292"/>
                </a:lnTo>
                <a:lnTo>
                  <a:pt x="1819" y="236"/>
                </a:lnTo>
                <a:lnTo>
                  <a:pt x="1814" y="182"/>
                </a:lnTo>
                <a:lnTo>
                  <a:pt x="1807" y="131"/>
                </a:lnTo>
                <a:lnTo>
                  <a:pt x="1800" y="85"/>
                </a:lnTo>
                <a:lnTo>
                  <a:pt x="1792" y="48"/>
                </a:lnTo>
                <a:lnTo>
                  <a:pt x="1788" y="33"/>
                </a:lnTo>
                <a:lnTo>
                  <a:pt x="1783" y="20"/>
                </a:lnTo>
                <a:lnTo>
                  <a:pt x="1778" y="10"/>
                </a:lnTo>
                <a:lnTo>
                  <a:pt x="1774" y="4"/>
                </a:lnTo>
                <a:lnTo>
                  <a:pt x="1772" y="2"/>
                </a:lnTo>
                <a:lnTo>
                  <a:pt x="1768" y="0"/>
                </a:lnTo>
                <a:lnTo>
                  <a:pt x="1766" y="0"/>
                </a:lnTo>
                <a:lnTo>
                  <a:pt x="1764" y="2"/>
                </a:lnTo>
                <a:lnTo>
                  <a:pt x="1761" y="3"/>
                </a:lnTo>
                <a:lnTo>
                  <a:pt x="1759" y="6"/>
                </a:lnTo>
                <a:lnTo>
                  <a:pt x="1753" y="14"/>
                </a:lnTo>
                <a:lnTo>
                  <a:pt x="1747" y="26"/>
                </a:lnTo>
                <a:lnTo>
                  <a:pt x="1743" y="40"/>
                </a:lnTo>
                <a:lnTo>
                  <a:pt x="1732" y="73"/>
                </a:lnTo>
                <a:lnTo>
                  <a:pt x="1723" y="110"/>
                </a:lnTo>
                <a:lnTo>
                  <a:pt x="1715" y="152"/>
                </a:lnTo>
                <a:lnTo>
                  <a:pt x="1706" y="197"/>
                </a:lnTo>
                <a:lnTo>
                  <a:pt x="1698" y="245"/>
                </a:lnTo>
                <a:lnTo>
                  <a:pt x="1692" y="292"/>
                </a:lnTo>
                <a:lnTo>
                  <a:pt x="1687" y="339"/>
                </a:lnTo>
                <a:lnTo>
                  <a:pt x="1677" y="430"/>
                </a:lnTo>
                <a:lnTo>
                  <a:pt x="1669" y="505"/>
                </a:lnTo>
                <a:lnTo>
                  <a:pt x="1664" y="576"/>
                </a:lnTo>
                <a:lnTo>
                  <a:pt x="1632" y="545"/>
                </a:lnTo>
                <a:lnTo>
                  <a:pt x="1600" y="516"/>
                </a:lnTo>
                <a:lnTo>
                  <a:pt x="1580" y="499"/>
                </a:lnTo>
                <a:lnTo>
                  <a:pt x="1561" y="483"/>
                </a:lnTo>
                <a:lnTo>
                  <a:pt x="1541" y="469"/>
                </a:lnTo>
                <a:lnTo>
                  <a:pt x="1523" y="456"/>
                </a:lnTo>
                <a:lnTo>
                  <a:pt x="1506" y="446"/>
                </a:lnTo>
                <a:lnTo>
                  <a:pt x="1490" y="439"/>
                </a:lnTo>
                <a:lnTo>
                  <a:pt x="1483" y="437"/>
                </a:lnTo>
                <a:lnTo>
                  <a:pt x="1477" y="436"/>
                </a:lnTo>
                <a:lnTo>
                  <a:pt x="1472" y="436"/>
                </a:lnTo>
                <a:lnTo>
                  <a:pt x="1467" y="437"/>
                </a:lnTo>
                <a:lnTo>
                  <a:pt x="1463" y="440"/>
                </a:lnTo>
                <a:lnTo>
                  <a:pt x="1460" y="445"/>
                </a:lnTo>
                <a:lnTo>
                  <a:pt x="1459" y="450"/>
                </a:lnTo>
                <a:lnTo>
                  <a:pt x="1458" y="458"/>
                </a:lnTo>
                <a:lnTo>
                  <a:pt x="1459" y="466"/>
                </a:lnTo>
                <a:lnTo>
                  <a:pt x="1460" y="477"/>
                </a:lnTo>
                <a:lnTo>
                  <a:pt x="1464" y="498"/>
                </a:lnTo>
                <a:lnTo>
                  <a:pt x="1472" y="523"/>
                </a:lnTo>
                <a:lnTo>
                  <a:pt x="1481" y="551"/>
                </a:lnTo>
                <a:lnTo>
                  <a:pt x="1492" y="579"/>
                </a:lnTo>
                <a:lnTo>
                  <a:pt x="1505" y="609"/>
                </a:lnTo>
                <a:lnTo>
                  <a:pt x="1532" y="668"/>
                </a:lnTo>
                <a:lnTo>
                  <a:pt x="1559" y="723"/>
                </a:lnTo>
                <a:lnTo>
                  <a:pt x="1582" y="769"/>
                </a:lnTo>
                <a:lnTo>
                  <a:pt x="1605" y="812"/>
                </a:lnTo>
                <a:lnTo>
                  <a:pt x="1568" y="777"/>
                </a:lnTo>
                <a:lnTo>
                  <a:pt x="1531" y="742"/>
                </a:lnTo>
                <a:lnTo>
                  <a:pt x="1509" y="723"/>
                </a:lnTo>
                <a:lnTo>
                  <a:pt x="1488" y="705"/>
                </a:lnTo>
                <a:lnTo>
                  <a:pt x="1465" y="688"/>
                </a:lnTo>
                <a:lnTo>
                  <a:pt x="1444" y="673"/>
                </a:lnTo>
                <a:lnTo>
                  <a:pt x="1424" y="660"/>
                </a:lnTo>
                <a:lnTo>
                  <a:pt x="1406" y="650"/>
                </a:lnTo>
                <a:lnTo>
                  <a:pt x="1398" y="647"/>
                </a:lnTo>
                <a:lnTo>
                  <a:pt x="1391" y="646"/>
                </a:lnTo>
                <a:lnTo>
                  <a:pt x="1384" y="645"/>
                </a:lnTo>
                <a:lnTo>
                  <a:pt x="1379" y="646"/>
                </a:lnTo>
                <a:lnTo>
                  <a:pt x="1375" y="648"/>
                </a:lnTo>
                <a:lnTo>
                  <a:pt x="1372" y="652"/>
                </a:lnTo>
                <a:lnTo>
                  <a:pt x="1369" y="658"/>
                </a:lnTo>
                <a:lnTo>
                  <a:pt x="1369" y="665"/>
                </a:lnTo>
                <a:lnTo>
                  <a:pt x="1369" y="674"/>
                </a:lnTo>
                <a:lnTo>
                  <a:pt x="1372" y="683"/>
                </a:lnTo>
                <a:lnTo>
                  <a:pt x="1375" y="694"/>
                </a:lnTo>
                <a:lnTo>
                  <a:pt x="1378" y="707"/>
                </a:lnTo>
                <a:lnTo>
                  <a:pt x="1388" y="733"/>
                </a:lnTo>
                <a:lnTo>
                  <a:pt x="1402" y="762"/>
                </a:lnTo>
                <a:lnTo>
                  <a:pt x="1417" y="793"/>
                </a:lnTo>
                <a:lnTo>
                  <a:pt x="1435" y="825"/>
                </a:lnTo>
                <a:lnTo>
                  <a:pt x="1453" y="858"/>
                </a:lnTo>
                <a:lnTo>
                  <a:pt x="1473" y="890"/>
                </a:lnTo>
                <a:lnTo>
                  <a:pt x="1510" y="950"/>
                </a:lnTo>
                <a:lnTo>
                  <a:pt x="1544" y="1001"/>
                </a:lnTo>
                <a:lnTo>
                  <a:pt x="1576" y="1049"/>
                </a:lnTo>
                <a:lnTo>
                  <a:pt x="1517" y="1344"/>
                </a:lnTo>
                <a:lnTo>
                  <a:pt x="1251" y="812"/>
                </a:lnTo>
                <a:lnTo>
                  <a:pt x="1369" y="1374"/>
                </a:lnTo>
                <a:lnTo>
                  <a:pt x="1015" y="1255"/>
                </a:lnTo>
                <a:lnTo>
                  <a:pt x="1221" y="1492"/>
                </a:lnTo>
                <a:lnTo>
                  <a:pt x="1219" y="1496"/>
                </a:lnTo>
                <a:lnTo>
                  <a:pt x="1210" y="1509"/>
                </a:lnTo>
                <a:lnTo>
                  <a:pt x="1204" y="1518"/>
                </a:lnTo>
                <a:lnTo>
                  <a:pt x="1195" y="1528"/>
                </a:lnTo>
                <a:lnTo>
                  <a:pt x="1185" y="1537"/>
                </a:lnTo>
                <a:lnTo>
                  <a:pt x="1174" y="1547"/>
                </a:lnTo>
                <a:lnTo>
                  <a:pt x="1160" y="1557"/>
                </a:lnTo>
                <a:lnTo>
                  <a:pt x="1145" y="1565"/>
                </a:lnTo>
                <a:lnTo>
                  <a:pt x="1128" y="1573"/>
                </a:lnTo>
                <a:lnTo>
                  <a:pt x="1109" y="1579"/>
                </a:lnTo>
                <a:lnTo>
                  <a:pt x="1089" y="1583"/>
                </a:lnTo>
                <a:lnTo>
                  <a:pt x="1078" y="1585"/>
                </a:lnTo>
                <a:lnTo>
                  <a:pt x="1066" y="1585"/>
                </a:lnTo>
                <a:lnTo>
                  <a:pt x="1054" y="1585"/>
                </a:lnTo>
                <a:lnTo>
                  <a:pt x="1041" y="1585"/>
                </a:lnTo>
                <a:lnTo>
                  <a:pt x="1028" y="1582"/>
                </a:lnTo>
                <a:lnTo>
                  <a:pt x="1015" y="1580"/>
                </a:lnTo>
                <a:lnTo>
                  <a:pt x="1003" y="1578"/>
                </a:lnTo>
                <a:lnTo>
                  <a:pt x="993" y="1578"/>
                </a:lnTo>
                <a:lnTo>
                  <a:pt x="985" y="1580"/>
                </a:lnTo>
                <a:lnTo>
                  <a:pt x="983" y="1581"/>
                </a:lnTo>
                <a:lnTo>
                  <a:pt x="981" y="1583"/>
                </a:lnTo>
                <a:lnTo>
                  <a:pt x="980" y="1586"/>
                </a:lnTo>
                <a:lnTo>
                  <a:pt x="979" y="1588"/>
                </a:lnTo>
                <a:lnTo>
                  <a:pt x="979" y="1594"/>
                </a:lnTo>
                <a:lnTo>
                  <a:pt x="981" y="1601"/>
                </a:lnTo>
                <a:lnTo>
                  <a:pt x="984" y="1609"/>
                </a:lnTo>
                <a:lnTo>
                  <a:pt x="990" y="1619"/>
                </a:lnTo>
                <a:lnTo>
                  <a:pt x="997" y="1629"/>
                </a:lnTo>
                <a:lnTo>
                  <a:pt x="1016" y="1651"/>
                </a:lnTo>
                <a:lnTo>
                  <a:pt x="1037" y="1676"/>
                </a:lnTo>
                <a:lnTo>
                  <a:pt x="1063" y="1702"/>
                </a:lnTo>
                <a:lnTo>
                  <a:pt x="1090" y="1729"/>
                </a:lnTo>
                <a:lnTo>
                  <a:pt x="1117" y="1754"/>
                </a:lnTo>
                <a:lnTo>
                  <a:pt x="1168" y="1801"/>
                </a:lnTo>
                <a:lnTo>
                  <a:pt x="1207" y="1833"/>
                </a:lnTo>
                <a:lnTo>
                  <a:pt x="1221" y="1846"/>
                </a:lnTo>
                <a:lnTo>
                  <a:pt x="1244" y="1891"/>
                </a:lnTo>
                <a:lnTo>
                  <a:pt x="1264" y="1936"/>
                </a:lnTo>
                <a:lnTo>
                  <a:pt x="1284" y="1987"/>
                </a:lnTo>
                <a:lnTo>
                  <a:pt x="1293" y="2010"/>
                </a:lnTo>
                <a:lnTo>
                  <a:pt x="1301" y="2034"/>
                </a:lnTo>
                <a:lnTo>
                  <a:pt x="1306" y="2053"/>
                </a:lnTo>
                <a:lnTo>
                  <a:pt x="1308" y="2071"/>
                </a:lnTo>
                <a:lnTo>
                  <a:pt x="1309" y="2077"/>
                </a:lnTo>
                <a:lnTo>
                  <a:pt x="1308" y="2082"/>
                </a:lnTo>
                <a:lnTo>
                  <a:pt x="1306" y="2087"/>
                </a:lnTo>
                <a:lnTo>
                  <a:pt x="1304" y="2089"/>
                </a:lnTo>
                <a:lnTo>
                  <a:pt x="1299" y="2090"/>
                </a:lnTo>
                <a:lnTo>
                  <a:pt x="1294" y="2090"/>
                </a:lnTo>
                <a:lnTo>
                  <a:pt x="1288" y="2087"/>
                </a:lnTo>
                <a:lnTo>
                  <a:pt x="1280" y="2082"/>
                </a:lnTo>
                <a:lnTo>
                  <a:pt x="1231" y="2050"/>
                </a:lnTo>
                <a:lnTo>
                  <a:pt x="1154" y="2002"/>
                </a:lnTo>
                <a:lnTo>
                  <a:pt x="1059" y="1943"/>
                </a:lnTo>
                <a:lnTo>
                  <a:pt x="955" y="1879"/>
                </a:lnTo>
                <a:lnTo>
                  <a:pt x="852" y="1817"/>
                </a:lnTo>
                <a:lnTo>
                  <a:pt x="757" y="1763"/>
                </a:lnTo>
                <a:lnTo>
                  <a:pt x="716" y="1739"/>
                </a:lnTo>
                <a:lnTo>
                  <a:pt x="680" y="1721"/>
                </a:lnTo>
                <a:lnTo>
                  <a:pt x="651" y="1707"/>
                </a:lnTo>
                <a:lnTo>
                  <a:pt x="631" y="1699"/>
                </a:lnTo>
                <a:lnTo>
                  <a:pt x="623" y="1696"/>
                </a:lnTo>
                <a:lnTo>
                  <a:pt x="617" y="1696"/>
                </a:lnTo>
                <a:lnTo>
                  <a:pt x="611" y="1699"/>
                </a:lnTo>
                <a:lnTo>
                  <a:pt x="608" y="1702"/>
                </a:lnTo>
                <a:lnTo>
                  <a:pt x="605" y="1706"/>
                </a:lnTo>
                <a:lnTo>
                  <a:pt x="604" y="1713"/>
                </a:lnTo>
                <a:lnTo>
                  <a:pt x="603" y="1720"/>
                </a:lnTo>
                <a:lnTo>
                  <a:pt x="603" y="1730"/>
                </a:lnTo>
                <a:lnTo>
                  <a:pt x="604" y="1739"/>
                </a:lnTo>
                <a:lnTo>
                  <a:pt x="606" y="1750"/>
                </a:lnTo>
                <a:lnTo>
                  <a:pt x="612" y="1776"/>
                </a:lnTo>
                <a:lnTo>
                  <a:pt x="620" y="1804"/>
                </a:lnTo>
                <a:lnTo>
                  <a:pt x="631" y="1835"/>
                </a:lnTo>
                <a:lnTo>
                  <a:pt x="655" y="1901"/>
                </a:lnTo>
                <a:lnTo>
                  <a:pt x="680" y="1968"/>
                </a:lnTo>
                <a:lnTo>
                  <a:pt x="704" y="2031"/>
                </a:lnTo>
                <a:lnTo>
                  <a:pt x="712" y="2059"/>
                </a:lnTo>
                <a:lnTo>
                  <a:pt x="719" y="2082"/>
                </a:lnTo>
                <a:lnTo>
                  <a:pt x="723" y="2101"/>
                </a:lnTo>
                <a:lnTo>
                  <a:pt x="724" y="2107"/>
                </a:lnTo>
                <a:lnTo>
                  <a:pt x="724" y="2112"/>
                </a:lnTo>
                <a:lnTo>
                  <a:pt x="723" y="2115"/>
                </a:lnTo>
                <a:lnTo>
                  <a:pt x="721" y="2116"/>
                </a:lnTo>
                <a:lnTo>
                  <a:pt x="719" y="2116"/>
                </a:lnTo>
                <a:lnTo>
                  <a:pt x="717" y="2115"/>
                </a:lnTo>
                <a:lnTo>
                  <a:pt x="709" y="2109"/>
                </a:lnTo>
                <a:lnTo>
                  <a:pt x="699" y="2100"/>
                </a:lnTo>
                <a:lnTo>
                  <a:pt x="675" y="2075"/>
                </a:lnTo>
                <a:lnTo>
                  <a:pt x="661" y="2061"/>
                </a:lnTo>
                <a:lnTo>
                  <a:pt x="645" y="2047"/>
                </a:lnTo>
                <a:lnTo>
                  <a:pt x="628" y="2035"/>
                </a:lnTo>
                <a:lnTo>
                  <a:pt x="620" y="2029"/>
                </a:lnTo>
                <a:lnTo>
                  <a:pt x="611" y="2024"/>
                </a:lnTo>
                <a:lnTo>
                  <a:pt x="603" y="2020"/>
                </a:lnTo>
                <a:lnTo>
                  <a:pt x="594" y="2017"/>
                </a:lnTo>
                <a:lnTo>
                  <a:pt x="585" y="2015"/>
                </a:lnTo>
                <a:lnTo>
                  <a:pt x="576" y="2014"/>
                </a:lnTo>
                <a:lnTo>
                  <a:pt x="567" y="2014"/>
                </a:lnTo>
                <a:lnTo>
                  <a:pt x="559" y="2016"/>
                </a:lnTo>
                <a:lnTo>
                  <a:pt x="550" y="2019"/>
                </a:lnTo>
                <a:lnTo>
                  <a:pt x="542" y="2023"/>
                </a:lnTo>
                <a:lnTo>
                  <a:pt x="534" y="2030"/>
                </a:lnTo>
                <a:lnTo>
                  <a:pt x="526" y="2036"/>
                </a:lnTo>
                <a:lnTo>
                  <a:pt x="520" y="2044"/>
                </a:lnTo>
                <a:lnTo>
                  <a:pt x="514" y="2052"/>
                </a:lnTo>
                <a:lnTo>
                  <a:pt x="509" y="2061"/>
                </a:lnTo>
                <a:lnTo>
                  <a:pt x="505" y="2071"/>
                </a:lnTo>
                <a:lnTo>
                  <a:pt x="500" y="2080"/>
                </a:lnTo>
                <a:lnTo>
                  <a:pt x="497" y="2091"/>
                </a:lnTo>
                <a:lnTo>
                  <a:pt x="495" y="2102"/>
                </a:lnTo>
                <a:lnTo>
                  <a:pt x="493" y="2114"/>
                </a:lnTo>
                <a:lnTo>
                  <a:pt x="491" y="2125"/>
                </a:lnTo>
                <a:lnTo>
                  <a:pt x="491" y="2138"/>
                </a:lnTo>
                <a:lnTo>
                  <a:pt x="491" y="2163"/>
                </a:lnTo>
                <a:lnTo>
                  <a:pt x="494" y="2190"/>
                </a:lnTo>
                <a:lnTo>
                  <a:pt x="499" y="2216"/>
                </a:lnTo>
                <a:lnTo>
                  <a:pt x="507" y="2243"/>
                </a:lnTo>
                <a:lnTo>
                  <a:pt x="518" y="2269"/>
                </a:lnTo>
                <a:lnTo>
                  <a:pt x="530" y="2293"/>
                </a:lnTo>
                <a:lnTo>
                  <a:pt x="537" y="2305"/>
                </a:lnTo>
                <a:lnTo>
                  <a:pt x="545" y="2317"/>
                </a:lnTo>
                <a:lnTo>
                  <a:pt x="552" y="2329"/>
                </a:lnTo>
                <a:lnTo>
                  <a:pt x="561" y="2340"/>
                </a:lnTo>
                <a:lnTo>
                  <a:pt x="570" y="2350"/>
                </a:lnTo>
                <a:lnTo>
                  <a:pt x="580" y="2360"/>
                </a:lnTo>
                <a:lnTo>
                  <a:pt x="590" y="2370"/>
                </a:lnTo>
                <a:lnTo>
                  <a:pt x="602" y="2378"/>
                </a:lnTo>
                <a:lnTo>
                  <a:pt x="649" y="2415"/>
                </a:lnTo>
                <a:lnTo>
                  <a:pt x="702" y="2457"/>
                </a:lnTo>
                <a:lnTo>
                  <a:pt x="808" y="2544"/>
                </a:lnTo>
                <a:lnTo>
                  <a:pt x="892" y="2615"/>
                </a:lnTo>
                <a:lnTo>
                  <a:pt x="926" y="2644"/>
                </a:lnTo>
                <a:lnTo>
                  <a:pt x="1045" y="3028"/>
                </a:lnTo>
                <a:lnTo>
                  <a:pt x="661" y="2762"/>
                </a:lnTo>
                <a:lnTo>
                  <a:pt x="867" y="3087"/>
                </a:lnTo>
                <a:lnTo>
                  <a:pt x="778" y="3293"/>
                </a:lnTo>
                <a:lnTo>
                  <a:pt x="512" y="2880"/>
                </a:lnTo>
                <a:lnTo>
                  <a:pt x="365" y="2495"/>
                </a:lnTo>
                <a:lnTo>
                  <a:pt x="306" y="2969"/>
                </a:lnTo>
                <a:lnTo>
                  <a:pt x="10" y="2821"/>
                </a:lnTo>
                <a:lnTo>
                  <a:pt x="247" y="3146"/>
                </a:lnTo>
                <a:lnTo>
                  <a:pt x="40" y="3234"/>
                </a:lnTo>
                <a:lnTo>
                  <a:pt x="335" y="3441"/>
                </a:lnTo>
                <a:lnTo>
                  <a:pt x="99" y="3589"/>
                </a:lnTo>
                <a:lnTo>
                  <a:pt x="453" y="3677"/>
                </a:lnTo>
                <a:lnTo>
                  <a:pt x="631" y="3826"/>
                </a:lnTo>
                <a:lnTo>
                  <a:pt x="749" y="4032"/>
                </a:lnTo>
                <a:lnTo>
                  <a:pt x="738" y="4034"/>
                </a:lnTo>
                <a:lnTo>
                  <a:pt x="709" y="4040"/>
                </a:lnTo>
                <a:lnTo>
                  <a:pt x="666" y="4047"/>
                </a:lnTo>
                <a:lnTo>
                  <a:pt x="640" y="4051"/>
                </a:lnTo>
                <a:lnTo>
                  <a:pt x="612" y="4054"/>
                </a:lnTo>
                <a:lnTo>
                  <a:pt x="582" y="4056"/>
                </a:lnTo>
                <a:lnTo>
                  <a:pt x="551" y="4058"/>
                </a:lnTo>
                <a:lnTo>
                  <a:pt x="519" y="4058"/>
                </a:lnTo>
                <a:lnTo>
                  <a:pt x="486" y="4057"/>
                </a:lnTo>
                <a:lnTo>
                  <a:pt x="455" y="4054"/>
                </a:lnTo>
                <a:lnTo>
                  <a:pt x="423" y="4048"/>
                </a:lnTo>
                <a:lnTo>
                  <a:pt x="408" y="4045"/>
                </a:lnTo>
                <a:lnTo>
                  <a:pt x="393" y="4042"/>
                </a:lnTo>
                <a:lnTo>
                  <a:pt x="379" y="4037"/>
                </a:lnTo>
                <a:lnTo>
                  <a:pt x="365" y="4032"/>
                </a:lnTo>
                <a:lnTo>
                  <a:pt x="337" y="4020"/>
                </a:lnTo>
                <a:lnTo>
                  <a:pt x="311" y="4006"/>
                </a:lnTo>
                <a:lnTo>
                  <a:pt x="286" y="3991"/>
                </a:lnTo>
                <a:lnTo>
                  <a:pt x="263" y="3977"/>
                </a:lnTo>
                <a:lnTo>
                  <a:pt x="241" y="3962"/>
                </a:lnTo>
                <a:lnTo>
                  <a:pt x="222" y="3948"/>
                </a:lnTo>
                <a:lnTo>
                  <a:pt x="191" y="3925"/>
                </a:lnTo>
                <a:lnTo>
                  <a:pt x="172" y="3911"/>
                </a:lnTo>
                <a:lnTo>
                  <a:pt x="169" y="3910"/>
                </a:lnTo>
                <a:lnTo>
                  <a:pt x="169" y="3912"/>
                </a:lnTo>
                <a:lnTo>
                  <a:pt x="175" y="3918"/>
                </a:lnTo>
                <a:lnTo>
                  <a:pt x="183" y="3931"/>
                </a:lnTo>
                <a:lnTo>
                  <a:pt x="217" y="3973"/>
                </a:lnTo>
                <a:lnTo>
                  <a:pt x="228" y="3986"/>
                </a:lnTo>
                <a:lnTo>
                  <a:pt x="240" y="3999"/>
                </a:lnTo>
                <a:lnTo>
                  <a:pt x="263" y="4023"/>
                </a:lnTo>
                <a:lnTo>
                  <a:pt x="286" y="4044"/>
                </a:lnTo>
                <a:lnTo>
                  <a:pt x="310" y="4062"/>
                </a:lnTo>
                <a:lnTo>
                  <a:pt x="333" y="4078"/>
                </a:lnTo>
                <a:lnTo>
                  <a:pt x="353" y="4092"/>
                </a:lnTo>
                <a:lnTo>
                  <a:pt x="386" y="4113"/>
                </a:lnTo>
                <a:lnTo>
                  <a:pt x="407" y="4126"/>
                </a:lnTo>
                <a:lnTo>
                  <a:pt x="410" y="4129"/>
                </a:lnTo>
                <a:lnTo>
                  <a:pt x="410" y="4130"/>
                </a:lnTo>
                <a:lnTo>
                  <a:pt x="408" y="4131"/>
                </a:lnTo>
                <a:lnTo>
                  <a:pt x="400" y="4130"/>
                </a:lnTo>
                <a:lnTo>
                  <a:pt x="385" y="4129"/>
                </a:lnTo>
                <a:lnTo>
                  <a:pt x="335" y="4120"/>
                </a:lnTo>
                <a:lnTo>
                  <a:pt x="319" y="4117"/>
                </a:lnTo>
                <a:lnTo>
                  <a:pt x="302" y="4113"/>
                </a:lnTo>
                <a:lnTo>
                  <a:pt x="284" y="4106"/>
                </a:lnTo>
                <a:lnTo>
                  <a:pt x="268" y="4100"/>
                </a:lnTo>
                <a:lnTo>
                  <a:pt x="251" y="4091"/>
                </a:lnTo>
                <a:lnTo>
                  <a:pt x="234" y="4083"/>
                </a:lnTo>
                <a:lnTo>
                  <a:pt x="218" y="4073"/>
                </a:lnTo>
                <a:lnTo>
                  <a:pt x="202" y="4063"/>
                </a:lnTo>
                <a:lnTo>
                  <a:pt x="169" y="4042"/>
                </a:lnTo>
                <a:lnTo>
                  <a:pt x="139" y="4018"/>
                </a:lnTo>
                <a:lnTo>
                  <a:pt x="110" y="3996"/>
                </a:lnTo>
                <a:lnTo>
                  <a:pt x="84" y="3973"/>
                </a:lnTo>
                <a:lnTo>
                  <a:pt x="40" y="3932"/>
                </a:lnTo>
                <a:lnTo>
                  <a:pt x="11" y="3904"/>
                </a:lnTo>
                <a:lnTo>
                  <a:pt x="3" y="3898"/>
                </a:lnTo>
                <a:lnTo>
                  <a:pt x="0" y="3896"/>
                </a:lnTo>
                <a:lnTo>
                  <a:pt x="3" y="3901"/>
                </a:lnTo>
                <a:lnTo>
                  <a:pt x="10" y="3914"/>
                </a:lnTo>
                <a:lnTo>
                  <a:pt x="23" y="3934"/>
                </a:lnTo>
                <a:lnTo>
                  <a:pt x="37" y="3961"/>
                </a:lnTo>
                <a:lnTo>
                  <a:pt x="54" y="3994"/>
                </a:lnTo>
                <a:lnTo>
                  <a:pt x="72" y="4030"/>
                </a:lnTo>
                <a:lnTo>
                  <a:pt x="111" y="4112"/>
                </a:lnTo>
                <a:lnTo>
                  <a:pt x="151" y="4198"/>
                </a:lnTo>
                <a:lnTo>
                  <a:pt x="218" y="4349"/>
                </a:lnTo>
                <a:lnTo>
                  <a:pt x="247" y="4416"/>
                </a:lnTo>
                <a:lnTo>
                  <a:pt x="40" y="4327"/>
                </a:lnTo>
                <a:lnTo>
                  <a:pt x="60" y="4374"/>
                </a:lnTo>
                <a:lnTo>
                  <a:pt x="82" y="4424"/>
                </a:lnTo>
                <a:lnTo>
                  <a:pt x="110" y="4483"/>
                </a:lnTo>
                <a:lnTo>
                  <a:pt x="125" y="4513"/>
                </a:lnTo>
                <a:lnTo>
                  <a:pt x="142" y="4544"/>
                </a:lnTo>
                <a:lnTo>
                  <a:pt x="160" y="4573"/>
                </a:lnTo>
                <a:lnTo>
                  <a:pt x="177" y="4601"/>
                </a:lnTo>
                <a:lnTo>
                  <a:pt x="195" y="4627"/>
                </a:lnTo>
                <a:lnTo>
                  <a:pt x="212" y="4650"/>
                </a:lnTo>
                <a:lnTo>
                  <a:pt x="221" y="4659"/>
                </a:lnTo>
                <a:lnTo>
                  <a:pt x="229" y="4668"/>
                </a:lnTo>
                <a:lnTo>
                  <a:pt x="238" y="4675"/>
                </a:lnTo>
                <a:lnTo>
                  <a:pt x="247" y="4682"/>
                </a:lnTo>
                <a:lnTo>
                  <a:pt x="256" y="4687"/>
                </a:lnTo>
                <a:lnTo>
                  <a:pt x="268" y="4693"/>
                </a:lnTo>
                <a:lnTo>
                  <a:pt x="282" y="4697"/>
                </a:lnTo>
                <a:lnTo>
                  <a:pt x="298" y="4701"/>
                </a:lnTo>
                <a:lnTo>
                  <a:pt x="336" y="4709"/>
                </a:lnTo>
                <a:lnTo>
                  <a:pt x="380" y="4716"/>
                </a:lnTo>
                <a:lnTo>
                  <a:pt x="427" y="4722"/>
                </a:lnTo>
                <a:lnTo>
                  <a:pt x="477" y="4727"/>
                </a:lnTo>
                <a:lnTo>
                  <a:pt x="528" y="4730"/>
                </a:lnTo>
                <a:lnTo>
                  <a:pt x="579" y="4733"/>
                </a:lnTo>
                <a:lnTo>
                  <a:pt x="673" y="4738"/>
                </a:lnTo>
                <a:lnTo>
                  <a:pt x="745" y="4740"/>
                </a:lnTo>
                <a:lnTo>
                  <a:pt x="784" y="4741"/>
                </a:lnTo>
                <a:lnTo>
                  <a:pt x="778" y="4741"/>
                </a:lnTo>
                <a:lnTo>
                  <a:pt x="769" y="4742"/>
                </a:lnTo>
                <a:lnTo>
                  <a:pt x="759" y="4743"/>
                </a:lnTo>
                <a:lnTo>
                  <a:pt x="746" y="4746"/>
                </a:lnTo>
                <a:lnTo>
                  <a:pt x="732" y="4751"/>
                </a:lnTo>
                <a:lnTo>
                  <a:pt x="700" y="4762"/>
                </a:lnTo>
                <a:lnTo>
                  <a:pt x="665" y="4778"/>
                </a:lnTo>
                <a:lnTo>
                  <a:pt x="627" y="4795"/>
                </a:lnTo>
                <a:lnTo>
                  <a:pt x="589" y="4814"/>
                </a:lnTo>
                <a:lnTo>
                  <a:pt x="550" y="4835"/>
                </a:lnTo>
                <a:lnTo>
                  <a:pt x="512" y="4855"/>
                </a:lnTo>
                <a:lnTo>
                  <a:pt x="478" y="4875"/>
                </a:lnTo>
                <a:lnTo>
                  <a:pt x="448" y="4895"/>
                </a:lnTo>
                <a:lnTo>
                  <a:pt x="423" y="4913"/>
                </a:lnTo>
                <a:lnTo>
                  <a:pt x="405" y="4928"/>
                </a:lnTo>
                <a:lnTo>
                  <a:pt x="398" y="4935"/>
                </a:lnTo>
                <a:lnTo>
                  <a:pt x="394" y="4940"/>
                </a:lnTo>
                <a:lnTo>
                  <a:pt x="392" y="4944"/>
                </a:lnTo>
                <a:lnTo>
                  <a:pt x="393" y="4945"/>
                </a:lnTo>
                <a:lnTo>
                  <a:pt x="393" y="4947"/>
                </a:lnTo>
                <a:lnTo>
                  <a:pt x="396" y="4950"/>
                </a:lnTo>
                <a:lnTo>
                  <a:pt x="403" y="4951"/>
                </a:lnTo>
                <a:lnTo>
                  <a:pt x="411" y="4950"/>
                </a:lnTo>
                <a:lnTo>
                  <a:pt x="424" y="4947"/>
                </a:lnTo>
                <a:lnTo>
                  <a:pt x="454" y="4942"/>
                </a:lnTo>
                <a:lnTo>
                  <a:pt x="488" y="4937"/>
                </a:lnTo>
                <a:lnTo>
                  <a:pt x="565" y="4926"/>
                </a:lnTo>
                <a:lnTo>
                  <a:pt x="648" y="4916"/>
                </a:lnTo>
                <a:lnTo>
                  <a:pt x="731" y="4907"/>
                </a:lnTo>
                <a:lnTo>
                  <a:pt x="868" y="4894"/>
                </a:lnTo>
                <a:lnTo>
                  <a:pt x="926" y="4888"/>
                </a:lnTo>
                <a:lnTo>
                  <a:pt x="887" y="4947"/>
                </a:lnTo>
                <a:lnTo>
                  <a:pt x="848" y="5005"/>
                </a:lnTo>
                <a:lnTo>
                  <a:pt x="808" y="5070"/>
                </a:lnTo>
                <a:lnTo>
                  <a:pt x="790" y="5100"/>
                </a:lnTo>
                <a:lnTo>
                  <a:pt x="774" y="5129"/>
                </a:lnTo>
                <a:lnTo>
                  <a:pt x="761" y="5155"/>
                </a:lnTo>
                <a:lnTo>
                  <a:pt x="751" y="5175"/>
                </a:lnTo>
                <a:lnTo>
                  <a:pt x="749" y="5183"/>
                </a:lnTo>
                <a:lnTo>
                  <a:pt x="748" y="5189"/>
                </a:lnTo>
                <a:lnTo>
                  <a:pt x="749" y="5195"/>
                </a:lnTo>
                <a:lnTo>
                  <a:pt x="750" y="5196"/>
                </a:lnTo>
                <a:lnTo>
                  <a:pt x="751" y="5197"/>
                </a:lnTo>
                <a:lnTo>
                  <a:pt x="754" y="5197"/>
                </a:lnTo>
                <a:lnTo>
                  <a:pt x="761" y="5196"/>
                </a:lnTo>
                <a:lnTo>
                  <a:pt x="768" y="5192"/>
                </a:lnTo>
                <a:lnTo>
                  <a:pt x="778" y="5184"/>
                </a:lnTo>
                <a:lnTo>
                  <a:pt x="790" y="5176"/>
                </a:lnTo>
                <a:lnTo>
                  <a:pt x="804" y="5170"/>
                </a:lnTo>
                <a:lnTo>
                  <a:pt x="818" y="5164"/>
                </a:lnTo>
                <a:lnTo>
                  <a:pt x="834" y="5158"/>
                </a:lnTo>
                <a:lnTo>
                  <a:pt x="851" y="5155"/>
                </a:lnTo>
                <a:lnTo>
                  <a:pt x="868" y="5151"/>
                </a:lnTo>
                <a:lnTo>
                  <a:pt x="888" y="5149"/>
                </a:lnTo>
                <a:lnTo>
                  <a:pt x="907" y="5146"/>
                </a:lnTo>
                <a:lnTo>
                  <a:pt x="947" y="5145"/>
                </a:lnTo>
                <a:lnTo>
                  <a:pt x="989" y="5145"/>
                </a:lnTo>
                <a:lnTo>
                  <a:pt x="1032" y="5147"/>
                </a:lnTo>
                <a:lnTo>
                  <a:pt x="1074" y="5151"/>
                </a:lnTo>
                <a:lnTo>
                  <a:pt x="1115" y="5155"/>
                </a:lnTo>
                <a:lnTo>
                  <a:pt x="1153" y="5160"/>
                </a:lnTo>
                <a:lnTo>
                  <a:pt x="1219" y="5172"/>
                </a:lnTo>
                <a:lnTo>
                  <a:pt x="1264" y="5181"/>
                </a:lnTo>
                <a:lnTo>
                  <a:pt x="1280" y="5184"/>
                </a:lnTo>
                <a:lnTo>
                  <a:pt x="1605" y="5154"/>
                </a:lnTo>
                <a:close/>
              </a:path>
            </a:pathLst>
          </a:custGeom>
          <a:solidFill>
            <a:srgbClr val="00B05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3970">
              <a:solidFill>
                <a:srgbClr val="FFFFFF"/>
              </a:solidFill>
            </a:endParaRPr>
          </a:p>
        </p:txBody>
      </p:sp>
      <p:sp>
        <p:nvSpPr>
          <p:cNvPr id="44" name="KSO_Shape"/>
          <p:cNvSpPr/>
          <p:nvPr/>
        </p:nvSpPr>
        <p:spPr bwMode="auto">
          <a:xfrm>
            <a:off x="7943269" y="8358924"/>
            <a:ext cx="265042" cy="523109"/>
          </a:xfrm>
          <a:custGeom>
            <a:avLst/>
            <a:gdLst>
              <a:gd name="T0" fmla="*/ 110365619 w 3976"/>
              <a:gd name="T1" fmla="*/ 455804409 h 7842"/>
              <a:gd name="T2" fmla="*/ 109304530 w 3976"/>
              <a:gd name="T3" fmla="*/ 381981165 h 7842"/>
              <a:gd name="T4" fmla="*/ 108361178 w 3976"/>
              <a:gd name="T5" fmla="*/ 331349267 h 7842"/>
              <a:gd name="T6" fmla="*/ 113726098 w 3976"/>
              <a:gd name="T7" fmla="*/ 315652330 h 7842"/>
              <a:gd name="T8" fmla="*/ 129939079 w 3976"/>
              <a:gd name="T9" fmla="*/ 315416209 h 7842"/>
              <a:gd name="T10" fmla="*/ 132709902 w 3976"/>
              <a:gd name="T11" fmla="*/ 296060369 h 7842"/>
              <a:gd name="T12" fmla="*/ 158355917 w 3976"/>
              <a:gd name="T13" fmla="*/ 302846658 h 7842"/>
              <a:gd name="T14" fmla="*/ 178813496 w 3976"/>
              <a:gd name="T15" fmla="*/ 285320270 h 7842"/>
              <a:gd name="T16" fmla="*/ 199684004 w 3976"/>
              <a:gd name="T17" fmla="*/ 275347320 h 7842"/>
              <a:gd name="T18" fmla="*/ 203693128 w 3976"/>
              <a:gd name="T19" fmla="*/ 266023703 h 7842"/>
              <a:gd name="T20" fmla="*/ 182173975 w 3976"/>
              <a:gd name="T21" fmla="*/ 265315583 h 7842"/>
              <a:gd name="T22" fmla="*/ 188364509 w 3976"/>
              <a:gd name="T23" fmla="*/ 259827473 h 7842"/>
              <a:gd name="T24" fmla="*/ 213361878 w 3976"/>
              <a:gd name="T25" fmla="*/ 246726894 h 7842"/>
              <a:gd name="T26" fmla="*/ 234232143 w 3976"/>
              <a:gd name="T27" fmla="*/ 229200505 h 7842"/>
              <a:gd name="T28" fmla="*/ 207466293 w 3976"/>
              <a:gd name="T29" fmla="*/ 230911896 h 7842"/>
              <a:gd name="T30" fmla="*/ 189956264 w 3976"/>
              <a:gd name="T31" fmla="*/ 228610446 h 7842"/>
              <a:gd name="T32" fmla="*/ 173330597 w 3976"/>
              <a:gd name="T33" fmla="*/ 227135176 h 7842"/>
              <a:gd name="T34" fmla="*/ 183412276 w 3976"/>
              <a:gd name="T35" fmla="*/ 169952867 h 7842"/>
              <a:gd name="T36" fmla="*/ 178872486 w 3976"/>
              <a:gd name="T37" fmla="*/ 165940270 h 7842"/>
              <a:gd name="T38" fmla="*/ 159475995 w 3976"/>
              <a:gd name="T39" fmla="*/ 181755268 h 7842"/>
              <a:gd name="T40" fmla="*/ 141907219 w 3976"/>
              <a:gd name="T41" fmla="*/ 181047148 h 7842"/>
              <a:gd name="T42" fmla="*/ 143793680 w 3976"/>
              <a:gd name="T43" fmla="*/ 177329459 h 7842"/>
              <a:gd name="T44" fmla="*/ 158709613 w 3976"/>
              <a:gd name="T45" fmla="*/ 164582818 h 7842"/>
              <a:gd name="T46" fmla="*/ 181702541 w 3976"/>
              <a:gd name="T47" fmla="*/ 100260524 h 7842"/>
              <a:gd name="T48" fmla="*/ 125222562 w 3976"/>
              <a:gd name="T49" fmla="*/ 68689315 h 7842"/>
              <a:gd name="T50" fmla="*/ 115200116 w 3976"/>
              <a:gd name="T51" fmla="*/ 46441966 h 7842"/>
              <a:gd name="T52" fmla="*/ 105413386 w 3976"/>
              <a:gd name="T53" fmla="*/ 1947269 h 7842"/>
              <a:gd name="T54" fmla="*/ 102760300 w 3976"/>
              <a:gd name="T55" fmla="*/ 2360480 h 7842"/>
              <a:gd name="T56" fmla="*/ 94329608 w 3976"/>
              <a:gd name="T57" fmla="*/ 30449878 h 7842"/>
              <a:gd name="T58" fmla="*/ 86016896 w 3976"/>
              <a:gd name="T59" fmla="*/ 26555098 h 7842"/>
              <a:gd name="T60" fmla="*/ 94624314 w 3976"/>
              <a:gd name="T61" fmla="*/ 47917236 h 7842"/>
              <a:gd name="T62" fmla="*/ 81300379 w 3976"/>
              <a:gd name="T63" fmla="*/ 38121377 h 7842"/>
              <a:gd name="T64" fmla="*/ 84601868 w 3976"/>
              <a:gd name="T65" fmla="*/ 48684386 h 7842"/>
              <a:gd name="T66" fmla="*/ 71336679 w 3976"/>
              <a:gd name="T67" fmla="*/ 89048183 h 7842"/>
              <a:gd name="T68" fmla="*/ 61373223 w 3976"/>
              <a:gd name="T69" fmla="*/ 93533265 h 7842"/>
              <a:gd name="T70" fmla="*/ 58012744 w 3976"/>
              <a:gd name="T71" fmla="*/ 94949505 h 7842"/>
              <a:gd name="T72" fmla="*/ 74520431 w 3976"/>
              <a:gd name="T73" fmla="*/ 114246071 h 7842"/>
              <a:gd name="T74" fmla="*/ 75463783 w 3976"/>
              <a:gd name="T75" fmla="*/ 122861811 h 7842"/>
              <a:gd name="T76" fmla="*/ 36729550 w 3976"/>
              <a:gd name="T77" fmla="*/ 100083433 h 7842"/>
              <a:gd name="T78" fmla="*/ 38616254 w 3976"/>
              <a:gd name="T79" fmla="*/ 112180742 h 7842"/>
              <a:gd name="T80" fmla="*/ 41799763 w 3976"/>
              <a:gd name="T81" fmla="*/ 124455142 h 7842"/>
              <a:gd name="T82" fmla="*/ 32956385 w 3976"/>
              <a:gd name="T83" fmla="*/ 118967031 h 7842"/>
              <a:gd name="T84" fmla="*/ 29065240 w 3976"/>
              <a:gd name="T85" fmla="*/ 124750293 h 7842"/>
              <a:gd name="T86" fmla="*/ 33605030 w 3976"/>
              <a:gd name="T87" fmla="*/ 138676809 h 7842"/>
              <a:gd name="T88" fmla="*/ 45867877 w 3976"/>
              <a:gd name="T89" fmla="*/ 194324818 h 7842"/>
              <a:gd name="T90" fmla="*/ 43509497 w 3976"/>
              <a:gd name="T91" fmla="*/ 238052123 h 7842"/>
              <a:gd name="T92" fmla="*/ 22344283 w 3976"/>
              <a:gd name="T93" fmla="*/ 238229214 h 7842"/>
              <a:gd name="T94" fmla="*/ 9963457 w 3976"/>
              <a:gd name="T95" fmla="*/ 230852865 h 7842"/>
              <a:gd name="T96" fmla="*/ 23995027 w 3976"/>
              <a:gd name="T97" fmla="*/ 243481203 h 7842"/>
              <a:gd name="T98" fmla="*/ 13795611 w 3976"/>
              <a:gd name="T99" fmla="*/ 240943632 h 7842"/>
              <a:gd name="T100" fmla="*/ 589656 w 3976"/>
              <a:gd name="T101" fmla="*/ 230970926 h 7842"/>
              <a:gd name="T102" fmla="*/ 4834496 w 3976"/>
              <a:gd name="T103" fmla="*/ 261066622 h 7842"/>
              <a:gd name="T104" fmla="*/ 15092660 w 3976"/>
              <a:gd name="T105" fmla="*/ 276586712 h 7842"/>
              <a:gd name="T106" fmla="*/ 45867877 w 3976"/>
              <a:gd name="T107" fmla="*/ 279773372 h 7842"/>
              <a:gd name="T108" fmla="*/ 26412397 w 3976"/>
              <a:gd name="T109" fmla="*/ 288861111 h 7842"/>
              <a:gd name="T110" fmla="*/ 26766093 w 3976"/>
              <a:gd name="T111" fmla="*/ 291634560 h 7842"/>
              <a:gd name="T112" fmla="*/ 44865535 w 3976"/>
              <a:gd name="T113" fmla="*/ 304204111 h 7842"/>
              <a:gd name="T114" fmla="*/ 47400642 w 3976"/>
              <a:gd name="T115" fmla="*/ 305089078 h 7842"/>
              <a:gd name="T116" fmla="*/ 71867345 w 3976"/>
              <a:gd name="T117" fmla="*/ 305207138 h 7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976" h="7842">
                <a:moveTo>
                  <a:pt x="1605" y="5154"/>
                </a:moveTo>
                <a:lnTo>
                  <a:pt x="1605" y="5154"/>
                </a:lnTo>
                <a:lnTo>
                  <a:pt x="1605" y="6956"/>
                </a:lnTo>
                <a:lnTo>
                  <a:pt x="1604" y="6985"/>
                </a:lnTo>
                <a:lnTo>
                  <a:pt x="1601" y="7028"/>
                </a:lnTo>
                <a:lnTo>
                  <a:pt x="1594" y="7082"/>
                </a:lnTo>
                <a:lnTo>
                  <a:pt x="1587" y="7145"/>
                </a:lnTo>
                <a:lnTo>
                  <a:pt x="1568" y="7289"/>
                </a:lnTo>
                <a:lnTo>
                  <a:pt x="1546" y="7443"/>
                </a:lnTo>
                <a:lnTo>
                  <a:pt x="1506" y="7721"/>
                </a:lnTo>
                <a:lnTo>
                  <a:pt x="1488" y="7842"/>
                </a:lnTo>
                <a:lnTo>
                  <a:pt x="1872" y="7724"/>
                </a:lnTo>
                <a:lnTo>
                  <a:pt x="1875" y="7604"/>
                </a:lnTo>
                <a:lnTo>
                  <a:pt x="1879" y="7474"/>
                </a:lnTo>
                <a:lnTo>
                  <a:pt x="1882" y="7314"/>
                </a:lnTo>
                <a:lnTo>
                  <a:pt x="1884" y="7140"/>
                </a:lnTo>
                <a:lnTo>
                  <a:pt x="1884" y="7052"/>
                </a:lnTo>
                <a:lnTo>
                  <a:pt x="1883" y="6964"/>
                </a:lnTo>
                <a:lnTo>
                  <a:pt x="1882" y="6880"/>
                </a:lnTo>
                <a:lnTo>
                  <a:pt x="1880" y="6800"/>
                </a:lnTo>
                <a:lnTo>
                  <a:pt x="1876" y="6726"/>
                </a:lnTo>
                <a:lnTo>
                  <a:pt x="1872" y="6661"/>
                </a:lnTo>
                <a:lnTo>
                  <a:pt x="1854" y="6473"/>
                </a:lnTo>
                <a:lnTo>
                  <a:pt x="1849" y="6412"/>
                </a:lnTo>
                <a:lnTo>
                  <a:pt x="1846" y="6362"/>
                </a:lnTo>
                <a:lnTo>
                  <a:pt x="1844" y="6315"/>
                </a:lnTo>
                <a:lnTo>
                  <a:pt x="1843" y="6266"/>
                </a:lnTo>
                <a:lnTo>
                  <a:pt x="1841" y="6129"/>
                </a:lnTo>
                <a:lnTo>
                  <a:pt x="1840" y="6038"/>
                </a:lnTo>
                <a:lnTo>
                  <a:pt x="1838" y="5943"/>
                </a:lnTo>
                <a:lnTo>
                  <a:pt x="1835" y="5848"/>
                </a:lnTo>
                <a:lnTo>
                  <a:pt x="1834" y="5753"/>
                </a:lnTo>
                <a:lnTo>
                  <a:pt x="1835" y="5706"/>
                </a:lnTo>
                <a:lnTo>
                  <a:pt x="1836" y="5660"/>
                </a:lnTo>
                <a:lnTo>
                  <a:pt x="1838" y="5615"/>
                </a:lnTo>
                <a:lnTo>
                  <a:pt x="1841" y="5572"/>
                </a:lnTo>
                <a:lnTo>
                  <a:pt x="1847" y="5531"/>
                </a:lnTo>
                <a:lnTo>
                  <a:pt x="1853" y="5492"/>
                </a:lnTo>
                <a:lnTo>
                  <a:pt x="1861" y="5455"/>
                </a:lnTo>
                <a:lnTo>
                  <a:pt x="1866" y="5437"/>
                </a:lnTo>
                <a:lnTo>
                  <a:pt x="1872" y="5421"/>
                </a:lnTo>
                <a:lnTo>
                  <a:pt x="1877" y="5404"/>
                </a:lnTo>
                <a:lnTo>
                  <a:pt x="1886" y="5391"/>
                </a:lnTo>
                <a:lnTo>
                  <a:pt x="1894" y="5378"/>
                </a:lnTo>
                <a:lnTo>
                  <a:pt x="1905" y="5367"/>
                </a:lnTo>
                <a:lnTo>
                  <a:pt x="1916" y="5357"/>
                </a:lnTo>
                <a:lnTo>
                  <a:pt x="1929" y="5349"/>
                </a:lnTo>
                <a:lnTo>
                  <a:pt x="1941" y="5342"/>
                </a:lnTo>
                <a:lnTo>
                  <a:pt x="1957" y="5337"/>
                </a:lnTo>
                <a:lnTo>
                  <a:pt x="1971" y="5331"/>
                </a:lnTo>
                <a:lnTo>
                  <a:pt x="1987" y="5328"/>
                </a:lnTo>
                <a:lnTo>
                  <a:pt x="2003" y="5325"/>
                </a:lnTo>
                <a:lnTo>
                  <a:pt x="2019" y="5324"/>
                </a:lnTo>
                <a:lnTo>
                  <a:pt x="2035" y="5323"/>
                </a:lnTo>
                <a:lnTo>
                  <a:pt x="2052" y="5323"/>
                </a:lnTo>
                <a:lnTo>
                  <a:pt x="2086" y="5324"/>
                </a:lnTo>
                <a:lnTo>
                  <a:pt x="2118" y="5328"/>
                </a:lnTo>
                <a:lnTo>
                  <a:pt x="2149" y="5334"/>
                </a:lnTo>
                <a:lnTo>
                  <a:pt x="2178" y="5339"/>
                </a:lnTo>
                <a:lnTo>
                  <a:pt x="2204" y="5345"/>
                </a:lnTo>
                <a:lnTo>
                  <a:pt x="2242" y="5356"/>
                </a:lnTo>
                <a:lnTo>
                  <a:pt x="2255" y="5361"/>
                </a:lnTo>
                <a:lnTo>
                  <a:pt x="2225" y="5066"/>
                </a:lnTo>
                <a:lnTo>
                  <a:pt x="2224" y="5062"/>
                </a:lnTo>
                <a:lnTo>
                  <a:pt x="2223" y="5053"/>
                </a:lnTo>
                <a:lnTo>
                  <a:pt x="2223" y="5047"/>
                </a:lnTo>
                <a:lnTo>
                  <a:pt x="2224" y="5041"/>
                </a:lnTo>
                <a:lnTo>
                  <a:pt x="2226" y="5035"/>
                </a:lnTo>
                <a:lnTo>
                  <a:pt x="2230" y="5029"/>
                </a:lnTo>
                <a:lnTo>
                  <a:pt x="2234" y="5024"/>
                </a:lnTo>
                <a:lnTo>
                  <a:pt x="2242" y="5019"/>
                </a:lnTo>
                <a:lnTo>
                  <a:pt x="2251" y="5017"/>
                </a:lnTo>
                <a:lnTo>
                  <a:pt x="2263" y="5016"/>
                </a:lnTo>
                <a:lnTo>
                  <a:pt x="2278" y="5017"/>
                </a:lnTo>
                <a:lnTo>
                  <a:pt x="2296" y="5021"/>
                </a:lnTo>
                <a:lnTo>
                  <a:pt x="2318" y="5027"/>
                </a:lnTo>
                <a:lnTo>
                  <a:pt x="2344" y="5037"/>
                </a:lnTo>
                <a:lnTo>
                  <a:pt x="2373" y="5047"/>
                </a:lnTo>
                <a:lnTo>
                  <a:pt x="2405" y="5058"/>
                </a:lnTo>
                <a:lnTo>
                  <a:pt x="2439" y="5069"/>
                </a:lnTo>
                <a:lnTo>
                  <a:pt x="2475" y="5080"/>
                </a:lnTo>
                <a:lnTo>
                  <a:pt x="2549" y="5099"/>
                </a:lnTo>
                <a:lnTo>
                  <a:pt x="2621" y="5117"/>
                </a:lnTo>
                <a:lnTo>
                  <a:pt x="2686" y="5132"/>
                </a:lnTo>
                <a:lnTo>
                  <a:pt x="2738" y="5144"/>
                </a:lnTo>
                <a:lnTo>
                  <a:pt x="2787" y="5154"/>
                </a:lnTo>
                <a:lnTo>
                  <a:pt x="2609" y="4682"/>
                </a:lnTo>
                <a:lnTo>
                  <a:pt x="2768" y="4744"/>
                </a:lnTo>
                <a:lnTo>
                  <a:pt x="2896" y="4794"/>
                </a:lnTo>
                <a:lnTo>
                  <a:pt x="2951" y="4815"/>
                </a:lnTo>
                <a:lnTo>
                  <a:pt x="2993" y="4829"/>
                </a:lnTo>
                <a:lnTo>
                  <a:pt x="3003" y="4832"/>
                </a:lnTo>
                <a:lnTo>
                  <a:pt x="3011" y="4833"/>
                </a:lnTo>
                <a:lnTo>
                  <a:pt x="3022" y="4835"/>
                </a:lnTo>
                <a:lnTo>
                  <a:pt x="3033" y="4835"/>
                </a:lnTo>
                <a:lnTo>
                  <a:pt x="3057" y="4832"/>
                </a:lnTo>
                <a:lnTo>
                  <a:pt x="3081" y="4828"/>
                </a:lnTo>
                <a:lnTo>
                  <a:pt x="3108" y="4822"/>
                </a:lnTo>
                <a:lnTo>
                  <a:pt x="3135" y="4814"/>
                </a:lnTo>
                <a:lnTo>
                  <a:pt x="3162" y="4805"/>
                </a:lnTo>
                <a:lnTo>
                  <a:pt x="3189" y="4796"/>
                </a:lnTo>
                <a:lnTo>
                  <a:pt x="3239" y="4776"/>
                </a:lnTo>
                <a:lnTo>
                  <a:pt x="3280" y="4759"/>
                </a:lnTo>
                <a:lnTo>
                  <a:pt x="3318" y="4741"/>
                </a:lnTo>
                <a:lnTo>
                  <a:pt x="3329" y="4731"/>
                </a:lnTo>
                <a:lnTo>
                  <a:pt x="3353" y="4704"/>
                </a:lnTo>
                <a:lnTo>
                  <a:pt x="3387" y="4666"/>
                </a:lnTo>
                <a:lnTo>
                  <a:pt x="3405" y="4645"/>
                </a:lnTo>
                <a:lnTo>
                  <a:pt x="3422" y="4623"/>
                </a:lnTo>
                <a:lnTo>
                  <a:pt x="3437" y="4601"/>
                </a:lnTo>
                <a:lnTo>
                  <a:pt x="3451" y="4580"/>
                </a:lnTo>
                <a:lnTo>
                  <a:pt x="3462" y="4559"/>
                </a:lnTo>
                <a:lnTo>
                  <a:pt x="3465" y="4551"/>
                </a:lnTo>
                <a:lnTo>
                  <a:pt x="3469" y="4542"/>
                </a:lnTo>
                <a:lnTo>
                  <a:pt x="3470" y="4533"/>
                </a:lnTo>
                <a:lnTo>
                  <a:pt x="3470" y="4526"/>
                </a:lnTo>
                <a:lnTo>
                  <a:pt x="3469" y="4520"/>
                </a:lnTo>
                <a:lnTo>
                  <a:pt x="3465" y="4515"/>
                </a:lnTo>
                <a:lnTo>
                  <a:pt x="3461" y="4511"/>
                </a:lnTo>
                <a:lnTo>
                  <a:pt x="3455" y="4508"/>
                </a:lnTo>
                <a:lnTo>
                  <a:pt x="3447" y="4505"/>
                </a:lnTo>
                <a:lnTo>
                  <a:pt x="3436" y="4504"/>
                </a:lnTo>
                <a:lnTo>
                  <a:pt x="3382" y="4505"/>
                </a:lnTo>
                <a:lnTo>
                  <a:pt x="3315" y="4508"/>
                </a:lnTo>
                <a:lnTo>
                  <a:pt x="3243" y="4510"/>
                </a:lnTo>
                <a:lnTo>
                  <a:pt x="3207" y="4509"/>
                </a:lnTo>
                <a:lnTo>
                  <a:pt x="3175" y="4509"/>
                </a:lnTo>
                <a:lnTo>
                  <a:pt x="3145" y="4507"/>
                </a:lnTo>
                <a:lnTo>
                  <a:pt x="3118" y="4503"/>
                </a:lnTo>
                <a:lnTo>
                  <a:pt x="3107" y="4501"/>
                </a:lnTo>
                <a:lnTo>
                  <a:pt x="3097" y="4499"/>
                </a:lnTo>
                <a:lnTo>
                  <a:pt x="3090" y="4496"/>
                </a:lnTo>
                <a:lnTo>
                  <a:pt x="3084" y="4493"/>
                </a:lnTo>
                <a:lnTo>
                  <a:pt x="3079" y="4488"/>
                </a:lnTo>
                <a:lnTo>
                  <a:pt x="3077" y="4484"/>
                </a:lnTo>
                <a:lnTo>
                  <a:pt x="3076" y="4479"/>
                </a:lnTo>
                <a:lnTo>
                  <a:pt x="3078" y="4473"/>
                </a:lnTo>
                <a:lnTo>
                  <a:pt x="3082" y="4468"/>
                </a:lnTo>
                <a:lnTo>
                  <a:pt x="3090" y="4460"/>
                </a:lnTo>
                <a:lnTo>
                  <a:pt x="3100" y="4454"/>
                </a:lnTo>
                <a:lnTo>
                  <a:pt x="3111" y="4445"/>
                </a:lnTo>
                <a:lnTo>
                  <a:pt x="3139" y="4430"/>
                </a:lnTo>
                <a:lnTo>
                  <a:pt x="3167" y="4416"/>
                </a:lnTo>
                <a:lnTo>
                  <a:pt x="3195" y="4403"/>
                </a:lnTo>
                <a:lnTo>
                  <a:pt x="3223" y="4391"/>
                </a:lnTo>
                <a:lnTo>
                  <a:pt x="3279" y="4371"/>
                </a:lnTo>
                <a:lnTo>
                  <a:pt x="3337" y="4349"/>
                </a:lnTo>
                <a:lnTo>
                  <a:pt x="3366" y="4338"/>
                </a:lnTo>
                <a:lnTo>
                  <a:pt x="3395" y="4326"/>
                </a:lnTo>
                <a:lnTo>
                  <a:pt x="3425" y="4312"/>
                </a:lnTo>
                <a:lnTo>
                  <a:pt x="3457" y="4296"/>
                </a:lnTo>
                <a:lnTo>
                  <a:pt x="3488" y="4279"/>
                </a:lnTo>
                <a:lnTo>
                  <a:pt x="3519" y="4258"/>
                </a:lnTo>
                <a:lnTo>
                  <a:pt x="3551" y="4235"/>
                </a:lnTo>
                <a:lnTo>
                  <a:pt x="3585" y="4210"/>
                </a:lnTo>
                <a:lnTo>
                  <a:pt x="3619" y="4181"/>
                </a:lnTo>
                <a:lnTo>
                  <a:pt x="3657" y="4152"/>
                </a:lnTo>
                <a:lnTo>
                  <a:pt x="3735" y="4092"/>
                </a:lnTo>
                <a:lnTo>
                  <a:pt x="3814" y="4033"/>
                </a:lnTo>
                <a:lnTo>
                  <a:pt x="3884" y="3981"/>
                </a:lnTo>
                <a:lnTo>
                  <a:pt x="3913" y="3957"/>
                </a:lnTo>
                <a:lnTo>
                  <a:pt x="3938" y="3935"/>
                </a:lnTo>
                <a:lnTo>
                  <a:pt x="3958" y="3917"/>
                </a:lnTo>
                <a:lnTo>
                  <a:pt x="3965" y="3909"/>
                </a:lnTo>
                <a:lnTo>
                  <a:pt x="3971" y="3902"/>
                </a:lnTo>
                <a:lnTo>
                  <a:pt x="3974" y="3896"/>
                </a:lnTo>
                <a:lnTo>
                  <a:pt x="3976" y="3890"/>
                </a:lnTo>
                <a:lnTo>
                  <a:pt x="3976" y="3887"/>
                </a:lnTo>
                <a:lnTo>
                  <a:pt x="3973" y="3884"/>
                </a:lnTo>
                <a:lnTo>
                  <a:pt x="3969" y="3882"/>
                </a:lnTo>
                <a:lnTo>
                  <a:pt x="3961" y="3882"/>
                </a:lnTo>
                <a:lnTo>
                  <a:pt x="3951" y="3883"/>
                </a:lnTo>
                <a:lnTo>
                  <a:pt x="3938" y="3884"/>
                </a:lnTo>
                <a:lnTo>
                  <a:pt x="3909" y="3889"/>
                </a:lnTo>
                <a:lnTo>
                  <a:pt x="3876" y="3895"/>
                </a:lnTo>
                <a:lnTo>
                  <a:pt x="3841" y="3898"/>
                </a:lnTo>
                <a:lnTo>
                  <a:pt x="3803" y="3901"/>
                </a:lnTo>
                <a:lnTo>
                  <a:pt x="3724" y="3906"/>
                </a:lnTo>
                <a:lnTo>
                  <a:pt x="3647" y="3910"/>
                </a:lnTo>
                <a:lnTo>
                  <a:pt x="3577" y="3912"/>
                </a:lnTo>
                <a:lnTo>
                  <a:pt x="3519" y="3913"/>
                </a:lnTo>
                <a:lnTo>
                  <a:pt x="3466" y="3914"/>
                </a:lnTo>
                <a:lnTo>
                  <a:pt x="3525" y="3618"/>
                </a:lnTo>
                <a:lnTo>
                  <a:pt x="3501" y="3643"/>
                </a:lnTo>
                <a:lnTo>
                  <a:pt x="3436" y="3703"/>
                </a:lnTo>
                <a:lnTo>
                  <a:pt x="3395" y="3741"/>
                </a:lnTo>
                <a:lnTo>
                  <a:pt x="3351" y="3781"/>
                </a:lnTo>
                <a:lnTo>
                  <a:pt x="3305" y="3819"/>
                </a:lnTo>
                <a:lnTo>
                  <a:pt x="3259" y="3855"/>
                </a:lnTo>
                <a:lnTo>
                  <a:pt x="3248" y="3862"/>
                </a:lnTo>
                <a:lnTo>
                  <a:pt x="3235" y="3869"/>
                </a:lnTo>
                <a:lnTo>
                  <a:pt x="3222" y="3874"/>
                </a:lnTo>
                <a:lnTo>
                  <a:pt x="3209" y="3878"/>
                </a:lnTo>
                <a:lnTo>
                  <a:pt x="3194" y="3883"/>
                </a:lnTo>
                <a:lnTo>
                  <a:pt x="3180" y="3885"/>
                </a:lnTo>
                <a:lnTo>
                  <a:pt x="3165" y="3887"/>
                </a:lnTo>
                <a:lnTo>
                  <a:pt x="3149" y="3887"/>
                </a:lnTo>
                <a:lnTo>
                  <a:pt x="3134" y="3888"/>
                </a:lnTo>
                <a:lnTo>
                  <a:pt x="3118" y="3887"/>
                </a:lnTo>
                <a:lnTo>
                  <a:pt x="3086" y="3884"/>
                </a:lnTo>
                <a:lnTo>
                  <a:pt x="3054" y="3880"/>
                </a:lnTo>
                <a:lnTo>
                  <a:pt x="3023" y="3873"/>
                </a:lnTo>
                <a:lnTo>
                  <a:pt x="2993" y="3866"/>
                </a:lnTo>
                <a:lnTo>
                  <a:pt x="2966" y="3858"/>
                </a:lnTo>
                <a:lnTo>
                  <a:pt x="2940" y="3849"/>
                </a:lnTo>
                <a:lnTo>
                  <a:pt x="2919" y="3842"/>
                </a:lnTo>
                <a:lnTo>
                  <a:pt x="2887" y="3830"/>
                </a:lnTo>
                <a:lnTo>
                  <a:pt x="2876" y="3826"/>
                </a:lnTo>
                <a:lnTo>
                  <a:pt x="3466" y="3441"/>
                </a:lnTo>
                <a:lnTo>
                  <a:pt x="2876" y="3559"/>
                </a:lnTo>
                <a:lnTo>
                  <a:pt x="3111" y="3028"/>
                </a:lnTo>
                <a:lnTo>
                  <a:pt x="3113" y="3014"/>
                </a:lnTo>
                <a:lnTo>
                  <a:pt x="3115" y="2978"/>
                </a:lnTo>
                <a:lnTo>
                  <a:pt x="3115" y="2956"/>
                </a:lnTo>
                <a:lnTo>
                  <a:pt x="3115" y="2931"/>
                </a:lnTo>
                <a:lnTo>
                  <a:pt x="3114" y="2905"/>
                </a:lnTo>
                <a:lnTo>
                  <a:pt x="3111" y="2880"/>
                </a:lnTo>
                <a:lnTo>
                  <a:pt x="3108" y="2856"/>
                </a:lnTo>
                <a:lnTo>
                  <a:pt x="3103" y="2834"/>
                </a:lnTo>
                <a:lnTo>
                  <a:pt x="3100" y="2825"/>
                </a:lnTo>
                <a:lnTo>
                  <a:pt x="3096" y="2817"/>
                </a:lnTo>
                <a:lnTo>
                  <a:pt x="3092" y="2809"/>
                </a:lnTo>
                <a:lnTo>
                  <a:pt x="3087" y="2803"/>
                </a:lnTo>
                <a:lnTo>
                  <a:pt x="3081" y="2799"/>
                </a:lnTo>
                <a:lnTo>
                  <a:pt x="3075" y="2797"/>
                </a:lnTo>
                <a:lnTo>
                  <a:pt x="3068" y="2795"/>
                </a:lnTo>
                <a:lnTo>
                  <a:pt x="3061" y="2795"/>
                </a:lnTo>
                <a:lnTo>
                  <a:pt x="3052" y="2799"/>
                </a:lnTo>
                <a:lnTo>
                  <a:pt x="3044" y="2804"/>
                </a:lnTo>
                <a:lnTo>
                  <a:pt x="3034" y="2812"/>
                </a:lnTo>
                <a:lnTo>
                  <a:pt x="3023" y="2821"/>
                </a:lnTo>
                <a:lnTo>
                  <a:pt x="2978" y="2866"/>
                </a:lnTo>
                <a:lnTo>
                  <a:pt x="2931" y="2913"/>
                </a:lnTo>
                <a:lnTo>
                  <a:pt x="2882" y="2957"/>
                </a:lnTo>
                <a:lnTo>
                  <a:pt x="2859" y="2978"/>
                </a:lnTo>
                <a:lnTo>
                  <a:pt x="2835" y="2998"/>
                </a:lnTo>
                <a:lnTo>
                  <a:pt x="2811" y="3017"/>
                </a:lnTo>
                <a:lnTo>
                  <a:pt x="2789" y="3034"/>
                </a:lnTo>
                <a:lnTo>
                  <a:pt x="2766" y="3049"/>
                </a:lnTo>
                <a:lnTo>
                  <a:pt x="2745" y="3062"/>
                </a:lnTo>
                <a:lnTo>
                  <a:pt x="2724" y="3072"/>
                </a:lnTo>
                <a:lnTo>
                  <a:pt x="2705" y="3080"/>
                </a:lnTo>
                <a:lnTo>
                  <a:pt x="2695" y="3083"/>
                </a:lnTo>
                <a:lnTo>
                  <a:pt x="2686" y="3085"/>
                </a:lnTo>
                <a:lnTo>
                  <a:pt x="2677" y="3086"/>
                </a:lnTo>
                <a:lnTo>
                  <a:pt x="2668" y="3087"/>
                </a:lnTo>
                <a:lnTo>
                  <a:pt x="2629" y="3087"/>
                </a:lnTo>
                <a:lnTo>
                  <a:pt x="2577" y="3086"/>
                </a:lnTo>
                <a:lnTo>
                  <a:pt x="2522" y="3084"/>
                </a:lnTo>
                <a:lnTo>
                  <a:pt x="2495" y="3082"/>
                </a:lnTo>
                <a:lnTo>
                  <a:pt x="2469" y="3079"/>
                </a:lnTo>
                <a:lnTo>
                  <a:pt x="2446" y="3076"/>
                </a:lnTo>
                <a:lnTo>
                  <a:pt x="2424" y="3072"/>
                </a:lnTo>
                <a:lnTo>
                  <a:pt x="2407" y="3068"/>
                </a:lnTo>
                <a:lnTo>
                  <a:pt x="2401" y="3064"/>
                </a:lnTo>
                <a:lnTo>
                  <a:pt x="2394" y="3062"/>
                </a:lnTo>
                <a:lnTo>
                  <a:pt x="2390" y="3059"/>
                </a:lnTo>
                <a:lnTo>
                  <a:pt x="2387" y="3055"/>
                </a:lnTo>
                <a:lnTo>
                  <a:pt x="2386" y="3051"/>
                </a:lnTo>
                <a:lnTo>
                  <a:pt x="2386" y="3047"/>
                </a:lnTo>
                <a:lnTo>
                  <a:pt x="2387" y="3043"/>
                </a:lnTo>
                <a:lnTo>
                  <a:pt x="2390" y="3039"/>
                </a:lnTo>
                <a:lnTo>
                  <a:pt x="2395" y="3033"/>
                </a:lnTo>
                <a:lnTo>
                  <a:pt x="2403" y="3028"/>
                </a:lnTo>
                <a:lnTo>
                  <a:pt x="2420" y="3017"/>
                </a:lnTo>
                <a:lnTo>
                  <a:pt x="2439" y="3005"/>
                </a:lnTo>
                <a:lnTo>
                  <a:pt x="2482" y="2982"/>
                </a:lnTo>
                <a:lnTo>
                  <a:pt x="2506" y="2968"/>
                </a:lnTo>
                <a:lnTo>
                  <a:pt x="2529" y="2954"/>
                </a:lnTo>
                <a:lnTo>
                  <a:pt x="2552" y="2937"/>
                </a:lnTo>
                <a:lnTo>
                  <a:pt x="2576" y="2920"/>
                </a:lnTo>
                <a:lnTo>
                  <a:pt x="2600" y="2902"/>
                </a:lnTo>
                <a:lnTo>
                  <a:pt x="2622" y="2880"/>
                </a:lnTo>
                <a:lnTo>
                  <a:pt x="2644" y="2858"/>
                </a:lnTo>
                <a:lnTo>
                  <a:pt x="2654" y="2845"/>
                </a:lnTo>
                <a:lnTo>
                  <a:pt x="2664" y="2832"/>
                </a:lnTo>
                <a:lnTo>
                  <a:pt x="2674" y="2819"/>
                </a:lnTo>
                <a:lnTo>
                  <a:pt x="2683" y="2804"/>
                </a:lnTo>
                <a:lnTo>
                  <a:pt x="2692" y="2789"/>
                </a:lnTo>
                <a:lnTo>
                  <a:pt x="2701" y="2774"/>
                </a:lnTo>
                <a:lnTo>
                  <a:pt x="2708" y="2757"/>
                </a:lnTo>
                <a:lnTo>
                  <a:pt x="2716" y="2740"/>
                </a:lnTo>
                <a:lnTo>
                  <a:pt x="2722" y="2721"/>
                </a:lnTo>
                <a:lnTo>
                  <a:pt x="2728" y="2703"/>
                </a:lnTo>
                <a:lnTo>
                  <a:pt x="2787" y="2495"/>
                </a:lnTo>
                <a:lnTo>
                  <a:pt x="3023" y="2260"/>
                </a:lnTo>
                <a:lnTo>
                  <a:pt x="2758" y="2142"/>
                </a:lnTo>
                <a:lnTo>
                  <a:pt x="3023" y="1994"/>
                </a:lnTo>
                <a:lnTo>
                  <a:pt x="2905" y="1876"/>
                </a:lnTo>
                <a:lnTo>
                  <a:pt x="3082" y="1699"/>
                </a:lnTo>
                <a:lnTo>
                  <a:pt x="2817" y="1639"/>
                </a:lnTo>
                <a:lnTo>
                  <a:pt x="2993" y="1255"/>
                </a:lnTo>
                <a:lnTo>
                  <a:pt x="2609" y="1580"/>
                </a:lnTo>
                <a:lnTo>
                  <a:pt x="2699" y="1344"/>
                </a:lnTo>
                <a:lnTo>
                  <a:pt x="2285" y="1668"/>
                </a:lnTo>
                <a:lnTo>
                  <a:pt x="2137" y="1551"/>
                </a:lnTo>
                <a:lnTo>
                  <a:pt x="2137" y="1485"/>
                </a:lnTo>
                <a:lnTo>
                  <a:pt x="2136" y="1416"/>
                </a:lnTo>
                <a:lnTo>
                  <a:pt x="2134" y="1333"/>
                </a:lnTo>
                <a:lnTo>
                  <a:pt x="2130" y="1247"/>
                </a:lnTo>
                <a:lnTo>
                  <a:pt x="2128" y="1204"/>
                </a:lnTo>
                <a:lnTo>
                  <a:pt x="2124" y="1164"/>
                </a:lnTo>
                <a:lnTo>
                  <a:pt x="2121" y="1128"/>
                </a:lnTo>
                <a:lnTo>
                  <a:pt x="2118" y="1095"/>
                </a:lnTo>
                <a:lnTo>
                  <a:pt x="2112" y="1068"/>
                </a:lnTo>
                <a:lnTo>
                  <a:pt x="2107" y="1049"/>
                </a:lnTo>
                <a:lnTo>
                  <a:pt x="2101" y="1031"/>
                </a:lnTo>
                <a:lnTo>
                  <a:pt x="2091" y="1010"/>
                </a:lnTo>
                <a:lnTo>
                  <a:pt x="2080" y="989"/>
                </a:lnTo>
                <a:lnTo>
                  <a:pt x="2067" y="965"/>
                </a:lnTo>
                <a:lnTo>
                  <a:pt x="2038" y="917"/>
                </a:lnTo>
                <a:lnTo>
                  <a:pt x="2008" y="867"/>
                </a:lnTo>
                <a:lnTo>
                  <a:pt x="1979" y="823"/>
                </a:lnTo>
                <a:lnTo>
                  <a:pt x="1954" y="787"/>
                </a:lnTo>
                <a:lnTo>
                  <a:pt x="1931" y="753"/>
                </a:lnTo>
                <a:lnTo>
                  <a:pt x="2048" y="547"/>
                </a:lnTo>
                <a:lnTo>
                  <a:pt x="1841" y="547"/>
                </a:lnTo>
                <a:lnTo>
                  <a:pt x="1836" y="447"/>
                </a:lnTo>
                <a:lnTo>
                  <a:pt x="1829" y="347"/>
                </a:lnTo>
                <a:lnTo>
                  <a:pt x="1824" y="292"/>
                </a:lnTo>
                <a:lnTo>
                  <a:pt x="1819" y="236"/>
                </a:lnTo>
                <a:lnTo>
                  <a:pt x="1814" y="182"/>
                </a:lnTo>
                <a:lnTo>
                  <a:pt x="1807" y="131"/>
                </a:lnTo>
                <a:lnTo>
                  <a:pt x="1800" y="85"/>
                </a:lnTo>
                <a:lnTo>
                  <a:pt x="1792" y="48"/>
                </a:lnTo>
                <a:lnTo>
                  <a:pt x="1788" y="33"/>
                </a:lnTo>
                <a:lnTo>
                  <a:pt x="1783" y="20"/>
                </a:lnTo>
                <a:lnTo>
                  <a:pt x="1778" y="10"/>
                </a:lnTo>
                <a:lnTo>
                  <a:pt x="1774" y="4"/>
                </a:lnTo>
                <a:lnTo>
                  <a:pt x="1772" y="2"/>
                </a:lnTo>
                <a:lnTo>
                  <a:pt x="1768" y="0"/>
                </a:lnTo>
                <a:lnTo>
                  <a:pt x="1766" y="0"/>
                </a:lnTo>
                <a:lnTo>
                  <a:pt x="1764" y="2"/>
                </a:lnTo>
                <a:lnTo>
                  <a:pt x="1761" y="3"/>
                </a:lnTo>
                <a:lnTo>
                  <a:pt x="1759" y="6"/>
                </a:lnTo>
                <a:lnTo>
                  <a:pt x="1753" y="14"/>
                </a:lnTo>
                <a:lnTo>
                  <a:pt x="1747" y="26"/>
                </a:lnTo>
                <a:lnTo>
                  <a:pt x="1743" y="40"/>
                </a:lnTo>
                <a:lnTo>
                  <a:pt x="1732" y="73"/>
                </a:lnTo>
                <a:lnTo>
                  <a:pt x="1723" y="110"/>
                </a:lnTo>
                <a:lnTo>
                  <a:pt x="1715" y="152"/>
                </a:lnTo>
                <a:lnTo>
                  <a:pt x="1706" y="197"/>
                </a:lnTo>
                <a:lnTo>
                  <a:pt x="1698" y="245"/>
                </a:lnTo>
                <a:lnTo>
                  <a:pt x="1692" y="292"/>
                </a:lnTo>
                <a:lnTo>
                  <a:pt x="1687" y="339"/>
                </a:lnTo>
                <a:lnTo>
                  <a:pt x="1677" y="430"/>
                </a:lnTo>
                <a:lnTo>
                  <a:pt x="1669" y="505"/>
                </a:lnTo>
                <a:lnTo>
                  <a:pt x="1664" y="576"/>
                </a:lnTo>
                <a:lnTo>
                  <a:pt x="1632" y="545"/>
                </a:lnTo>
                <a:lnTo>
                  <a:pt x="1600" y="516"/>
                </a:lnTo>
                <a:lnTo>
                  <a:pt x="1580" y="499"/>
                </a:lnTo>
                <a:lnTo>
                  <a:pt x="1561" y="483"/>
                </a:lnTo>
                <a:lnTo>
                  <a:pt x="1541" y="469"/>
                </a:lnTo>
                <a:lnTo>
                  <a:pt x="1523" y="456"/>
                </a:lnTo>
                <a:lnTo>
                  <a:pt x="1506" y="446"/>
                </a:lnTo>
                <a:lnTo>
                  <a:pt x="1490" y="439"/>
                </a:lnTo>
                <a:lnTo>
                  <a:pt x="1483" y="437"/>
                </a:lnTo>
                <a:lnTo>
                  <a:pt x="1477" y="436"/>
                </a:lnTo>
                <a:lnTo>
                  <a:pt x="1472" y="436"/>
                </a:lnTo>
                <a:lnTo>
                  <a:pt x="1467" y="437"/>
                </a:lnTo>
                <a:lnTo>
                  <a:pt x="1463" y="440"/>
                </a:lnTo>
                <a:lnTo>
                  <a:pt x="1460" y="445"/>
                </a:lnTo>
                <a:lnTo>
                  <a:pt x="1459" y="450"/>
                </a:lnTo>
                <a:lnTo>
                  <a:pt x="1458" y="458"/>
                </a:lnTo>
                <a:lnTo>
                  <a:pt x="1459" y="466"/>
                </a:lnTo>
                <a:lnTo>
                  <a:pt x="1460" y="477"/>
                </a:lnTo>
                <a:lnTo>
                  <a:pt x="1464" y="498"/>
                </a:lnTo>
                <a:lnTo>
                  <a:pt x="1472" y="523"/>
                </a:lnTo>
                <a:lnTo>
                  <a:pt x="1481" y="551"/>
                </a:lnTo>
                <a:lnTo>
                  <a:pt x="1492" y="579"/>
                </a:lnTo>
                <a:lnTo>
                  <a:pt x="1505" y="609"/>
                </a:lnTo>
                <a:lnTo>
                  <a:pt x="1532" y="668"/>
                </a:lnTo>
                <a:lnTo>
                  <a:pt x="1559" y="723"/>
                </a:lnTo>
                <a:lnTo>
                  <a:pt x="1582" y="769"/>
                </a:lnTo>
                <a:lnTo>
                  <a:pt x="1605" y="812"/>
                </a:lnTo>
                <a:lnTo>
                  <a:pt x="1568" y="777"/>
                </a:lnTo>
                <a:lnTo>
                  <a:pt x="1531" y="742"/>
                </a:lnTo>
                <a:lnTo>
                  <a:pt x="1509" y="723"/>
                </a:lnTo>
                <a:lnTo>
                  <a:pt x="1488" y="705"/>
                </a:lnTo>
                <a:lnTo>
                  <a:pt x="1465" y="688"/>
                </a:lnTo>
                <a:lnTo>
                  <a:pt x="1444" y="673"/>
                </a:lnTo>
                <a:lnTo>
                  <a:pt x="1424" y="660"/>
                </a:lnTo>
                <a:lnTo>
                  <a:pt x="1406" y="650"/>
                </a:lnTo>
                <a:lnTo>
                  <a:pt x="1398" y="647"/>
                </a:lnTo>
                <a:lnTo>
                  <a:pt x="1391" y="646"/>
                </a:lnTo>
                <a:lnTo>
                  <a:pt x="1384" y="645"/>
                </a:lnTo>
                <a:lnTo>
                  <a:pt x="1379" y="646"/>
                </a:lnTo>
                <a:lnTo>
                  <a:pt x="1375" y="648"/>
                </a:lnTo>
                <a:lnTo>
                  <a:pt x="1372" y="652"/>
                </a:lnTo>
                <a:lnTo>
                  <a:pt x="1369" y="658"/>
                </a:lnTo>
                <a:lnTo>
                  <a:pt x="1369" y="665"/>
                </a:lnTo>
                <a:lnTo>
                  <a:pt x="1369" y="674"/>
                </a:lnTo>
                <a:lnTo>
                  <a:pt x="1372" y="683"/>
                </a:lnTo>
                <a:lnTo>
                  <a:pt x="1375" y="694"/>
                </a:lnTo>
                <a:lnTo>
                  <a:pt x="1378" y="707"/>
                </a:lnTo>
                <a:lnTo>
                  <a:pt x="1388" y="733"/>
                </a:lnTo>
                <a:lnTo>
                  <a:pt x="1402" y="762"/>
                </a:lnTo>
                <a:lnTo>
                  <a:pt x="1417" y="793"/>
                </a:lnTo>
                <a:lnTo>
                  <a:pt x="1435" y="825"/>
                </a:lnTo>
                <a:lnTo>
                  <a:pt x="1453" y="858"/>
                </a:lnTo>
                <a:lnTo>
                  <a:pt x="1473" y="890"/>
                </a:lnTo>
                <a:lnTo>
                  <a:pt x="1510" y="950"/>
                </a:lnTo>
                <a:lnTo>
                  <a:pt x="1544" y="1001"/>
                </a:lnTo>
                <a:lnTo>
                  <a:pt x="1576" y="1049"/>
                </a:lnTo>
                <a:lnTo>
                  <a:pt x="1517" y="1344"/>
                </a:lnTo>
                <a:lnTo>
                  <a:pt x="1251" y="812"/>
                </a:lnTo>
                <a:lnTo>
                  <a:pt x="1369" y="1374"/>
                </a:lnTo>
                <a:lnTo>
                  <a:pt x="1015" y="1255"/>
                </a:lnTo>
                <a:lnTo>
                  <a:pt x="1221" y="1492"/>
                </a:lnTo>
                <a:lnTo>
                  <a:pt x="1219" y="1496"/>
                </a:lnTo>
                <a:lnTo>
                  <a:pt x="1210" y="1509"/>
                </a:lnTo>
                <a:lnTo>
                  <a:pt x="1204" y="1518"/>
                </a:lnTo>
                <a:lnTo>
                  <a:pt x="1195" y="1528"/>
                </a:lnTo>
                <a:lnTo>
                  <a:pt x="1185" y="1537"/>
                </a:lnTo>
                <a:lnTo>
                  <a:pt x="1174" y="1547"/>
                </a:lnTo>
                <a:lnTo>
                  <a:pt x="1160" y="1557"/>
                </a:lnTo>
                <a:lnTo>
                  <a:pt x="1145" y="1565"/>
                </a:lnTo>
                <a:lnTo>
                  <a:pt x="1128" y="1573"/>
                </a:lnTo>
                <a:lnTo>
                  <a:pt x="1109" y="1579"/>
                </a:lnTo>
                <a:lnTo>
                  <a:pt x="1089" y="1583"/>
                </a:lnTo>
                <a:lnTo>
                  <a:pt x="1078" y="1585"/>
                </a:lnTo>
                <a:lnTo>
                  <a:pt x="1066" y="1585"/>
                </a:lnTo>
                <a:lnTo>
                  <a:pt x="1054" y="1585"/>
                </a:lnTo>
                <a:lnTo>
                  <a:pt x="1041" y="1585"/>
                </a:lnTo>
                <a:lnTo>
                  <a:pt x="1028" y="1582"/>
                </a:lnTo>
                <a:lnTo>
                  <a:pt x="1015" y="1580"/>
                </a:lnTo>
                <a:lnTo>
                  <a:pt x="1003" y="1578"/>
                </a:lnTo>
                <a:lnTo>
                  <a:pt x="993" y="1578"/>
                </a:lnTo>
                <a:lnTo>
                  <a:pt x="985" y="1580"/>
                </a:lnTo>
                <a:lnTo>
                  <a:pt x="983" y="1581"/>
                </a:lnTo>
                <a:lnTo>
                  <a:pt x="981" y="1583"/>
                </a:lnTo>
                <a:lnTo>
                  <a:pt x="980" y="1586"/>
                </a:lnTo>
                <a:lnTo>
                  <a:pt x="979" y="1588"/>
                </a:lnTo>
                <a:lnTo>
                  <a:pt x="979" y="1594"/>
                </a:lnTo>
                <a:lnTo>
                  <a:pt x="981" y="1601"/>
                </a:lnTo>
                <a:lnTo>
                  <a:pt x="984" y="1609"/>
                </a:lnTo>
                <a:lnTo>
                  <a:pt x="990" y="1619"/>
                </a:lnTo>
                <a:lnTo>
                  <a:pt x="997" y="1629"/>
                </a:lnTo>
                <a:lnTo>
                  <a:pt x="1016" y="1651"/>
                </a:lnTo>
                <a:lnTo>
                  <a:pt x="1037" y="1676"/>
                </a:lnTo>
                <a:lnTo>
                  <a:pt x="1063" y="1702"/>
                </a:lnTo>
                <a:lnTo>
                  <a:pt x="1090" y="1729"/>
                </a:lnTo>
                <a:lnTo>
                  <a:pt x="1117" y="1754"/>
                </a:lnTo>
                <a:lnTo>
                  <a:pt x="1168" y="1801"/>
                </a:lnTo>
                <a:lnTo>
                  <a:pt x="1207" y="1833"/>
                </a:lnTo>
                <a:lnTo>
                  <a:pt x="1221" y="1846"/>
                </a:lnTo>
                <a:lnTo>
                  <a:pt x="1244" y="1891"/>
                </a:lnTo>
                <a:lnTo>
                  <a:pt x="1264" y="1936"/>
                </a:lnTo>
                <a:lnTo>
                  <a:pt x="1284" y="1987"/>
                </a:lnTo>
                <a:lnTo>
                  <a:pt x="1293" y="2010"/>
                </a:lnTo>
                <a:lnTo>
                  <a:pt x="1301" y="2034"/>
                </a:lnTo>
                <a:lnTo>
                  <a:pt x="1306" y="2053"/>
                </a:lnTo>
                <a:lnTo>
                  <a:pt x="1308" y="2071"/>
                </a:lnTo>
                <a:lnTo>
                  <a:pt x="1309" y="2077"/>
                </a:lnTo>
                <a:lnTo>
                  <a:pt x="1308" y="2082"/>
                </a:lnTo>
                <a:lnTo>
                  <a:pt x="1306" y="2087"/>
                </a:lnTo>
                <a:lnTo>
                  <a:pt x="1304" y="2089"/>
                </a:lnTo>
                <a:lnTo>
                  <a:pt x="1299" y="2090"/>
                </a:lnTo>
                <a:lnTo>
                  <a:pt x="1294" y="2090"/>
                </a:lnTo>
                <a:lnTo>
                  <a:pt x="1288" y="2087"/>
                </a:lnTo>
                <a:lnTo>
                  <a:pt x="1280" y="2082"/>
                </a:lnTo>
                <a:lnTo>
                  <a:pt x="1231" y="2050"/>
                </a:lnTo>
                <a:lnTo>
                  <a:pt x="1154" y="2002"/>
                </a:lnTo>
                <a:lnTo>
                  <a:pt x="1059" y="1943"/>
                </a:lnTo>
                <a:lnTo>
                  <a:pt x="955" y="1879"/>
                </a:lnTo>
                <a:lnTo>
                  <a:pt x="852" y="1817"/>
                </a:lnTo>
                <a:lnTo>
                  <a:pt x="757" y="1763"/>
                </a:lnTo>
                <a:lnTo>
                  <a:pt x="716" y="1739"/>
                </a:lnTo>
                <a:lnTo>
                  <a:pt x="680" y="1721"/>
                </a:lnTo>
                <a:lnTo>
                  <a:pt x="651" y="1707"/>
                </a:lnTo>
                <a:lnTo>
                  <a:pt x="631" y="1699"/>
                </a:lnTo>
                <a:lnTo>
                  <a:pt x="623" y="1696"/>
                </a:lnTo>
                <a:lnTo>
                  <a:pt x="617" y="1696"/>
                </a:lnTo>
                <a:lnTo>
                  <a:pt x="611" y="1699"/>
                </a:lnTo>
                <a:lnTo>
                  <a:pt x="608" y="1702"/>
                </a:lnTo>
                <a:lnTo>
                  <a:pt x="605" y="1706"/>
                </a:lnTo>
                <a:lnTo>
                  <a:pt x="604" y="1713"/>
                </a:lnTo>
                <a:lnTo>
                  <a:pt x="603" y="1720"/>
                </a:lnTo>
                <a:lnTo>
                  <a:pt x="603" y="1730"/>
                </a:lnTo>
                <a:lnTo>
                  <a:pt x="604" y="1739"/>
                </a:lnTo>
                <a:lnTo>
                  <a:pt x="606" y="1750"/>
                </a:lnTo>
                <a:lnTo>
                  <a:pt x="612" y="1776"/>
                </a:lnTo>
                <a:lnTo>
                  <a:pt x="620" y="1804"/>
                </a:lnTo>
                <a:lnTo>
                  <a:pt x="631" y="1835"/>
                </a:lnTo>
                <a:lnTo>
                  <a:pt x="655" y="1901"/>
                </a:lnTo>
                <a:lnTo>
                  <a:pt x="680" y="1968"/>
                </a:lnTo>
                <a:lnTo>
                  <a:pt x="704" y="2031"/>
                </a:lnTo>
                <a:lnTo>
                  <a:pt x="712" y="2059"/>
                </a:lnTo>
                <a:lnTo>
                  <a:pt x="719" y="2082"/>
                </a:lnTo>
                <a:lnTo>
                  <a:pt x="723" y="2101"/>
                </a:lnTo>
                <a:lnTo>
                  <a:pt x="724" y="2107"/>
                </a:lnTo>
                <a:lnTo>
                  <a:pt x="724" y="2112"/>
                </a:lnTo>
                <a:lnTo>
                  <a:pt x="723" y="2115"/>
                </a:lnTo>
                <a:lnTo>
                  <a:pt x="721" y="2116"/>
                </a:lnTo>
                <a:lnTo>
                  <a:pt x="719" y="2116"/>
                </a:lnTo>
                <a:lnTo>
                  <a:pt x="717" y="2115"/>
                </a:lnTo>
                <a:lnTo>
                  <a:pt x="709" y="2109"/>
                </a:lnTo>
                <a:lnTo>
                  <a:pt x="699" y="2100"/>
                </a:lnTo>
                <a:lnTo>
                  <a:pt x="675" y="2075"/>
                </a:lnTo>
                <a:lnTo>
                  <a:pt x="661" y="2061"/>
                </a:lnTo>
                <a:lnTo>
                  <a:pt x="645" y="2047"/>
                </a:lnTo>
                <a:lnTo>
                  <a:pt x="628" y="2035"/>
                </a:lnTo>
                <a:lnTo>
                  <a:pt x="620" y="2029"/>
                </a:lnTo>
                <a:lnTo>
                  <a:pt x="611" y="2024"/>
                </a:lnTo>
                <a:lnTo>
                  <a:pt x="603" y="2020"/>
                </a:lnTo>
                <a:lnTo>
                  <a:pt x="594" y="2017"/>
                </a:lnTo>
                <a:lnTo>
                  <a:pt x="585" y="2015"/>
                </a:lnTo>
                <a:lnTo>
                  <a:pt x="576" y="2014"/>
                </a:lnTo>
                <a:lnTo>
                  <a:pt x="567" y="2014"/>
                </a:lnTo>
                <a:lnTo>
                  <a:pt x="559" y="2016"/>
                </a:lnTo>
                <a:lnTo>
                  <a:pt x="550" y="2019"/>
                </a:lnTo>
                <a:lnTo>
                  <a:pt x="542" y="2023"/>
                </a:lnTo>
                <a:lnTo>
                  <a:pt x="534" y="2030"/>
                </a:lnTo>
                <a:lnTo>
                  <a:pt x="526" y="2036"/>
                </a:lnTo>
                <a:lnTo>
                  <a:pt x="520" y="2044"/>
                </a:lnTo>
                <a:lnTo>
                  <a:pt x="514" y="2052"/>
                </a:lnTo>
                <a:lnTo>
                  <a:pt x="509" y="2061"/>
                </a:lnTo>
                <a:lnTo>
                  <a:pt x="505" y="2071"/>
                </a:lnTo>
                <a:lnTo>
                  <a:pt x="500" y="2080"/>
                </a:lnTo>
                <a:lnTo>
                  <a:pt x="497" y="2091"/>
                </a:lnTo>
                <a:lnTo>
                  <a:pt x="495" y="2102"/>
                </a:lnTo>
                <a:lnTo>
                  <a:pt x="493" y="2114"/>
                </a:lnTo>
                <a:lnTo>
                  <a:pt x="491" y="2125"/>
                </a:lnTo>
                <a:lnTo>
                  <a:pt x="491" y="2138"/>
                </a:lnTo>
                <a:lnTo>
                  <a:pt x="491" y="2163"/>
                </a:lnTo>
                <a:lnTo>
                  <a:pt x="494" y="2190"/>
                </a:lnTo>
                <a:lnTo>
                  <a:pt x="499" y="2216"/>
                </a:lnTo>
                <a:lnTo>
                  <a:pt x="507" y="2243"/>
                </a:lnTo>
                <a:lnTo>
                  <a:pt x="518" y="2269"/>
                </a:lnTo>
                <a:lnTo>
                  <a:pt x="530" y="2293"/>
                </a:lnTo>
                <a:lnTo>
                  <a:pt x="537" y="2305"/>
                </a:lnTo>
                <a:lnTo>
                  <a:pt x="545" y="2317"/>
                </a:lnTo>
                <a:lnTo>
                  <a:pt x="552" y="2329"/>
                </a:lnTo>
                <a:lnTo>
                  <a:pt x="561" y="2340"/>
                </a:lnTo>
                <a:lnTo>
                  <a:pt x="570" y="2350"/>
                </a:lnTo>
                <a:lnTo>
                  <a:pt x="580" y="2360"/>
                </a:lnTo>
                <a:lnTo>
                  <a:pt x="590" y="2370"/>
                </a:lnTo>
                <a:lnTo>
                  <a:pt x="602" y="2378"/>
                </a:lnTo>
                <a:lnTo>
                  <a:pt x="649" y="2415"/>
                </a:lnTo>
                <a:lnTo>
                  <a:pt x="702" y="2457"/>
                </a:lnTo>
                <a:lnTo>
                  <a:pt x="808" y="2544"/>
                </a:lnTo>
                <a:lnTo>
                  <a:pt x="892" y="2615"/>
                </a:lnTo>
                <a:lnTo>
                  <a:pt x="926" y="2644"/>
                </a:lnTo>
                <a:lnTo>
                  <a:pt x="1045" y="3028"/>
                </a:lnTo>
                <a:lnTo>
                  <a:pt x="661" y="2762"/>
                </a:lnTo>
                <a:lnTo>
                  <a:pt x="867" y="3087"/>
                </a:lnTo>
                <a:lnTo>
                  <a:pt x="778" y="3293"/>
                </a:lnTo>
                <a:lnTo>
                  <a:pt x="512" y="2880"/>
                </a:lnTo>
                <a:lnTo>
                  <a:pt x="365" y="2495"/>
                </a:lnTo>
                <a:lnTo>
                  <a:pt x="306" y="2969"/>
                </a:lnTo>
                <a:lnTo>
                  <a:pt x="10" y="2821"/>
                </a:lnTo>
                <a:lnTo>
                  <a:pt x="247" y="3146"/>
                </a:lnTo>
                <a:lnTo>
                  <a:pt x="40" y="3234"/>
                </a:lnTo>
                <a:lnTo>
                  <a:pt x="335" y="3441"/>
                </a:lnTo>
                <a:lnTo>
                  <a:pt x="99" y="3589"/>
                </a:lnTo>
                <a:lnTo>
                  <a:pt x="453" y="3677"/>
                </a:lnTo>
                <a:lnTo>
                  <a:pt x="631" y="3826"/>
                </a:lnTo>
                <a:lnTo>
                  <a:pt x="749" y="4032"/>
                </a:lnTo>
                <a:lnTo>
                  <a:pt x="738" y="4034"/>
                </a:lnTo>
                <a:lnTo>
                  <a:pt x="709" y="4040"/>
                </a:lnTo>
                <a:lnTo>
                  <a:pt x="666" y="4047"/>
                </a:lnTo>
                <a:lnTo>
                  <a:pt x="640" y="4051"/>
                </a:lnTo>
                <a:lnTo>
                  <a:pt x="612" y="4054"/>
                </a:lnTo>
                <a:lnTo>
                  <a:pt x="582" y="4056"/>
                </a:lnTo>
                <a:lnTo>
                  <a:pt x="551" y="4058"/>
                </a:lnTo>
                <a:lnTo>
                  <a:pt x="519" y="4058"/>
                </a:lnTo>
                <a:lnTo>
                  <a:pt x="486" y="4057"/>
                </a:lnTo>
                <a:lnTo>
                  <a:pt x="455" y="4054"/>
                </a:lnTo>
                <a:lnTo>
                  <a:pt x="423" y="4048"/>
                </a:lnTo>
                <a:lnTo>
                  <a:pt x="408" y="4045"/>
                </a:lnTo>
                <a:lnTo>
                  <a:pt x="393" y="4042"/>
                </a:lnTo>
                <a:lnTo>
                  <a:pt x="379" y="4037"/>
                </a:lnTo>
                <a:lnTo>
                  <a:pt x="365" y="4032"/>
                </a:lnTo>
                <a:lnTo>
                  <a:pt x="337" y="4020"/>
                </a:lnTo>
                <a:lnTo>
                  <a:pt x="311" y="4006"/>
                </a:lnTo>
                <a:lnTo>
                  <a:pt x="286" y="3991"/>
                </a:lnTo>
                <a:lnTo>
                  <a:pt x="263" y="3977"/>
                </a:lnTo>
                <a:lnTo>
                  <a:pt x="241" y="3962"/>
                </a:lnTo>
                <a:lnTo>
                  <a:pt x="222" y="3948"/>
                </a:lnTo>
                <a:lnTo>
                  <a:pt x="191" y="3925"/>
                </a:lnTo>
                <a:lnTo>
                  <a:pt x="172" y="3911"/>
                </a:lnTo>
                <a:lnTo>
                  <a:pt x="169" y="3910"/>
                </a:lnTo>
                <a:lnTo>
                  <a:pt x="169" y="3912"/>
                </a:lnTo>
                <a:lnTo>
                  <a:pt x="175" y="3918"/>
                </a:lnTo>
                <a:lnTo>
                  <a:pt x="183" y="3931"/>
                </a:lnTo>
                <a:lnTo>
                  <a:pt x="217" y="3973"/>
                </a:lnTo>
                <a:lnTo>
                  <a:pt x="228" y="3986"/>
                </a:lnTo>
                <a:lnTo>
                  <a:pt x="240" y="3999"/>
                </a:lnTo>
                <a:lnTo>
                  <a:pt x="263" y="4023"/>
                </a:lnTo>
                <a:lnTo>
                  <a:pt x="286" y="4044"/>
                </a:lnTo>
                <a:lnTo>
                  <a:pt x="310" y="4062"/>
                </a:lnTo>
                <a:lnTo>
                  <a:pt x="333" y="4078"/>
                </a:lnTo>
                <a:lnTo>
                  <a:pt x="353" y="4092"/>
                </a:lnTo>
                <a:lnTo>
                  <a:pt x="386" y="4113"/>
                </a:lnTo>
                <a:lnTo>
                  <a:pt x="407" y="4126"/>
                </a:lnTo>
                <a:lnTo>
                  <a:pt x="410" y="4129"/>
                </a:lnTo>
                <a:lnTo>
                  <a:pt x="410" y="4130"/>
                </a:lnTo>
                <a:lnTo>
                  <a:pt x="408" y="4131"/>
                </a:lnTo>
                <a:lnTo>
                  <a:pt x="400" y="4130"/>
                </a:lnTo>
                <a:lnTo>
                  <a:pt x="385" y="4129"/>
                </a:lnTo>
                <a:lnTo>
                  <a:pt x="335" y="4120"/>
                </a:lnTo>
                <a:lnTo>
                  <a:pt x="319" y="4117"/>
                </a:lnTo>
                <a:lnTo>
                  <a:pt x="302" y="4113"/>
                </a:lnTo>
                <a:lnTo>
                  <a:pt x="284" y="4106"/>
                </a:lnTo>
                <a:lnTo>
                  <a:pt x="268" y="4100"/>
                </a:lnTo>
                <a:lnTo>
                  <a:pt x="251" y="4091"/>
                </a:lnTo>
                <a:lnTo>
                  <a:pt x="234" y="4083"/>
                </a:lnTo>
                <a:lnTo>
                  <a:pt x="218" y="4073"/>
                </a:lnTo>
                <a:lnTo>
                  <a:pt x="202" y="4063"/>
                </a:lnTo>
                <a:lnTo>
                  <a:pt x="169" y="4042"/>
                </a:lnTo>
                <a:lnTo>
                  <a:pt x="139" y="4018"/>
                </a:lnTo>
                <a:lnTo>
                  <a:pt x="110" y="3996"/>
                </a:lnTo>
                <a:lnTo>
                  <a:pt x="84" y="3973"/>
                </a:lnTo>
                <a:lnTo>
                  <a:pt x="40" y="3932"/>
                </a:lnTo>
                <a:lnTo>
                  <a:pt x="11" y="3904"/>
                </a:lnTo>
                <a:lnTo>
                  <a:pt x="3" y="3898"/>
                </a:lnTo>
                <a:lnTo>
                  <a:pt x="0" y="3896"/>
                </a:lnTo>
                <a:lnTo>
                  <a:pt x="3" y="3901"/>
                </a:lnTo>
                <a:lnTo>
                  <a:pt x="10" y="3914"/>
                </a:lnTo>
                <a:lnTo>
                  <a:pt x="23" y="3934"/>
                </a:lnTo>
                <a:lnTo>
                  <a:pt x="37" y="3961"/>
                </a:lnTo>
                <a:lnTo>
                  <a:pt x="54" y="3994"/>
                </a:lnTo>
                <a:lnTo>
                  <a:pt x="72" y="4030"/>
                </a:lnTo>
                <a:lnTo>
                  <a:pt x="111" y="4112"/>
                </a:lnTo>
                <a:lnTo>
                  <a:pt x="151" y="4198"/>
                </a:lnTo>
                <a:lnTo>
                  <a:pt x="218" y="4349"/>
                </a:lnTo>
                <a:lnTo>
                  <a:pt x="247" y="4416"/>
                </a:lnTo>
                <a:lnTo>
                  <a:pt x="40" y="4327"/>
                </a:lnTo>
                <a:lnTo>
                  <a:pt x="60" y="4374"/>
                </a:lnTo>
                <a:lnTo>
                  <a:pt x="82" y="4424"/>
                </a:lnTo>
                <a:lnTo>
                  <a:pt x="110" y="4483"/>
                </a:lnTo>
                <a:lnTo>
                  <a:pt x="125" y="4513"/>
                </a:lnTo>
                <a:lnTo>
                  <a:pt x="142" y="4544"/>
                </a:lnTo>
                <a:lnTo>
                  <a:pt x="160" y="4573"/>
                </a:lnTo>
                <a:lnTo>
                  <a:pt x="177" y="4601"/>
                </a:lnTo>
                <a:lnTo>
                  <a:pt x="195" y="4627"/>
                </a:lnTo>
                <a:lnTo>
                  <a:pt x="212" y="4650"/>
                </a:lnTo>
                <a:lnTo>
                  <a:pt x="221" y="4659"/>
                </a:lnTo>
                <a:lnTo>
                  <a:pt x="229" y="4668"/>
                </a:lnTo>
                <a:lnTo>
                  <a:pt x="238" y="4675"/>
                </a:lnTo>
                <a:lnTo>
                  <a:pt x="247" y="4682"/>
                </a:lnTo>
                <a:lnTo>
                  <a:pt x="256" y="4687"/>
                </a:lnTo>
                <a:lnTo>
                  <a:pt x="268" y="4693"/>
                </a:lnTo>
                <a:lnTo>
                  <a:pt x="282" y="4697"/>
                </a:lnTo>
                <a:lnTo>
                  <a:pt x="298" y="4701"/>
                </a:lnTo>
                <a:lnTo>
                  <a:pt x="336" y="4709"/>
                </a:lnTo>
                <a:lnTo>
                  <a:pt x="380" y="4716"/>
                </a:lnTo>
                <a:lnTo>
                  <a:pt x="427" y="4722"/>
                </a:lnTo>
                <a:lnTo>
                  <a:pt x="477" y="4727"/>
                </a:lnTo>
                <a:lnTo>
                  <a:pt x="528" y="4730"/>
                </a:lnTo>
                <a:lnTo>
                  <a:pt x="579" y="4733"/>
                </a:lnTo>
                <a:lnTo>
                  <a:pt x="673" y="4738"/>
                </a:lnTo>
                <a:lnTo>
                  <a:pt x="745" y="4740"/>
                </a:lnTo>
                <a:lnTo>
                  <a:pt x="784" y="4741"/>
                </a:lnTo>
                <a:lnTo>
                  <a:pt x="778" y="4741"/>
                </a:lnTo>
                <a:lnTo>
                  <a:pt x="769" y="4742"/>
                </a:lnTo>
                <a:lnTo>
                  <a:pt x="759" y="4743"/>
                </a:lnTo>
                <a:lnTo>
                  <a:pt x="746" y="4746"/>
                </a:lnTo>
                <a:lnTo>
                  <a:pt x="732" y="4751"/>
                </a:lnTo>
                <a:lnTo>
                  <a:pt x="700" y="4762"/>
                </a:lnTo>
                <a:lnTo>
                  <a:pt x="665" y="4778"/>
                </a:lnTo>
                <a:lnTo>
                  <a:pt x="627" y="4795"/>
                </a:lnTo>
                <a:lnTo>
                  <a:pt x="589" y="4814"/>
                </a:lnTo>
                <a:lnTo>
                  <a:pt x="550" y="4835"/>
                </a:lnTo>
                <a:lnTo>
                  <a:pt x="512" y="4855"/>
                </a:lnTo>
                <a:lnTo>
                  <a:pt x="478" y="4875"/>
                </a:lnTo>
                <a:lnTo>
                  <a:pt x="448" y="4895"/>
                </a:lnTo>
                <a:lnTo>
                  <a:pt x="423" y="4913"/>
                </a:lnTo>
                <a:lnTo>
                  <a:pt x="405" y="4928"/>
                </a:lnTo>
                <a:lnTo>
                  <a:pt x="398" y="4935"/>
                </a:lnTo>
                <a:lnTo>
                  <a:pt x="394" y="4940"/>
                </a:lnTo>
                <a:lnTo>
                  <a:pt x="392" y="4944"/>
                </a:lnTo>
                <a:lnTo>
                  <a:pt x="393" y="4945"/>
                </a:lnTo>
                <a:lnTo>
                  <a:pt x="393" y="4947"/>
                </a:lnTo>
                <a:lnTo>
                  <a:pt x="396" y="4950"/>
                </a:lnTo>
                <a:lnTo>
                  <a:pt x="403" y="4951"/>
                </a:lnTo>
                <a:lnTo>
                  <a:pt x="411" y="4950"/>
                </a:lnTo>
                <a:lnTo>
                  <a:pt x="424" y="4947"/>
                </a:lnTo>
                <a:lnTo>
                  <a:pt x="454" y="4942"/>
                </a:lnTo>
                <a:lnTo>
                  <a:pt x="488" y="4937"/>
                </a:lnTo>
                <a:lnTo>
                  <a:pt x="565" y="4926"/>
                </a:lnTo>
                <a:lnTo>
                  <a:pt x="648" y="4916"/>
                </a:lnTo>
                <a:lnTo>
                  <a:pt x="731" y="4907"/>
                </a:lnTo>
                <a:lnTo>
                  <a:pt x="868" y="4894"/>
                </a:lnTo>
                <a:lnTo>
                  <a:pt x="926" y="4888"/>
                </a:lnTo>
                <a:lnTo>
                  <a:pt x="887" y="4947"/>
                </a:lnTo>
                <a:lnTo>
                  <a:pt x="848" y="5005"/>
                </a:lnTo>
                <a:lnTo>
                  <a:pt x="808" y="5070"/>
                </a:lnTo>
                <a:lnTo>
                  <a:pt x="790" y="5100"/>
                </a:lnTo>
                <a:lnTo>
                  <a:pt x="774" y="5129"/>
                </a:lnTo>
                <a:lnTo>
                  <a:pt x="761" y="5155"/>
                </a:lnTo>
                <a:lnTo>
                  <a:pt x="751" y="5175"/>
                </a:lnTo>
                <a:lnTo>
                  <a:pt x="749" y="5183"/>
                </a:lnTo>
                <a:lnTo>
                  <a:pt x="748" y="5189"/>
                </a:lnTo>
                <a:lnTo>
                  <a:pt x="749" y="5195"/>
                </a:lnTo>
                <a:lnTo>
                  <a:pt x="750" y="5196"/>
                </a:lnTo>
                <a:lnTo>
                  <a:pt x="751" y="5197"/>
                </a:lnTo>
                <a:lnTo>
                  <a:pt x="754" y="5197"/>
                </a:lnTo>
                <a:lnTo>
                  <a:pt x="761" y="5196"/>
                </a:lnTo>
                <a:lnTo>
                  <a:pt x="768" y="5192"/>
                </a:lnTo>
                <a:lnTo>
                  <a:pt x="778" y="5184"/>
                </a:lnTo>
                <a:lnTo>
                  <a:pt x="790" y="5176"/>
                </a:lnTo>
                <a:lnTo>
                  <a:pt x="804" y="5170"/>
                </a:lnTo>
                <a:lnTo>
                  <a:pt x="818" y="5164"/>
                </a:lnTo>
                <a:lnTo>
                  <a:pt x="834" y="5158"/>
                </a:lnTo>
                <a:lnTo>
                  <a:pt x="851" y="5155"/>
                </a:lnTo>
                <a:lnTo>
                  <a:pt x="868" y="5151"/>
                </a:lnTo>
                <a:lnTo>
                  <a:pt x="888" y="5149"/>
                </a:lnTo>
                <a:lnTo>
                  <a:pt x="907" y="5146"/>
                </a:lnTo>
                <a:lnTo>
                  <a:pt x="947" y="5145"/>
                </a:lnTo>
                <a:lnTo>
                  <a:pt x="989" y="5145"/>
                </a:lnTo>
                <a:lnTo>
                  <a:pt x="1032" y="5147"/>
                </a:lnTo>
                <a:lnTo>
                  <a:pt x="1074" y="5151"/>
                </a:lnTo>
                <a:lnTo>
                  <a:pt x="1115" y="5155"/>
                </a:lnTo>
                <a:lnTo>
                  <a:pt x="1153" y="5160"/>
                </a:lnTo>
                <a:lnTo>
                  <a:pt x="1219" y="5172"/>
                </a:lnTo>
                <a:lnTo>
                  <a:pt x="1264" y="5181"/>
                </a:lnTo>
                <a:lnTo>
                  <a:pt x="1280" y="5184"/>
                </a:lnTo>
                <a:lnTo>
                  <a:pt x="1605" y="5154"/>
                </a:lnTo>
                <a:close/>
              </a:path>
            </a:pathLst>
          </a:custGeom>
          <a:solidFill>
            <a:srgbClr val="00B05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sz="3970">
              <a:solidFill>
                <a:srgbClr val="FFFFFF"/>
              </a:solidFill>
            </a:endParaRPr>
          </a:p>
        </p:txBody>
      </p:sp>
      <p:sp>
        <p:nvSpPr>
          <p:cNvPr id="46" name="KSO_Shape"/>
          <p:cNvSpPr/>
          <p:nvPr/>
        </p:nvSpPr>
        <p:spPr bwMode="auto">
          <a:xfrm>
            <a:off x="4037097" y="8269028"/>
            <a:ext cx="926234" cy="1040712"/>
          </a:xfrm>
          <a:custGeom>
            <a:avLst/>
            <a:gdLst>
              <a:gd name="T0" fmla="*/ 2147483646 w 5277"/>
              <a:gd name="T1" fmla="*/ 2147483646 h 5938"/>
              <a:gd name="T2" fmla="*/ 2147483646 w 5277"/>
              <a:gd name="T3" fmla="*/ 2147483646 h 5938"/>
              <a:gd name="T4" fmla="*/ 0 w 5277"/>
              <a:gd name="T5" fmla="*/ 2147483646 h 5938"/>
              <a:gd name="T6" fmla="*/ 2147483646 w 5277"/>
              <a:gd name="T7" fmla="*/ 2147483646 h 5938"/>
              <a:gd name="T8" fmla="*/ 2147483646 w 5277"/>
              <a:gd name="T9" fmla="*/ 2147483646 h 5938"/>
              <a:gd name="T10" fmla="*/ 2147483646 w 5277"/>
              <a:gd name="T11" fmla="*/ 2147483646 h 5938"/>
              <a:gd name="T12" fmla="*/ 2147483646 w 5277"/>
              <a:gd name="T13" fmla="*/ 2147483646 h 5938"/>
              <a:gd name="T14" fmla="*/ 2147483646 w 5277"/>
              <a:gd name="T15" fmla="*/ 2147483646 h 5938"/>
              <a:gd name="T16" fmla="*/ 2147483646 w 5277"/>
              <a:gd name="T17" fmla="*/ 2147483646 h 5938"/>
              <a:gd name="T18" fmla="*/ 2147483646 w 5277"/>
              <a:gd name="T19" fmla="*/ 2147483646 h 5938"/>
              <a:gd name="T20" fmla="*/ 2147483646 w 5277"/>
              <a:gd name="T21" fmla="*/ 2147483646 h 5938"/>
              <a:gd name="T22" fmla="*/ 2147483646 w 5277"/>
              <a:gd name="T23" fmla="*/ 2147483646 h 5938"/>
              <a:gd name="T24" fmla="*/ 2147483646 w 5277"/>
              <a:gd name="T25" fmla="*/ 2147483646 h 5938"/>
              <a:gd name="T26" fmla="*/ 2147483646 w 5277"/>
              <a:gd name="T27" fmla="*/ 2147483646 h 5938"/>
              <a:gd name="T28" fmla="*/ 2147483646 w 5277"/>
              <a:gd name="T29" fmla="*/ 2147483646 h 5938"/>
              <a:gd name="T30" fmla="*/ 2147483646 w 5277"/>
              <a:gd name="T31" fmla="*/ 2147483646 h 5938"/>
              <a:gd name="T32" fmla="*/ 2147483646 w 5277"/>
              <a:gd name="T33" fmla="*/ 2147483646 h 5938"/>
              <a:gd name="T34" fmla="*/ 2147483646 w 5277"/>
              <a:gd name="T35" fmla="*/ 2147483646 h 5938"/>
              <a:gd name="T36" fmla="*/ 2147483646 w 5277"/>
              <a:gd name="T37" fmla="*/ 2147483646 h 5938"/>
              <a:gd name="T38" fmla="*/ 2147483646 w 5277"/>
              <a:gd name="T39" fmla="*/ 2147483646 h 5938"/>
              <a:gd name="T40" fmla="*/ 2147483646 w 5277"/>
              <a:gd name="T41" fmla="*/ 2147483646 h 5938"/>
              <a:gd name="T42" fmla="*/ 2147483646 w 5277"/>
              <a:gd name="T43" fmla="*/ 2147483646 h 5938"/>
              <a:gd name="T44" fmla="*/ 2147483646 w 5277"/>
              <a:gd name="T45" fmla="*/ 2147483646 h 5938"/>
              <a:gd name="T46" fmla="*/ 2147483646 w 5277"/>
              <a:gd name="T47" fmla="*/ 2147483646 h 5938"/>
              <a:gd name="T48" fmla="*/ 2147483646 w 5277"/>
              <a:gd name="T49" fmla="*/ 2147483646 h 5938"/>
              <a:gd name="T50" fmla="*/ 2147483646 w 5277"/>
              <a:gd name="T51" fmla="*/ 2147483646 h 5938"/>
              <a:gd name="T52" fmla="*/ 2147483646 w 5277"/>
              <a:gd name="T53" fmla="*/ 2147483646 h 5938"/>
              <a:gd name="T54" fmla="*/ 2147483646 w 5277"/>
              <a:gd name="T55" fmla="*/ 2147483646 h 5938"/>
              <a:gd name="T56" fmla="*/ 2147483646 w 5277"/>
              <a:gd name="T57" fmla="*/ 2147483646 h 5938"/>
              <a:gd name="T58" fmla="*/ 2147483646 w 5277"/>
              <a:gd name="T59" fmla="*/ 2147483646 h 5938"/>
              <a:gd name="T60" fmla="*/ 2147483646 w 5277"/>
              <a:gd name="T61" fmla="*/ 2147483646 h 5938"/>
              <a:gd name="T62" fmla="*/ 2147483646 w 5277"/>
              <a:gd name="T63" fmla="*/ 2147483646 h 5938"/>
              <a:gd name="T64" fmla="*/ 2147483646 w 5277"/>
              <a:gd name="T65" fmla="*/ 2147483646 h 5938"/>
              <a:gd name="T66" fmla="*/ 2147483646 w 5277"/>
              <a:gd name="T67" fmla="*/ 2147483646 h 5938"/>
              <a:gd name="T68" fmla="*/ 2147483646 w 5277"/>
              <a:gd name="T69" fmla="*/ 2147483646 h 5938"/>
              <a:gd name="T70" fmla="*/ 2147483646 w 5277"/>
              <a:gd name="T71" fmla="*/ 2147483646 h 5938"/>
              <a:gd name="T72" fmla="*/ 2147483646 w 5277"/>
              <a:gd name="T73" fmla="*/ 2147483646 h 5938"/>
              <a:gd name="T74" fmla="*/ 2147483646 w 5277"/>
              <a:gd name="T75" fmla="*/ 2147483646 h 5938"/>
              <a:gd name="T76" fmla="*/ 2147483646 w 5277"/>
              <a:gd name="T77" fmla="*/ 2147483646 h 5938"/>
              <a:gd name="T78" fmla="*/ 2147483646 w 5277"/>
              <a:gd name="T79" fmla="*/ 2147483646 h 5938"/>
              <a:gd name="T80" fmla="*/ 2147483646 w 5277"/>
              <a:gd name="T81" fmla="*/ 2147483646 h 5938"/>
              <a:gd name="T82" fmla="*/ 2147483646 w 5277"/>
              <a:gd name="T83" fmla="*/ 2147483646 h 5938"/>
              <a:gd name="T84" fmla="*/ 2147483646 w 5277"/>
              <a:gd name="T85" fmla="*/ 2147483646 h 5938"/>
              <a:gd name="T86" fmla="*/ 2147483646 w 5277"/>
              <a:gd name="T87" fmla="*/ 2147483646 h 5938"/>
              <a:gd name="T88" fmla="*/ 2147483646 w 5277"/>
              <a:gd name="T89" fmla="*/ 2147483646 h 5938"/>
              <a:gd name="T90" fmla="*/ 2147483646 w 5277"/>
              <a:gd name="T91" fmla="*/ 2147483646 h 5938"/>
              <a:gd name="T92" fmla="*/ 2147483646 w 5277"/>
              <a:gd name="T93" fmla="*/ 2147483646 h 5938"/>
              <a:gd name="T94" fmla="*/ 2147483646 w 5277"/>
              <a:gd name="T95" fmla="*/ 2147483646 h 5938"/>
              <a:gd name="T96" fmla="*/ 2147483646 w 5277"/>
              <a:gd name="T97" fmla="*/ 2147483646 h 5938"/>
              <a:gd name="T98" fmla="*/ 2147483646 w 5277"/>
              <a:gd name="T99" fmla="*/ 2147483646 h 5938"/>
              <a:gd name="T100" fmla="*/ 2147483646 w 5277"/>
              <a:gd name="T101" fmla="*/ 2147483646 h 5938"/>
              <a:gd name="T102" fmla="*/ 2147483646 w 5277"/>
              <a:gd name="T103" fmla="*/ 2147483646 h 5938"/>
              <a:gd name="T104" fmla="*/ 2147483646 w 5277"/>
              <a:gd name="T105" fmla="*/ 2147483646 h 5938"/>
              <a:gd name="T106" fmla="*/ 2147483646 w 5277"/>
              <a:gd name="T107" fmla="*/ 2147483646 h 5938"/>
              <a:gd name="T108" fmla="*/ 2147483646 w 5277"/>
              <a:gd name="T109" fmla="*/ 2147483646 h 5938"/>
              <a:gd name="T110" fmla="*/ 2147483646 w 5277"/>
              <a:gd name="T111" fmla="*/ 2147483646 h 5938"/>
              <a:gd name="T112" fmla="*/ 2147483646 w 5277"/>
              <a:gd name="T113" fmla="*/ 2147483646 h 5938"/>
              <a:gd name="T114" fmla="*/ 2147483646 w 5277"/>
              <a:gd name="T115" fmla="*/ 2147483646 h 5938"/>
              <a:gd name="T116" fmla="*/ 2147483646 w 5277"/>
              <a:gd name="T117" fmla="*/ 2147483646 h 5938"/>
              <a:gd name="T118" fmla="*/ 2147483646 w 5277"/>
              <a:gd name="T119" fmla="*/ 2147483646 h 5938"/>
              <a:gd name="T120" fmla="*/ 2147483646 w 5277"/>
              <a:gd name="T121" fmla="*/ 2147483646 h 5938"/>
              <a:gd name="T122" fmla="*/ 2147483646 w 5277"/>
              <a:gd name="T123" fmla="*/ 2147483646 h 5938"/>
              <a:gd name="T124" fmla="*/ 2147483646 w 5277"/>
              <a:gd name="T125" fmla="*/ 2147483646 h 59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277" h="5938">
                <a:moveTo>
                  <a:pt x="4629" y="2799"/>
                </a:moveTo>
                <a:lnTo>
                  <a:pt x="1920" y="2799"/>
                </a:lnTo>
                <a:lnTo>
                  <a:pt x="1305" y="1574"/>
                </a:lnTo>
                <a:lnTo>
                  <a:pt x="1305" y="735"/>
                </a:lnTo>
                <a:lnTo>
                  <a:pt x="1835" y="735"/>
                </a:lnTo>
                <a:lnTo>
                  <a:pt x="1835" y="550"/>
                </a:lnTo>
                <a:lnTo>
                  <a:pt x="1305" y="550"/>
                </a:lnTo>
                <a:lnTo>
                  <a:pt x="1305" y="0"/>
                </a:lnTo>
                <a:lnTo>
                  <a:pt x="1120" y="0"/>
                </a:lnTo>
                <a:lnTo>
                  <a:pt x="1120" y="550"/>
                </a:lnTo>
                <a:lnTo>
                  <a:pt x="614" y="550"/>
                </a:lnTo>
                <a:lnTo>
                  <a:pt x="614" y="735"/>
                </a:lnTo>
                <a:lnTo>
                  <a:pt x="1120" y="735"/>
                </a:lnTo>
                <a:lnTo>
                  <a:pt x="1120" y="1581"/>
                </a:lnTo>
                <a:lnTo>
                  <a:pt x="0" y="3664"/>
                </a:lnTo>
                <a:lnTo>
                  <a:pt x="232" y="3664"/>
                </a:lnTo>
                <a:lnTo>
                  <a:pt x="232" y="5938"/>
                </a:lnTo>
                <a:lnTo>
                  <a:pt x="4910" y="5938"/>
                </a:lnTo>
                <a:lnTo>
                  <a:pt x="4910" y="3999"/>
                </a:lnTo>
                <a:lnTo>
                  <a:pt x="5277" y="3999"/>
                </a:lnTo>
                <a:lnTo>
                  <a:pt x="4629" y="2799"/>
                </a:lnTo>
                <a:close/>
                <a:moveTo>
                  <a:pt x="1208" y="3482"/>
                </a:moveTo>
                <a:lnTo>
                  <a:pt x="1208" y="3482"/>
                </a:lnTo>
                <a:lnTo>
                  <a:pt x="1193" y="3482"/>
                </a:lnTo>
                <a:lnTo>
                  <a:pt x="1178" y="3481"/>
                </a:lnTo>
                <a:lnTo>
                  <a:pt x="1164" y="3479"/>
                </a:lnTo>
                <a:lnTo>
                  <a:pt x="1151" y="3476"/>
                </a:lnTo>
                <a:lnTo>
                  <a:pt x="1137" y="3473"/>
                </a:lnTo>
                <a:lnTo>
                  <a:pt x="1123" y="3469"/>
                </a:lnTo>
                <a:lnTo>
                  <a:pt x="1097" y="3460"/>
                </a:lnTo>
                <a:lnTo>
                  <a:pt x="1073" y="3448"/>
                </a:lnTo>
                <a:lnTo>
                  <a:pt x="1050" y="3434"/>
                </a:lnTo>
                <a:lnTo>
                  <a:pt x="1028" y="3418"/>
                </a:lnTo>
                <a:lnTo>
                  <a:pt x="1008" y="3400"/>
                </a:lnTo>
                <a:lnTo>
                  <a:pt x="990" y="3379"/>
                </a:lnTo>
                <a:lnTo>
                  <a:pt x="974" y="3359"/>
                </a:lnTo>
                <a:lnTo>
                  <a:pt x="960" y="3335"/>
                </a:lnTo>
                <a:lnTo>
                  <a:pt x="947" y="3311"/>
                </a:lnTo>
                <a:lnTo>
                  <a:pt x="938" y="3284"/>
                </a:lnTo>
                <a:lnTo>
                  <a:pt x="935" y="3271"/>
                </a:lnTo>
                <a:lnTo>
                  <a:pt x="931" y="3257"/>
                </a:lnTo>
                <a:lnTo>
                  <a:pt x="929" y="3243"/>
                </a:lnTo>
                <a:lnTo>
                  <a:pt x="927" y="3230"/>
                </a:lnTo>
                <a:lnTo>
                  <a:pt x="926" y="3215"/>
                </a:lnTo>
                <a:lnTo>
                  <a:pt x="926" y="3201"/>
                </a:lnTo>
                <a:lnTo>
                  <a:pt x="926" y="3186"/>
                </a:lnTo>
                <a:lnTo>
                  <a:pt x="927" y="3171"/>
                </a:lnTo>
                <a:lnTo>
                  <a:pt x="929" y="3158"/>
                </a:lnTo>
                <a:lnTo>
                  <a:pt x="931" y="3144"/>
                </a:lnTo>
                <a:lnTo>
                  <a:pt x="935" y="3130"/>
                </a:lnTo>
                <a:lnTo>
                  <a:pt x="938" y="3116"/>
                </a:lnTo>
                <a:lnTo>
                  <a:pt x="947" y="3091"/>
                </a:lnTo>
                <a:lnTo>
                  <a:pt x="960" y="3066"/>
                </a:lnTo>
                <a:lnTo>
                  <a:pt x="974" y="3043"/>
                </a:lnTo>
                <a:lnTo>
                  <a:pt x="990" y="3022"/>
                </a:lnTo>
                <a:lnTo>
                  <a:pt x="1008" y="3001"/>
                </a:lnTo>
                <a:lnTo>
                  <a:pt x="1028" y="2983"/>
                </a:lnTo>
                <a:lnTo>
                  <a:pt x="1050" y="2967"/>
                </a:lnTo>
                <a:lnTo>
                  <a:pt x="1073" y="2953"/>
                </a:lnTo>
                <a:lnTo>
                  <a:pt x="1097" y="2940"/>
                </a:lnTo>
                <a:lnTo>
                  <a:pt x="1123" y="2931"/>
                </a:lnTo>
                <a:lnTo>
                  <a:pt x="1137" y="2928"/>
                </a:lnTo>
                <a:lnTo>
                  <a:pt x="1151" y="2924"/>
                </a:lnTo>
                <a:lnTo>
                  <a:pt x="1164" y="2922"/>
                </a:lnTo>
                <a:lnTo>
                  <a:pt x="1178" y="2920"/>
                </a:lnTo>
                <a:lnTo>
                  <a:pt x="1193" y="2919"/>
                </a:lnTo>
                <a:lnTo>
                  <a:pt x="1208" y="2919"/>
                </a:lnTo>
                <a:lnTo>
                  <a:pt x="1222" y="2919"/>
                </a:lnTo>
                <a:lnTo>
                  <a:pt x="1236" y="2920"/>
                </a:lnTo>
                <a:lnTo>
                  <a:pt x="1250" y="2922"/>
                </a:lnTo>
                <a:lnTo>
                  <a:pt x="1264" y="2924"/>
                </a:lnTo>
                <a:lnTo>
                  <a:pt x="1277" y="2928"/>
                </a:lnTo>
                <a:lnTo>
                  <a:pt x="1291" y="2931"/>
                </a:lnTo>
                <a:lnTo>
                  <a:pt x="1317" y="2940"/>
                </a:lnTo>
                <a:lnTo>
                  <a:pt x="1341" y="2953"/>
                </a:lnTo>
                <a:lnTo>
                  <a:pt x="1364" y="2967"/>
                </a:lnTo>
                <a:lnTo>
                  <a:pt x="1386" y="2983"/>
                </a:lnTo>
                <a:lnTo>
                  <a:pt x="1407" y="3001"/>
                </a:lnTo>
                <a:lnTo>
                  <a:pt x="1425" y="3022"/>
                </a:lnTo>
                <a:lnTo>
                  <a:pt x="1441" y="3043"/>
                </a:lnTo>
                <a:lnTo>
                  <a:pt x="1455" y="3066"/>
                </a:lnTo>
                <a:lnTo>
                  <a:pt x="1467" y="3091"/>
                </a:lnTo>
                <a:lnTo>
                  <a:pt x="1476" y="3116"/>
                </a:lnTo>
                <a:lnTo>
                  <a:pt x="1480" y="3130"/>
                </a:lnTo>
                <a:lnTo>
                  <a:pt x="1483" y="3144"/>
                </a:lnTo>
                <a:lnTo>
                  <a:pt x="1485" y="3158"/>
                </a:lnTo>
                <a:lnTo>
                  <a:pt x="1488" y="3171"/>
                </a:lnTo>
                <a:lnTo>
                  <a:pt x="1489" y="3186"/>
                </a:lnTo>
                <a:lnTo>
                  <a:pt x="1489" y="3201"/>
                </a:lnTo>
                <a:lnTo>
                  <a:pt x="1489" y="3215"/>
                </a:lnTo>
                <a:lnTo>
                  <a:pt x="1488" y="3230"/>
                </a:lnTo>
                <a:lnTo>
                  <a:pt x="1485" y="3243"/>
                </a:lnTo>
                <a:lnTo>
                  <a:pt x="1483" y="3257"/>
                </a:lnTo>
                <a:lnTo>
                  <a:pt x="1480" y="3271"/>
                </a:lnTo>
                <a:lnTo>
                  <a:pt x="1476" y="3284"/>
                </a:lnTo>
                <a:lnTo>
                  <a:pt x="1467" y="3311"/>
                </a:lnTo>
                <a:lnTo>
                  <a:pt x="1455" y="3335"/>
                </a:lnTo>
                <a:lnTo>
                  <a:pt x="1441" y="3359"/>
                </a:lnTo>
                <a:lnTo>
                  <a:pt x="1425" y="3379"/>
                </a:lnTo>
                <a:lnTo>
                  <a:pt x="1407" y="3400"/>
                </a:lnTo>
                <a:lnTo>
                  <a:pt x="1386" y="3418"/>
                </a:lnTo>
                <a:lnTo>
                  <a:pt x="1364" y="3434"/>
                </a:lnTo>
                <a:lnTo>
                  <a:pt x="1341" y="3448"/>
                </a:lnTo>
                <a:lnTo>
                  <a:pt x="1317" y="3460"/>
                </a:lnTo>
                <a:lnTo>
                  <a:pt x="1291" y="3469"/>
                </a:lnTo>
                <a:lnTo>
                  <a:pt x="1277" y="3473"/>
                </a:lnTo>
                <a:lnTo>
                  <a:pt x="1264" y="3476"/>
                </a:lnTo>
                <a:lnTo>
                  <a:pt x="1250" y="3479"/>
                </a:lnTo>
                <a:lnTo>
                  <a:pt x="1236" y="3481"/>
                </a:lnTo>
                <a:lnTo>
                  <a:pt x="1222" y="3482"/>
                </a:lnTo>
                <a:lnTo>
                  <a:pt x="1208" y="3482"/>
                </a:lnTo>
                <a:close/>
                <a:moveTo>
                  <a:pt x="4168" y="4057"/>
                </a:moveTo>
                <a:lnTo>
                  <a:pt x="4168" y="4057"/>
                </a:lnTo>
                <a:lnTo>
                  <a:pt x="4186" y="4058"/>
                </a:lnTo>
                <a:lnTo>
                  <a:pt x="4205" y="4060"/>
                </a:lnTo>
                <a:lnTo>
                  <a:pt x="4223" y="4064"/>
                </a:lnTo>
                <a:lnTo>
                  <a:pt x="4240" y="4068"/>
                </a:lnTo>
                <a:lnTo>
                  <a:pt x="4257" y="4073"/>
                </a:lnTo>
                <a:lnTo>
                  <a:pt x="4273" y="4079"/>
                </a:lnTo>
                <a:lnTo>
                  <a:pt x="4290" y="4084"/>
                </a:lnTo>
                <a:lnTo>
                  <a:pt x="4306" y="4091"/>
                </a:lnTo>
                <a:lnTo>
                  <a:pt x="4321" y="4099"/>
                </a:lnTo>
                <a:lnTo>
                  <a:pt x="4337" y="4107"/>
                </a:lnTo>
                <a:lnTo>
                  <a:pt x="4352" y="4116"/>
                </a:lnTo>
                <a:lnTo>
                  <a:pt x="4366" y="4127"/>
                </a:lnTo>
                <a:lnTo>
                  <a:pt x="4379" y="4137"/>
                </a:lnTo>
                <a:lnTo>
                  <a:pt x="4393" y="4147"/>
                </a:lnTo>
                <a:lnTo>
                  <a:pt x="4406" y="4159"/>
                </a:lnTo>
                <a:lnTo>
                  <a:pt x="4418" y="4171"/>
                </a:lnTo>
                <a:lnTo>
                  <a:pt x="4431" y="4183"/>
                </a:lnTo>
                <a:lnTo>
                  <a:pt x="4442" y="4196"/>
                </a:lnTo>
                <a:lnTo>
                  <a:pt x="4453" y="4210"/>
                </a:lnTo>
                <a:lnTo>
                  <a:pt x="4463" y="4224"/>
                </a:lnTo>
                <a:lnTo>
                  <a:pt x="4472" y="4238"/>
                </a:lnTo>
                <a:lnTo>
                  <a:pt x="4481" y="4253"/>
                </a:lnTo>
                <a:lnTo>
                  <a:pt x="4489" y="4268"/>
                </a:lnTo>
                <a:lnTo>
                  <a:pt x="4496" y="4284"/>
                </a:lnTo>
                <a:lnTo>
                  <a:pt x="4503" y="4300"/>
                </a:lnTo>
                <a:lnTo>
                  <a:pt x="4510" y="4317"/>
                </a:lnTo>
                <a:lnTo>
                  <a:pt x="4514" y="4333"/>
                </a:lnTo>
                <a:lnTo>
                  <a:pt x="4519" y="4350"/>
                </a:lnTo>
                <a:lnTo>
                  <a:pt x="4523" y="4369"/>
                </a:lnTo>
                <a:lnTo>
                  <a:pt x="4526" y="4386"/>
                </a:lnTo>
                <a:lnTo>
                  <a:pt x="4528" y="4404"/>
                </a:lnTo>
                <a:lnTo>
                  <a:pt x="4529" y="4422"/>
                </a:lnTo>
                <a:lnTo>
                  <a:pt x="4168" y="4422"/>
                </a:lnTo>
                <a:lnTo>
                  <a:pt x="4168" y="4057"/>
                </a:lnTo>
                <a:close/>
                <a:moveTo>
                  <a:pt x="2933" y="4057"/>
                </a:moveTo>
                <a:lnTo>
                  <a:pt x="2933" y="4057"/>
                </a:lnTo>
                <a:lnTo>
                  <a:pt x="2951" y="4058"/>
                </a:lnTo>
                <a:lnTo>
                  <a:pt x="2970" y="4060"/>
                </a:lnTo>
                <a:lnTo>
                  <a:pt x="2987" y="4064"/>
                </a:lnTo>
                <a:lnTo>
                  <a:pt x="3004" y="4068"/>
                </a:lnTo>
                <a:lnTo>
                  <a:pt x="3021" y="4073"/>
                </a:lnTo>
                <a:lnTo>
                  <a:pt x="3038" y="4079"/>
                </a:lnTo>
                <a:lnTo>
                  <a:pt x="3054" y="4084"/>
                </a:lnTo>
                <a:lnTo>
                  <a:pt x="3070" y="4091"/>
                </a:lnTo>
                <a:lnTo>
                  <a:pt x="3086" y="4099"/>
                </a:lnTo>
                <a:lnTo>
                  <a:pt x="3101" y="4107"/>
                </a:lnTo>
                <a:lnTo>
                  <a:pt x="3116" y="4116"/>
                </a:lnTo>
                <a:lnTo>
                  <a:pt x="3131" y="4127"/>
                </a:lnTo>
                <a:lnTo>
                  <a:pt x="3144" y="4137"/>
                </a:lnTo>
                <a:lnTo>
                  <a:pt x="3158" y="4147"/>
                </a:lnTo>
                <a:lnTo>
                  <a:pt x="3171" y="4159"/>
                </a:lnTo>
                <a:lnTo>
                  <a:pt x="3183" y="4171"/>
                </a:lnTo>
                <a:lnTo>
                  <a:pt x="3195" y="4183"/>
                </a:lnTo>
                <a:lnTo>
                  <a:pt x="3206" y="4196"/>
                </a:lnTo>
                <a:lnTo>
                  <a:pt x="3216" y="4210"/>
                </a:lnTo>
                <a:lnTo>
                  <a:pt x="3227" y="4224"/>
                </a:lnTo>
                <a:lnTo>
                  <a:pt x="3237" y="4238"/>
                </a:lnTo>
                <a:lnTo>
                  <a:pt x="3245" y="4253"/>
                </a:lnTo>
                <a:lnTo>
                  <a:pt x="3253" y="4268"/>
                </a:lnTo>
                <a:lnTo>
                  <a:pt x="3261" y="4284"/>
                </a:lnTo>
                <a:lnTo>
                  <a:pt x="3268" y="4300"/>
                </a:lnTo>
                <a:lnTo>
                  <a:pt x="3273" y="4317"/>
                </a:lnTo>
                <a:lnTo>
                  <a:pt x="3279" y="4333"/>
                </a:lnTo>
                <a:lnTo>
                  <a:pt x="3284" y="4350"/>
                </a:lnTo>
                <a:lnTo>
                  <a:pt x="3287" y="4369"/>
                </a:lnTo>
                <a:lnTo>
                  <a:pt x="3291" y="4386"/>
                </a:lnTo>
                <a:lnTo>
                  <a:pt x="3293" y="4404"/>
                </a:lnTo>
                <a:lnTo>
                  <a:pt x="3294" y="4422"/>
                </a:lnTo>
                <a:lnTo>
                  <a:pt x="2933" y="4422"/>
                </a:lnTo>
                <a:lnTo>
                  <a:pt x="2933" y="4057"/>
                </a:lnTo>
                <a:close/>
                <a:moveTo>
                  <a:pt x="2870" y="5718"/>
                </a:moveTo>
                <a:lnTo>
                  <a:pt x="2519" y="5718"/>
                </a:lnTo>
                <a:lnTo>
                  <a:pt x="2519" y="5303"/>
                </a:lnTo>
                <a:lnTo>
                  <a:pt x="2870" y="5303"/>
                </a:lnTo>
                <a:lnTo>
                  <a:pt x="2870" y="5718"/>
                </a:lnTo>
                <a:close/>
                <a:moveTo>
                  <a:pt x="2870" y="5241"/>
                </a:moveTo>
                <a:lnTo>
                  <a:pt x="2519" y="5241"/>
                </a:lnTo>
                <a:lnTo>
                  <a:pt x="2519" y="4894"/>
                </a:lnTo>
                <a:lnTo>
                  <a:pt x="2870" y="4894"/>
                </a:lnTo>
                <a:lnTo>
                  <a:pt x="2870" y="5241"/>
                </a:lnTo>
                <a:close/>
                <a:moveTo>
                  <a:pt x="2870" y="4832"/>
                </a:moveTo>
                <a:lnTo>
                  <a:pt x="2519" y="4832"/>
                </a:lnTo>
                <a:lnTo>
                  <a:pt x="2519" y="4484"/>
                </a:lnTo>
                <a:lnTo>
                  <a:pt x="2870" y="4484"/>
                </a:lnTo>
                <a:lnTo>
                  <a:pt x="2870" y="4832"/>
                </a:lnTo>
                <a:close/>
                <a:moveTo>
                  <a:pt x="2870" y="4422"/>
                </a:moveTo>
                <a:lnTo>
                  <a:pt x="2522" y="4422"/>
                </a:lnTo>
                <a:lnTo>
                  <a:pt x="2523" y="4404"/>
                </a:lnTo>
                <a:lnTo>
                  <a:pt x="2525" y="4387"/>
                </a:lnTo>
                <a:lnTo>
                  <a:pt x="2527" y="4370"/>
                </a:lnTo>
                <a:lnTo>
                  <a:pt x="2532" y="4353"/>
                </a:lnTo>
                <a:lnTo>
                  <a:pt x="2537" y="4336"/>
                </a:lnTo>
                <a:lnTo>
                  <a:pt x="2541" y="4318"/>
                </a:lnTo>
                <a:lnTo>
                  <a:pt x="2547" y="4302"/>
                </a:lnTo>
                <a:lnTo>
                  <a:pt x="2554" y="4286"/>
                </a:lnTo>
                <a:lnTo>
                  <a:pt x="2561" y="4272"/>
                </a:lnTo>
                <a:lnTo>
                  <a:pt x="2569" y="4257"/>
                </a:lnTo>
                <a:lnTo>
                  <a:pt x="2578" y="4242"/>
                </a:lnTo>
                <a:lnTo>
                  <a:pt x="2586" y="4227"/>
                </a:lnTo>
                <a:lnTo>
                  <a:pt x="2596" y="4213"/>
                </a:lnTo>
                <a:lnTo>
                  <a:pt x="2606" y="4200"/>
                </a:lnTo>
                <a:lnTo>
                  <a:pt x="2618" y="4187"/>
                </a:lnTo>
                <a:lnTo>
                  <a:pt x="2629" y="4175"/>
                </a:lnTo>
                <a:lnTo>
                  <a:pt x="2641" y="4163"/>
                </a:lnTo>
                <a:lnTo>
                  <a:pt x="2653" y="4152"/>
                </a:lnTo>
                <a:lnTo>
                  <a:pt x="2666" y="4140"/>
                </a:lnTo>
                <a:lnTo>
                  <a:pt x="2679" y="4130"/>
                </a:lnTo>
                <a:lnTo>
                  <a:pt x="2693" y="4121"/>
                </a:lnTo>
                <a:lnTo>
                  <a:pt x="2708" y="4112"/>
                </a:lnTo>
                <a:lnTo>
                  <a:pt x="2722" y="4103"/>
                </a:lnTo>
                <a:lnTo>
                  <a:pt x="2738" y="4096"/>
                </a:lnTo>
                <a:lnTo>
                  <a:pt x="2752" y="4088"/>
                </a:lnTo>
                <a:lnTo>
                  <a:pt x="2768" y="4082"/>
                </a:lnTo>
                <a:lnTo>
                  <a:pt x="2784" y="4076"/>
                </a:lnTo>
                <a:lnTo>
                  <a:pt x="2802" y="4071"/>
                </a:lnTo>
                <a:lnTo>
                  <a:pt x="2819" y="4066"/>
                </a:lnTo>
                <a:lnTo>
                  <a:pt x="2836" y="4063"/>
                </a:lnTo>
                <a:lnTo>
                  <a:pt x="2853" y="4059"/>
                </a:lnTo>
                <a:lnTo>
                  <a:pt x="2870" y="4058"/>
                </a:lnTo>
                <a:lnTo>
                  <a:pt x="2870" y="4422"/>
                </a:lnTo>
                <a:close/>
                <a:moveTo>
                  <a:pt x="3296" y="5718"/>
                </a:moveTo>
                <a:lnTo>
                  <a:pt x="2933" y="5718"/>
                </a:lnTo>
                <a:lnTo>
                  <a:pt x="2933" y="5303"/>
                </a:lnTo>
                <a:lnTo>
                  <a:pt x="3296" y="5303"/>
                </a:lnTo>
                <a:lnTo>
                  <a:pt x="3296" y="5718"/>
                </a:lnTo>
                <a:close/>
                <a:moveTo>
                  <a:pt x="3296" y="5241"/>
                </a:moveTo>
                <a:lnTo>
                  <a:pt x="2933" y="5241"/>
                </a:lnTo>
                <a:lnTo>
                  <a:pt x="2933" y="4894"/>
                </a:lnTo>
                <a:lnTo>
                  <a:pt x="3296" y="4894"/>
                </a:lnTo>
                <a:lnTo>
                  <a:pt x="3296" y="5241"/>
                </a:lnTo>
                <a:close/>
                <a:moveTo>
                  <a:pt x="3296" y="4832"/>
                </a:moveTo>
                <a:lnTo>
                  <a:pt x="2933" y="4832"/>
                </a:lnTo>
                <a:lnTo>
                  <a:pt x="2933" y="4484"/>
                </a:lnTo>
                <a:lnTo>
                  <a:pt x="3296" y="4484"/>
                </a:lnTo>
                <a:lnTo>
                  <a:pt x="3296" y="4832"/>
                </a:lnTo>
                <a:close/>
                <a:moveTo>
                  <a:pt x="4106" y="5718"/>
                </a:moveTo>
                <a:lnTo>
                  <a:pt x="3756" y="5718"/>
                </a:lnTo>
                <a:lnTo>
                  <a:pt x="3756" y="5303"/>
                </a:lnTo>
                <a:lnTo>
                  <a:pt x="4106" y="5303"/>
                </a:lnTo>
                <a:lnTo>
                  <a:pt x="4106" y="5718"/>
                </a:lnTo>
                <a:close/>
                <a:moveTo>
                  <a:pt x="4106" y="5241"/>
                </a:moveTo>
                <a:lnTo>
                  <a:pt x="3756" y="5241"/>
                </a:lnTo>
                <a:lnTo>
                  <a:pt x="3756" y="4894"/>
                </a:lnTo>
                <a:lnTo>
                  <a:pt x="4106" y="4894"/>
                </a:lnTo>
                <a:lnTo>
                  <a:pt x="4106" y="5241"/>
                </a:lnTo>
                <a:close/>
                <a:moveTo>
                  <a:pt x="4106" y="4832"/>
                </a:moveTo>
                <a:lnTo>
                  <a:pt x="3756" y="4832"/>
                </a:lnTo>
                <a:lnTo>
                  <a:pt x="3756" y="4484"/>
                </a:lnTo>
                <a:lnTo>
                  <a:pt x="4106" y="4484"/>
                </a:lnTo>
                <a:lnTo>
                  <a:pt x="4106" y="4832"/>
                </a:lnTo>
                <a:close/>
                <a:moveTo>
                  <a:pt x="4106" y="4422"/>
                </a:moveTo>
                <a:lnTo>
                  <a:pt x="3757" y="4422"/>
                </a:lnTo>
                <a:lnTo>
                  <a:pt x="3759" y="4404"/>
                </a:lnTo>
                <a:lnTo>
                  <a:pt x="3760" y="4387"/>
                </a:lnTo>
                <a:lnTo>
                  <a:pt x="3764" y="4370"/>
                </a:lnTo>
                <a:lnTo>
                  <a:pt x="3767" y="4353"/>
                </a:lnTo>
                <a:lnTo>
                  <a:pt x="3772" y="4336"/>
                </a:lnTo>
                <a:lnTo>
                  <a:pt x="3777" y="4318"/>
                </a:lnTo>
                <a:lnTo>
                  <a:pt x="3783" y="4302"/>
                </a:lnTo>
                <a:lnTo>
                  <a:pt x="3789" y="4286"/>
                </a:lnTo>
                <a:lnTo>
                  <a:pt x="3797" y="4272"/>
                </a:lnTo>
                <a:lnTo>
                  <a:pt x="3805" y="4257"/>
                </a:lnTo>
                <a:lnTo>
                  <a:pt x="3813" y="4242"/>
                </a:lnTo>
                <a:lnTo>
                  <a:pt x="3822" y="4227"/>
                </a:lnTo>
                <a:lnTo>
                  <a:pt x="3831" y="4213"/>
                </a:lnTo>
                <a:lnTo>
                  <a:pt x="3842" y="4200"/>
                </a:lnTo>
                <a:lnTo>
                  <a:pt x="3853" y="4187"/>
                </a:lnTo>
                <a:lnTo>
                  <a:pt x="3864" y="4175"/>
                </a:lnTo>
                <a:lnTo>
                  <a:pt x="3876" y="4163"/>
                </a:lnTo>
                <a:lnTo>
                  <a:pt x="3888" y="4152"/>
                </a:lnTo>
                <a:lnTo>
                  <a:pt x="3902" y="4140"/>
                </a:lnTo>
                <a:lnTo>
                  <a:pt x="3914" y="4130"/>
                </a:lnTo>
                <a:lnTo>
                  <a:pt x="3929" y="4121"/>
                </a:lnTo>
                <a:lnTo>
                  <a:pt x="3943" y="4112"/>
                </a:lnTo>
                <a:lnTo>
                  <a:pt x="3958" y="4103"/>
                </a:lnTo>
                <a:lnTo>
                  <a:pt x="3973" y="4096"/>
                </a:lnTo>
                <a:lnTo>
                  <a:pt x="3989" y="4088"/>
                </a:lnTo>
                <a:lnTo>
                  <a:pt x="4005" y="4082"/>
                </a:lnTo>
                <a:lnTo>
                  <a:pt x="4021" y="4076"/>
                </a:lnTo>
                <a:lnTo>
                  <a:pt x="4037" y="4071"/>
                </a:lnTo>
                <a:lnTo>
                  <a:pt x="4054" y="4066"/>
                </a:lnTo>
                <a:lnTo>
                  <a:pt x="4071" y="4063"/>
                </a:lnTo>
                <a:lnTo>
                  <a:pt x="4088" y="4059"/>
                </a:lnTo>
                <a:lnTo>
                  <a:pt x="4106" y="4058"/>
                </a:lnTo>
                <a:lnTo>
                  <a:pt x="4106" y="4422"/>
                </a:lnTo>
                <a:close/>
                <a:moveTo>
                  <a:pt x="4531" y="5718"/>
                </a:moveTo>
                <a:lnTo>
                  <a:pt x="4168" y="5718"/>
                </a:lnTo>
                <a:lnTo>
                  <a:pt x="4168" y="5303"/>
                </a:lnTo>
                <a:lnTo>
                  <a:pt x="4531" y="5303"/>
                </a:lnTo>
                <a:lnTo>
                  <a:pt x="4531" y="5718"/>
                </a:lnTo>
                <a:close/>
                <a:moveTo>
                  <a:pt x="4531" y="5241"/>
                </a:moveTo>
                <a:lnTo>
                  <a:pt x="4168" y="5241"/>
                </a:lnTo>
                <a:lnTo>
                  <a:pt x="4168" y="4894"/>
                </a:lnTo>
                <a:lnTo>
                  <a:pt x="4531" y="4894"/>
                </a:lnTo>
                <a:lnTo>
                  <a:pt x="4531" y="5241"/>
                </a:lnTo>
                <a:close/>
                <a:moveTo>
                  <a:pt x="4531" y="4832"/>
                </a:moveTo>
                <a:lnTo>
                  <a:pt x="4168" y="4832"/>
                </a:lnTo>
                <a:lnTo>
                  <a:pt x="4168" y="4484"/>
                </a:lnTo>
                <a:lnTo>
                  <a:pt x="4531" y="4484"/>
                </a:lnTo>
                <a:lnTo>
                  <a:pt x="4531" y="4832"/>
                </a:lnTo>
                <a:close/>
              </a:path>
            </a:pathLst>
          </a:custGeom>
          <a:solidFill>
            <a:schemeClr val="bg1">
              <a:lumMod val="50000"/>
            </a:schemeClr>
          </a:solidFill>
          <a:ln>
            <a:noFill/>
          </a:ln>
        </p:spPr>
        <p:txBody>
          <a:bodyPr anchor="ctr" anchorCtr="1"/>
          <a:lstStyle/>
          <a:p>
            <a:pPr eaLnBrk="0" fontAlgn="base" hangingPunct="0">
              <a:spcBef>
                <a:spcPct val="0"/>
              </a:spcBef>
              <a:spcAft>
                <a:spcPct val="0"/>
              </a:spcAft>
            </a:pPr>
            <a:endParaRPr lang="zh-CN" altLang="en-US" sz="3970">
              <a:latin typeface="Calibri" panose="020F0502020204030204" pitchFamily="34" charset="0"/>
              <a:ea typeface="宋体" panose="02010600030101010101" pitchFamily="2" charset="-122"/>
            </a:endParaRPr>
          </a:p>
        </p:txBody>
      </p:sp>
      <p:sp>
        <p:nvSpPr>
          <p:cNvPr id="48" name="KSO_Shape"/>
          <p:cNvSpPr/>
          <p:nvPr/>
        </p:nvSpPr>
        <p:spPr bwMode="auto">
          <a:xfrm>
            <a:off x="597726" y="9070216"/>
            <a:ext cx="541186" cy="315692"/>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chemeClr val="bg1">
              <a:lumMod val="50000"/>
            </a:schemeClr>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3970"/>
          </a:p>
        </p:txBody>
      </p:sp>
      <p:sp>
        <p:nvSpPr>
          <p:cNvPr id="51" name="KSO_Shape"/>
          <p:cNvSpPr/>
          <p:nvPr/>
        </p:nvSpPr>
        <p:spPr bwMode="auto">
          <a:xfrm rot="20435466">
            <a:off x="7071009" y="5251878"/>
            <a:ext cx="541186" cy="315692"/>
          </a:xfrm>
          <a:custGeom>
            <a:avLst/>
            <a:gdLst>
              <a:gd name="T0" fmla="*/ 2147483646 w 317"/>
              <a:gd name="T1" fmla="*/ 2147483646 h 185"/>
              <a:gd name="T2" fmla="*/ 2147483646 w 317"/>
              <a:gd name="T3" fmla="*/ 2147483646 h 185"/>
              <a:gd name="T4" fmla="*/ 2147483646 w 317"/>
              <a:gd name="T5" fmla="*/ 2147483646 h 185"/>
              <a:gd name="T6" fmla="*/ 2147483646 w 317"/>
              <a:gd name="T7" fmla="*/ 2147483646 h 185"/>
              <a:gd name="T8" fmla="*/ 2147483646 w 317"/>
              <a:gd name="T9" fmla="*/ 0 h 185"/>
              <a:gd name="T10" fmla="*/ 2147483646 w 317"/>
              <a:gd name="T11" fmla="*/ 0 h 185"/>
              <a:gd name="T12" fmla="*/ 2147483646 w 317"/>
              <a:gd name="T13" fmla="*/ 0 h 185"/>
              <a:gd name="T14" fmla="*/ 2147483646 w 317"/>
              <a:gd name="T15" fmla="*/ 0 h 185"/>
              <a:gd name="T16" fmla="*/ 2147483646 w 317"/>
              <a:gd name="T17" fmla="*/ 2147483646 h 185"/>
              <a:gd name="T18" fmla="*/ 2147483646 w 317"/>
              <a:gd name="T19" fmla="*/ 2147483646 h 185"/>
              <a:gd name="T20" fmla="*/ 2147483646 w 317"/>
              <a:gd name="T21" fmla="*/ 2147483646 h 185"/>
              <a:gd name="T22" fmla="*/ 2147483646 w 317"/>
              <a:gd name="T23" fmla="*/ 2147483646 h 185"/>
              <a:gd name="T24" fmla="*/ 2147483646 w 317"/>
              <a:gd name="T25" fmla="*/ 2147483646 h 185"/>
              <a:gd name="T26" fmla="*/ 2147483646 w 317"/>
              <a:gd name="T27" fmla="*/ 2147483646 h 185"/>
              <a:gd name="T28" fmla="*/ 2147483646 w 317"/>
              <a:gd name="T29" fmla="*/ 2147483646 h 185"/>
              <a:gd name="T30" fmla="*/ 2147483646 w 317"/>
              <a:gd name="T31" fmla="*/ 2147483646 h 185"/>
              <a:gd name="T32" fmla="*/ 2147483646 w 317"/>
              <a:gd name="T33" fmla="*/ 2147483646 h 185"/>
              <a:gd name="T34" fmla="*/ 2147483646 w 317"/>
              <a:gd name="T35" fmla="*/ 2147483646 h 185"/>
              <a:gd name="T36" fmla="*/ 2147483646 w 317"/>
              <a:gd name="T37" fmla="*/ 2147483646 h 185"/>
              <a:gd name="T38" fmla="*/ 2147483646 w 317"/>
              <a:gd name="T39" fmla="*/ 2147483646 h 185"/>
              <a:gd name="T40" fmla="*/ 2147483646 w 317"/>
              <a:gd name="T41" fmla="*/ 2147483646 h 185"/>
              <a:gd name="T42" fmla="*/ 2147483646 w 317"/>
              <a:gd name="T43" fmla="*/ 2147483646 h 185"/>
              <a:gd name="T44" fmla="*/ 2147483646 w 317"/>
              <a:gd name="T45" fmla="*/ 2147483646 h 185"/>
              <a:gd name="T46" fmla="*/ 2147483646 w 317"/>
              <a:gd name="T47" fmla="*/ 2147483646 h 185"/>
              <a:gd name="T48" fmla="*/ 2147483646 w 317"/>
              <a:gd name="T49" fmla="*/ 2147483646 h 185"/>
              <a:gd name="T50" fmla="*/ 2147483646 w 317"/>
              <a:gd name="T51" fmla="*/ 2147483646 h 185"/>
              <a:gd name="T52" fmla="*/ 2147483646 w 317"/>
              <a:gd name="T53" fmla="*/ 2147483646 h 185"/>
              <a:gd name="T54" fmla="*/ 2147483646 w 317"/>
              <a:gd name="T55" fmla="*/ 2147483646 h 185"/>
              <a:gd name="T56" fmla="*/ 2147483646 w 317"/>
              <a:gd name="T57" fmla="*/ 2147483646 h 185"/>
              <a:gd name="T58" fmla="*/ 2147483646 w 317"/>
              <a:gd name="T59" fmla="*/ 2147483646 h 185"/>
              <a:gd name="T60" fmla="*/ 2147483646 w 317"/>
              <a:gd name="T61" fmla="*/ 2147483646 h 185"/>
              <a:gd name="T62" fmla="*/ 2147483646 w 317"/>
              <a:gd name="T63" fmla="*/ 2147483646 h 185"/>
              <a:gd name="T64" fmla="*/ 2147483646 w 317"/>
              <a:gd name="T65" fmla="*/ 2147483646 h 185"/>
              <a:gd name="T66" fmla="*/ 2147483646 w 317"/>
              <a:gd name="T67" fmla="*/ 2147483646 h 185"/>
              <a:gd name="T68" fmla="*/ 2147483646 w 317"/>
              <a:gd name="T69" fmla="*/ 0 h 185"/>
              <a:gd name="T70" fmla="*/ 2147483646 w 317"/>
              <a:gd name="T71" fmla="*/ 2147483646 h 185"/>
              <a:gd name="T72" fmla="*/ 2147483646 w 317"/>
              <a:gd name="T73" fmla="*/ 2147483646 h 18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317" h="185">
                <a:moveTo>
                  <a:pt x="256" y="62"/>
                </a:moveTo>
                <a:cubicBezTo>
                  <a:pt x="247" y="62"/>
                  <a:pt x="239" y="64"/>
                  <a:pt x="231" y="67"/>
                </a:cubicBezTo>
                <a:cubicBezTo>
                  <a:pt x="195" y="3"/>
                  <a:pt x="195" y="3"/>
                  <a:pt x="195" y="3"/>
                </a:cubicBezTo>
                <a:cubicBezTo>
                  <a:pt x="195" y="3"/>
                  <a:pt x="195" y="3"/>
                  <a:pt x="195" y="3"/>
                </a:cubicBezTo>
                <a:cubicBezTo>
                  <a:pt x="195" y="3"/>
                  <a:pt x="195" y="3"/>
                  <a:pt x="194" y="2"/>
                </a:cubicBezTo>
                <a:cubicBezTo>
                  <a:pt x="194" y="2"/>
                  <a:pt x="194" y="2"/>
                  <a:pt x="194" y="2"/>
                </a:cubicBezTo>
                <a:cubicBezTo>
                  <a:pt x="194" y="2"/>
                  <a:pt x="194" y="2"/>
                  <a:pt x="194" y="1"/>
                </a:cubicBezTo>
                <a:cubicBezTo>
                  <a:pt x="193" y="1"/>
                  <a:pt x="193" y="1"/>
                  <a:pt x="193" y="1"/>
                </a:cubicBezTo>
                <a:cubicBezTo>
                  <a:pt x="193" y="1"/>
                  <a:pt x="193" y="1"/>
                  <a:pt x="193" y="1"/>
                </a:cubicBezTo>
                <a:cubicBezTo>
                  <a:pt x="192" y="1"/>
                  <a:pt x="192" y="0"/>
                  <a:pt x="192" y="0"/>
                </a:cubicBezTo>
                <a:cubicBezTo>
                  <a:pt x="192" y="0"/>
                  <a:pt x="192" y="0"/>
                  <a:pt x="191" y="0"/>
                </a:cubicBezTo>
                <a:cubicBezTo>
                  <a:pt x="191" y="0"/>
                  <a:pt x="191" y="0"/>
                  <a:pt x="191" y="0"/>
                </a:cubicBezTo>
                <a:cubicBezTo>
                  <a:pt x="191" y="0"/>
                  <a:pt x="190" y="0"/>
                  <a:pt x="190" y="0"/>
                </a:cubicBezTo>
                <a:cubicBezTo>
                  <a:pt x="190" y="0"/>
                  <a:pt x="190" y="0"/>
                  <a:pt x="189" y="0"/>
                </a:cubicBezTo>
                <a:cubicBezTo>
                  <a:pt x="189" y="0"/>
                  <a:pt x="189" y="0"/>
                  <a:pt x="189" y="0"/>
                </a:cubicBezTo>
                <a:cubicBezTo>
                  <a:pt x="169" y="0"/>
                  <a:pt x="169" y="0"/>
                  <a:pt x="169" y="0"/>
                </a:cubicBezTo>
                <a:cubicBezTo>
                  <a:pt x="165" y="0"/>
                  <a:pt x="162" y="3"/>
                  <a:pt x="162" y="6"/>
                </a:cubicBezTo>
                <a:cubicBezTo>
                  <a:pt x="162" y="10"/>
                  <a:pt x="165" y="13"/>
                  <a:pt x="169" y="13"/>
                </a:cubicBezTo>
                <a:cubicBezTo>
                  <a:pt x="185" y="13"/>
                  <a:pt x="185" y="13"/>
                  <a:pt x="185" y="13"/>
                </a:cubicBezTo>
                <a:cubicBezTo>
                  <a:pt x="195" y="30"/>
                  <a:pt x="195" y="30"/>
                  <a:pt x="195" y="30"/>
                </a:cubicBezTo>
                <a:cubicBezTo>
                  <a:pt x="106" y="30"/>
                  <a:pt x="106" y="30"/>
                  <a:pt x="106" y="30"/>
                </a:cubicBezTo>
                <a:cubicBezTo>
                  <a:pt x="99" y="18"/>
                  <a:pt x="99" y="18"/>
                  <a:pt x="99" y="18"/>
                </a:cubicBezTo>
                <a:cubicBezTo>
                  <a:pt x="83" y="18"/>
                  <a:pt x="83" y="18"/>
                  <a:pt x="83" y="18"/>
                </a:cubicBezTo>
                <a:cubicBezTo>
                  <a:pt x="117" y="72"/>
                  <a:pt x="117" y="72"/>
                  <a:pt x="117" y="72"/>
                </a:cubicBezTo>
                <a:cubicBezTo>
                  <a:pt x="119" y="74"/>
                  <a:pt x="121" y="75"/>
                  <a:pt x="123" y="75"/>
                </a:cubicBezTo>
                <a:cubicBezTo>
                  <a:pt x="124" y="75"/>
                  <a:pt x="125" y="74"/>
                  <a:pt x="126" y="74"/>
                </a:cubicBezTo>
                <a:cubicBezTo>
                  <a:pt x="129" y="72"/>
                  <a:pt x="130" y="68"/>
                  <a:pt x="128" y="65"/>
                </a:cubicBezTo>
                <a:cubicBezTo>
                  <a:pt x="114" y="43"/>
                  <a:pt x="114" y="43"/>
                  <a:pt x="114" y="43"/>
                </a:cubicBezTo>
                <a:cubicBezTo>
                  <a:pt x="194" y="43"/>
                  <a:pt x="194" y="43"/>
                  <a:pt x="194" y="43"/>
                </a:cubicBezTo>
                <a:cubicBezTo>
                  <a:pt x="151" y="117"/>
                  <a:pt x="151" y="117"/>
                  <a:pt x="151" y="117"/>
                </a:cubicBezTo>
                <a:cubicBezTo>
                  <a:pt x="123" y="117"/>
                  <a:pt x="123" y="117"/>
                  <a:pt x="123" y="117"/>
                </a:cubicBezTo>
                <a:cubicBezTo>
                  <a:pt x="119" y="86"/>
                  <a:pt x="93" y="62"/>
                  <a:pt x="61" y="62"/>
                </a:cubicBezTo>
                <a:cubicBezTo>
                  <a:pt x="27" y="62"/>
                  <a:pt x="0" y="90"/>
                  <a:pt x="0" y="123"/>
                </a:cubicBezTo>
                <a:cubicBezTo>
                  <a:pt x="0" y="157"/>
                  <a:pt x="27" y="185"/>
                  <a:pt x="61" y="185"/>
                </a:cubicBezTo>
                <a:cubicBezTo>
                  <a:pt x="93" y="185"/>
                  <a:pt x="119" y="161"/>
                  <a:pt x="123" y="130"/>
                </a:cubicBezTo>
                <a:cubicBezTo>
                  <a:pt x="123" y="130"/>
                  <a:pt x="151" y="130"/>
                  <a:pt x="155" y="130"/>
                </a:cubicBezTo>
                <a:cubicBezTo>
                  <a:pt x="158" y="130"/>
                  <a:pt x="159" y="129"/>
                  <a:pt x="161" y="127"/>
                </a:cubicBezTo>
                <a:cubicBezTo>
                  <a:pt x="206" y="49"/>
                  <a:pt x="206" y="49"/>
                  <a:pt x="206" y="49"/>
                </a:cubicBezTo>
                <a:cubicBezTo>
                  <a:pt x="220" y="74"/>
                  <a:pt x="220" y="74"/>
                  <a:pt x="220" y="74"/>
                </a:cubicBezTo>
                <a:cubicBezTo>
                  <a:pt x="204" y="85"/>
                  <a:pt x="194" y="103"/>
                  <a:pt x="194" y="123"/>
                </a:cubicBezTo>
                <a:cubicBezTo>
                  <a:pt x="194" y="157"/>
                  <a:pt x="222" y="185"/>
                  <a:pt x="256" y="185"/>
                </a:cubicBezTo>
                <a:cubicBezTo>
                  <a:pt x="290" y="185"/>
                  <a:pt x="317" y="157"/>
                  <a:pt x="317" y="123"/>
                </a:cubicBezTo>
                <a:cubicBezTo>
                  <a:pt x="317" y="90"/>
                  <a:pt x="290" y="62"/>
                  <a:pt x="256" y="62"/>
                </a:cubicBezTo>
                <a:close/>
                <a:moveTo>
                  <a:pt x="61" y="101"/>
                </a:moveTo>
                <a:cubicBezTo>
                  <a:pt x="49" y="101"/>
                  <a:pt x="38" y="111"/>
                  <a:pt x="38" y="124"/>
                </a:cubicBezTo>
                <a:cubicBezTo>
                  <a:pt x="38" y="136"/>
                  <a:pt x="49" y="146"/>
                  <a:pt x="61" y="146"/>
                </a:cubicBezTo>
                <a:cubicBezTo>
                  <a:pt x="72" y="146"/>
                  <a:pt x="81" y="139"/>
                  <a:pt x="83" y="130"/>
                </a:cubicBezTo>
                <a:cubicBezTo>
                  <a:pt x="111" y="130"/>
                  <a:pt x="111" y="130"/>
                  <a:pt x="111" y="130"/>
                </a:cubicBezTo>
                <a:cubicBezTo>
                  <a:pt x="108" y="155"/>
                  <a:pt x="87" y="174"/>
                  <a:pt x="61" y="174"/>
                </a:cubicBezTo>
                <a:cubicBezTo>
                  <a:pt x="34" y="174"/>
                  <a:pt x="11" y="151"/>
                  <a:pt x="11" y="123"/>
                </a:cubicBezTo>
                <a:cubicBezTo>
                  <a:pt x="11" y="96"/>
                  <a:pt x="34" y="73"/>
                  <a:pt x="61" y="73"/>
                </a:cubicBezTo>
                <a:cubicBezTo>
                  <a:pt x="87" y="73"/>
                  <a:pt x="108" y="92"/>
                  <a:pt x="111" y="117"/>
                </a:cubicBezTo>
                <a:cubicBezTo>
                  <a:pt x="83" y="117"/>
                  <a:pt x="83" y="117"/>
                  <a:pt x="83" y="117"/>
                </a:cubicBezTo>
                <a:cubicBezTo>
                  <a:pt x="81" y="108"/>
                  <a:pt x="72" y="101"/>
                  <a:pt x="61" y="101"/>
                </a:cubicBezTo>
                <a:close/>
                <a:moveTo>
                  <a:pt x="256" y="174"/>
                </a:moveTo>
                <a:cubicBezTo>
                  <a:pt x="228" y="174"/>
                  <a:pt x="206" y="151"/>
                  <a:pt x="206" y="123"/>
                </a:cubicBezTo>
                <a:cubicBezTo>
                  <a:pt x="206" y="107"/>
                  <a:pt x="213" y="93"/>
                  <a:pt x="226" y="84"/>
                </a:cubicBezTo>
                <a:cubicBezTo>
                  <a:pt x="239" y="108"/>
                  <a:pt x="239" y="108"/>
                  <a:pt x="239" y="108"/>
                </a:cubicBezTo>
                <a:cubicBezTo>
                  <a:pt x="235" y="112"/>
                  <a:pt x="233" y="117"/>
                  <a:pt x="233" y="124"/>
                </a:cubicBezTo>
                <a:cubicBezTo>
                  <a:pt x="233" y="136"/>
                  <a:pt x="243" y="146"/>
                  <a:pt x="256" y="146"/>
                </a:cubicBezTo>
                <a:cubicBezTo>
                  <a:pt x="268" y="146"/>
                  <a:pt x="279" y="136"/>
                  <a:pt x="279" y="124"/>
                </a:cubicBezTo>
                <a:cubicBezTo>
                  <a:pt x="279" y="111"/>
                  <a:pt x="268" y="101"/>
                  <a:pt x="256" y="101"/>
                </a:cubicBezTo>
                <a:cubicBezTo>
                  <a:pt x="254" y="101"/>
                  <a:pt x="252" y="101"/>
                  <a:pt x="251" y="101"/>
                </a:cubicBezTo>
                <a:cubicBezTo>
                  <a:pt x="237" y="77"/>
                  <a:pt x="237" y="77"/>
                  <a:pt x="237" y="77"/>
                </a:cubicBezTo>
                <a:cubicBezTo>
                  <a:pt x="243" y="75"/>
                  <a:pt x="249" y="73"/>
                  <a:pt x="256" y="73"/>
                </a:cubicBezTo>
                <a:cubicBezTo>
                  <a:pt x="283" y="73"/>
                  <a:pt x="306" y="96"/>
                  <a:pt x="306" y="123"/>
                </a:cubicBezTo>
                <a:cubicBezTo>
                  <a:pt x="306" y="151"/>
                  <a:pt x="283" y="174"/>
                  <a:pt x="256" y="174"/>
                </a:cubicBezTo>
                <a:close/>
                <a:moveTo>
                  <a:pt x="63" y="6"/>
                </a:moveTo>
                <a:cubicBezTo>
                  <a:pt x="63" y="3"/>
                  <a:pt x="66" y="0"/>
                  <a:pt x="69" y="0"/>
                </a:cubicBezTo>
                <a:cubicBezTo>
                  <a:pt x="110" y="0"/>
                  <a:pt x="110" y="0"/>
                  <a:pt x="110" y="0"/>
                </a:cubicBezTo>
                <a:cubicBezTo>
                  <a:pt x="114" y="0"/>
                  <a:pt x="117" y="3"/>
                  <a:pt x="117" y="6"/>
                </a:cubicBezTo>
                <a:cubicBezTo>
                  <a:pt x="117" y="10"/>
                  <a:pt x="114" y="13"/>
                  <a:pt x="110" y="13"/>
                </a:cubicBezTo>
                <a:cubicBezTo>
                  <a:pt x="69" y="13"/>
                  <a:pt x="69" y="13"/>
                  <a:pt x="69" y="13"/>
                </a:cubicBezTo>
                <a:cubicBezTo>
                  <a:pt x="66" y="13"/>
                  <a:pt x="63" y="10"/>
                  <a:pt x="63" y="6"/>
                </a:cubicBezTo>
                <a:close/>
              </a:path>
            </a:pathLst>
          </a:custGeom>
          <a:solidFill>
            <a:schemeClr val="bg1">
              <a:lumMod val="50000"/>
            </a:schemeClr>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3970"/>
          </a:p>
        </p:txBody>
      </p:sp>
      <p:sp>
        <p:nvSpPr>
          <p:cNvPr id="52" name="KSO_Shape"/>
          <p:cNvSpPr/>
          <p:nvPr/>
        </p:nvSpPr>
        <p:spPr bwMode="auto">
          <a:xfrm>
            <a:off x="1220975" y="8608766"/>
            <a:ext cx="1407522" cy="600543"/>
          </a:xfrm>
          <a:custGeom>
            <a:avLst/>
            <a:gdLst>
              <a:gd name="T0" fmla="*/ 2147483646 w 373"/>
              <a:gd name="T1" fmla="*/ 2147483646 h 159"/>
              <a:gd name="T2" fmla="*/ 2147483646 w 373"/>
              <a:gd name="T3" fmla="*/ 0 h 159"/>
              <a:gd name="T4" fmla="*/ 0 w 373"/>
              <a:gd name="T5" fmla="*/ 2147483646 h 159"/>
              <a:gd name="T6" fmla="*/ 2147483646 w 373"/>
              <a:gd name="T7" fmla="*/ 2147483646 h 159"/>
              <a:gd name="T8" fmla="*/ 2147483646 w 373"/>
              <a:gd name="T9" fmla="*/ 2147483646 h 159"/>
              <a:gd name="T10" fmla="*/ 2147483646 w 373"/>
              <a:gd name="T11" fmla="*/ 2147483646 h 159"/>
              <a:gd name="T12" fmla="*/ 2147483646 w 373"/>
              <a:gd name="T13" fmla="*/ 2147483646 h 159"/>
              <a:gd name="T14" fmla="*/ 2147483646 w 373"/>
              <a:gd name="T15" fmla="*/ 2147483646 h 159"/>
              <a:gd name="T16" fmla="*/ 2147483646 w 373"/>
              <a:gd name="T17" fmla="*/ 2147483646 h 159"/>
              <a:gd name="T18" fmla="*/ 2147483646 w 373"/>
              <a:gd name="T19" fmla="*/ 2147483646 h 159"/>
              <a:gd name="T20" fmla="*/ 2147483646 w 373"/>
              <a:gd name="T21" fmla="*/ 2147483646 h 159"/>
              <a:gd name="T22" fmla="*/ 2147483646 w 373"/>
              <a:gd name="T23" fmla="*/ 2147483646 h 159"/>
              <a:gd name="T24" fmla="*/ 2147483646 w 373"/>
              <a:gd name="T25" fmla="*/ 2147483646 h 159"/>
              <a:gd name="T26" fmla="*/ 2147483646 w 373"/>
              <a:gd name="T27" fmla="*/ 2147483646 h 159"/>
              <a:gd name="T28" fmla="*/ 2147483646 w 373"/>
              <a:gd name="T29" fmla="*/ 2147483646 h 159"/>
              <a:gd name="T30" fmla="*/ 2147483646 w 373"/>
              <a:gd name="T31" fmla="*/ 2147483646 h 159"/>
              <a:gd name="T32" fmla="*/ 2147483646 w 373"/>
              <a:gd name="T33" fmla="*/ 2147483646 h 159"/>
              <a:gd name="T34" fmla="*/ 2147483646 w 373"/>
              <a:gd name="T35" fmla="*/ 2147483646 h 159"/>
              <a:gd name="T36" fmla="*/ 2147483646 w 373"/>
              <a:gd name="T37" fmla="*/ 2147483646 h 159"/>
              <a:gd name="T38" fmla="*/ 2147483646 w 373"/>
              <a:gd name="T39" fmla="*/ 2147483646 h 159"/>
              <a:gd name="T40" fmla="*/ 2147483646 w 373"/>
              <a:gd name="T41" fmla="*/ 2147483646 h 159"/>
              <a:gd name="T42" fmla="*/ 2147483646 w 373"/>
              <a:gd name="T43" fmla="*/ 2147483646 h 159"/>
              <a:gd name="T44" fmla="*/ 2147483646 w 373"/>
              <a:gd name="T45" fmla="*/ 2147483646 h 159"/>
              <a:gd name="T46" fmla="*/ 2147483646 w 373"/>
              <a:gd name="T47" fmla="*/ 2147483646 h 159"/>
              <a:gd name="T48" fmla="*/ 2147483646 w 373"/>
              <a:gd name="T49" fmla="*/ 2147483646 h 159"/>
              <a:gd name="T50" fmla="*/ 2147483646 w 373"/>
              <a:gd name="T51" fmla="*/ 2147483646 h 159"/>
              <a:gd name="T52" fmla="*/ 2147483646 w 373"/>
              <a:gd name="T53" fmla="*/ 2147483646 h 159"/>
              <a:gd name="T54" fmla="*/ 2147483646 w 373"/>
              <a:gd name="T55" fmla="*/ 2147483646 h 159"/>
              <a:gd name="T56" fmla="*/ 2147483646 w 373"/>
              <a:gd name="T57" fmla="*/ 2147483646 h 159"/>
              <a:gd name="T58" fmla="*/ 2147483646 w 373"/>
              <a:gd name="T59" fmla="*/ 2147483646 h 159"/>
              <a:gd name="T60" fmla="*/ 2147483646 w 373"/>
              <a:gd name="T61" fmla="*/ 2147483646 h 159"/>
              <a:gd name="T62" fmla="*/ 2147483646 w 373"/>
              <a:gd name="T63" fmla="*/ 2147483646 h 159"/>
              <a:gd name="T64" fmla="*/ 2147483646 w 373"/>
              <a:gd name="T65" fmla="*/ 2147483646 h 159"/>
              <a:gd name="T66" fmla="*/ 2147483646 w 373"/>
              <a:gd name="T67" fmla="*/ 2147483646 h 159"/>
              <a:gd name="T68" fmla="*/ 2147483646 w 373"/>
              <a:gd name="T69" fmla="*/ 2147483646 h 159"/>
              <a:gd name="T70" fmla="*/ 2147483646 w 373"/>
              <a:gd name="T71" fmla="*/ 2147483646 h 159"/>
              <a:gd name="T72" fmla="*/ 2147483646 w 373"/>
              <a:gd name="T73" fmla="*/ 2147483646 h 159"/>
              <a:gd name="T74" fmla="*/ 2147483646 w 373"/>
              <a:gd name="T75" fmla="*/ 2147483646 h 159"/>
              <a:gd name="T76" fmla="*/ 2147483646 w 373"/>
              <a:gd name="T77" fmla="*/ 2147483646 h 159"/>
              <a:gd name="T78" fmla="*/ 2147483646 w 373"/>
              <a:gd name="T79" fmla="*/ 2147483646 h 1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3" h="159">
                <a:moveTo>
                  <a:pt x="371" y="40"/>
                </a:moveTo>
                <a:cubicBezTo>
                  <a:pt x="363" y="28"/>
                  <a:pt x="354" y="16"/>
                  <a:pt x="338" y="16"/>
                </a:cubicBezTo>
                <a:cubicBezTo>
                  <a:pt x="318" y="16"/>
                  <a:pt x="318" y="16"/>
                  <a:pt x="318" y="16"/>
                </a:cubicBezTo>
                <a:cubicBezTo>
                  <a:pt x="307" y="6"/>
                  <a:pt x="295" y="0"/>
                  <a:pt x="285" y="0"/>
                </a:cubicBezTo>
                <a:cubicBezTo>
                  <a:pt x="25" y="0"/>
                  <a:pt x="25" y="0"/>
                  <a:pt x="25" y="0"/>
                </a:cubicBezTo>
                <a:cubicBezTo>
                  <a:pt x="9" y="0"/>
                  <a:pt x="6" y="30"/>
                  <a:pt x="0" y="55"/>
                </a:cubicBezTo>
                <a:cubicBezTo>
                  <a:pt x="0" y="116"/>
                  <a:pt x="0" y="116"/>
                  <a:pt x="0" y="116"/>
                </a:cubicBezTo>
                <a:cubicBezTo>
                  <a:pt x="0" y="130"/>
                  <a:pt x="11" y="141"/>
                  <a:pt x="24" y="141"/>
                </a:cubicBezTo>
                <a:cubicBezTo>
                  <a:pt x="24" y="140"/>
                  <a:pt x="24" y="139"/>
                  <a:pt x="24" y="139"/>
                </a:cubicBezTo>
                <a:cubicBezTo>
                  <a:pt x="24" y="121"/>
                  <a:pt x="39" y="106"/>
                  <a:pt x="57" y="106"/>
                </a:cubicBezTo>
                <a:cubicBezTo>
                  <a:pt x="74" y="106"/>
                  <a:pt x="89" y="121"/>
                  <a:pt x="89" y="139"/>
                </a:cubicBezTo>
                <a:cubicBezTo>
                  <a:pt x="89" y="139"/>
                  <a:pt x="89" y="140"/>
                  <a:pt x="89" y="141"/>
                </a:cubicBezTo>
                <a:cubicBezTo>
                  <a:pt x="95" y="141"/>
                  <a:pt x="95" y="141"/>
                  <a:pt x="95" y="141"/>
                </a:cubicBezTo>
                <a:cubicBezTo>
                  <a:pt x="95" y="140"/>
                  <a:pt x="95" y="139"/>
                  <a:pt x="95" y="139"/>
                </a:cubicBezTo>
                <a:cubicBezTo>
                  <a:pt x="95" y="121"/>
                  <a:pt x="109" y="106"/>
                  <a:pt x="127" y="106"/>
                </a:cubicBezTo>
                <a:cubicBezTo>
                  <a:pt x="145" y="106"/>
                  <a:pt x="159" y="121"/>
                  <a:pt x="159" y="139"/>
                </a:cubicBezTo>
                <a:cubicBezTo>
                  <a:pt x="159" y="139"/>
                  <a:pt x="159" y="140"/>
                  <a:pt x="159" y="141"/>
                </a:cubicBezTo>
                <a:cubicBezTo>
                  <a:pt x="249" y="141"/>
                  <a:pt x="249" y="141"/>
                  <a:pt x="249" y="141"/>
                </a:cubicBezTo>
                <a:cubicBezTo>
                  <a:pt x="249" y="140"/>
                  <a:pt x="249" y="139"/>
                  <a:pt x="249" y="139"/>
                </a:cubicBezTo>
                <a:cubicBezTo>
                  <a:pt x="249" y="121"/>
                  <a:pt x="263" y="106"/>
                  <a:pt x="281" y="106"/>
                </a:cubicBezTo>
                <a:cubicBezTo>
                  <a:pt x="299" y="106"/>
                  <a:pt x="313" y="121"/>
                  <a:pt x="313" y="139"/>
                </a:cubicBezTo>
                <a:cubicBezTo>
                  <a:pt x="313" y="139"/>
                  <a:pt x="313" y="140"/>
                  <a:pt x="313" y="141"/>
                </a:cubicBezTo>
                <a:cubicBezTo>
                  <a:pt x="336" y="141"/>
                  <a:pt x="336" y="141"/>
                  <a:pt x="336" y="141"/>
                </a:cubicBezTo>
                <a:cubicBezTo>
                  <a:pt x="350" y="141"/>
                  <a:pt x="361" y="130"/>
                  <a:pt x="361" y="116"/>
                </a:cubicBezTo>
                <a:cubicBezTo>
                  <a:pt x="361" y="90"/>
                  <a:pt x="361" y="90"/>
                  <a:pt x="361" y="90"/>
                </a:cubicBezTo>
                <a:cubicBezTo>
                  <a:pt x="356" y="66"/>
                  <a:pt x="344" y="44"/>
                  <a:pt x="330" y="28"/>
                </a:cubicBezTo>
                <a:cubicBezTo>
                  <a:pt x="338" y="28"/>
                  <a:pt x="338" y="28"/>
                  <a:pt x="338" y="28"/>
                </a:cubicBezTo>
                <a:cubicBezTo>
                  <a:pt x="347" y="28"/>
                  <a:pt x="353" y="35"/>
                  <a:pt x="361" y="47"/>
                </a:cubicBezTo>
                <a:cubicBezTo>
                  <a:pt x="362" y="48"/>
                  <a:pt x="364" y="49"/>
                  <a:pt x="366" y="49"/>
                </a:cubicBezTo>
                <a:cubicBezTo>
                  <a:pt x="367" y="49"/>
                  <a:pt x="368" y="49"/>
                  <a:pt x="369" y="48"/>
                </a:cubicBezTo>
                <a:cubicBezTo>
                  <a:pt x="372" y="47"/>
                  <a:pt x="373" y="43"/>
                  <a:pt x="371" y="40"/>
                </a:cubicBezTo>
                <a:close/>
                <a:moveTo>
                  <a:pt x="234" y="64"/>
                </a:moveTo>
                <a:cubicBezTo>
                  <a:pt x="16" y="64"/>
                  <a:pt x="16" y="64"/>
                  <a:pt x="16" y="64"/>
                </a:cubicBezTo>
                <a:cubicBezTo>
                  <a:pt x="16" y="56"/>
                  <a:pt x="16" y="56"/>
                  <a:pt x="16" y="56"/>
                </a:cubicBezTo>
                <a:cubicBezTo>
                  <a:pt x="17" y="53"/>
                  <a:pt x="18" y="49"/>
                  <a:pt x="18" y="45"/>
                </a:cubicBezTo>
                <a:cubicBezTo>
                  <a:pt x="20" y="36"/>
                  <a:pt x="23" y="20"/>
                  <a:pt x="27" y="16"/>
                </a:cubicBezTo>
                <a:cubicBezTo>
                  <a:pt x="234" y="16"/>
                  <a:pt x="234" y="16"/>
                  <a:pt x="234" y="16"/>
                </a:cubicBezTo>
                <a:lnTo>
                  <a:pt x="234" y="64"/>
                </a:lnTo>
                <a:close/>
                <a:moveTo>
                  <a:pt x="347" y="116"/>
                </a:moveTo>
                <a:cubicBezTo>
                  <a:pt x="347" y="118"/>
                  <a:pt x="346" y="119"/>
                  <a:pt x="346" y="120"/>
                </a:cubicBezTo>
                <a:cubicBezTo>
                  <a:pt x="337" y="120"/>
                  <a:pt x="329" y="120"/>
                  <a:pt x="329" y="116"/>
                </a:cubicBezTo>
                <a:cubicBezTo>
                  <a:pt x="329" y="113"/>
                  <a:pt x="336" y="107"/>
                  <a:pt x="347" y="106"/>
                </a:cubicBezTo>
                <a:lnTo>
                  <a:pt x="347" y="116"/>
                </a:lnTo>
                <a:close/>
                <a:moveTo>
                  <a:pt x="345" y="92"/>
                </a:moveTo>
                <a:cubicBezTo>
                  <a:pt x="345" y="95"/>
                  <a:pt x="345" y="95"/>
                  <a:pt x="345" y="95"/>
                </a:cubicBezTo>
                <a:cubicBezTo>
                  <a:pt x="316" y="87"/>
                  <a:pt x="280" y="64"/>
                  <a:pt x="248" y="64"/>
                </a:cubicBezTo>
                <a:cubicBezTo>
                  <a:pt x="246" y="64"/>
                  <a:pt x="246" y="64"/>
                  <a:pt x="246" y="64"/>
                </a:cubicBezTo>
                <a:cubicBezTo>
                  <a:pt x="246" y="16"/>
                  <a:pt x="246" y="16"/>
                  <a:pt x="246" y="16"/>
                </a:cubicBezTo>
                <a:cubicBezTo>
                  <a:pt x="285" y="16"/>
                  <a:pt x="285" y="16"/>
                  <a:pt x="285" y="16"/>
                </a:cubicBezTo>
                <a:cubicBezTo>
                  <a:pt x="303" y="16"/>
                  <a:pt x="336" y="48"/>
                  <a:pt x="345" y="92"/>
                </a:cubicBezTo>
                <a:close/>
                <a:moveTo>
                  <a:pt x="57" y="118"/>
                </a:moveTo>
                <a:cubicBezTo>
                  <a:pt x="45" y="118"/>
                  <a:pt x="36" y="127"/>
                  <a:pt x="36" y="139"/>
                </a:cubicBezTo>
                <a:cubicBezTo>
                  <a:pt x="36" y="150"/>
                  <a:pt x="45" y="159"/>
                  <a:pt x="57" y="159"/>
                </a:cubicBezTo>
                <a:cubicBezTo>
                  <a:pt x="68" y="159"/>
                  <a:pt x="77" y="150"/>
                  <a:pt x="77" y="139"/>
                </a:cubicBezTo>
                <a:cubicBezTo>
                  <a:pt x="77" y="127"/>
                  <a:pt x="68" y="118"/>
                  <a:pt x="57" y="118"/>
                </a:cubicBezTo>
                <a:close/>
                <a:moveTo>
                  <a:pt x="57" y="151"/>
                </a:moveTo>
                <a:cubicBezTo>
                  <a:pt x="50" y="151"/>
                  <a:pt x="45" y="145"/>
                  <a:pt x="45" y="139"/>
                </a:cubicBezTo>
                <a:cubicBezTo>
                  <a:pt x="45" y="132"/>
                  <a:pt x="50" y="126"/>
                  <a:pt x="57" y="126"/>
                </a:cubicBezTo>
                <a:cubicBezTo>
                  <a:pt x="63" y="126"/>
                  <a:pt x="69" y="132"/>
                  <a:pt x="69" y="139"/>
                </a:cubicBezTo>
                <a:cubicBezTo>
                  <a:pt x="69" y="145"/>
                  <a:pt x="63" y="151"/>
                  <a:pt x="57" y="151"/>
                </a:cubicBezTo>
                <a:close/>
                <a:moveTo>
                  <a:pt x="127" y="118"/>
                </a:moveTo>
                <a:cubicBezTo>
                  <a:pt x="116" y="118"/>
                  <a:pt x="106" y="127"/>
                  <a:pt x="106" y="139"/>
                </a:cubicBezTo>
                <a:cubicBezTo>
                  <a:pt x="106" y="150"/>
                  <a:pt x="116" y="159"/>
                  <a:pt x="127" y="159"/>
                </a:cubicBezTo>
                <a:cubicBezTo>
                  <a:pt x="139" y="159"/>
                  <a:pt x="148" y="150"/>
                  <a:pt x="148" y="139"/>
                </a:cubicBezTo>
                <a:cubicBezTo>
                  <a:pt x="148" y="127"/>
                  <a:pt x="139" y="118"/>
                  <a:pt x="127" y="118"/>
                </a:cubicBezTo>
                <a:close/>
                <a:moveTo>
                  <a:pt x="127" y="151"/>
                </a:moveTo>
                <a:cubicBezTo>
                  <a:pt x="120" y="151"/>
                  <a:pt x="115" y="145"/>
                  <a:pt x="115" y="139"/>
                </a:cubicBezTo>
                <a:cubicBezTo>
                  <a:pt x="115" y="132"/>
                  <a:pt x="120" y="126"/>
                  <a:pt x="127" y="126"/>
                </a:cubicBezTo>
                <a:cubicBezTo>
                  <a:pt x="134" y="126"/>
                  <a:pt x="139" y="132"/>
                  <a:pt x="139" y="139"/>
                </a:cubicBezTo>
                <a:cubicBezTo>
                  <a:pt x="139" y="145"/>
                  <a:pt x="134" y="151"/>
                  <a:pt x="127" y="151"/>
                </a:cubicBezTo>
                <a:close/>
                <a:moveTo>
                  <a:pt x="281" y="118"/>
                </a:moveTo>
                <a:cubicBezTo>
                  <a:pt x="269" y="118"/>
                  <a:pt x="260" y="127"/>
                  <a:pt x="260" y="139"/>
                </a:cubicBezTo>
                <a:cubicBezTo>
                  <a:pt x="260" y="150"/>
                  <a:pt x="269" y="159"/>
                  <a:pt x="281" y="159"/>
                </a:cubicBezTo>
                <a:cubicBezTo>
                  <a:pt x="292" y="159"/>
                  <a:pt x="301" y="150"/>
                  <a:pt x="301" y="139"/>
                </a:cubicBezTo>
                <a:cubicBezTo>
                  <a:pt x="301" y="127"/>
                  <a:pt x="292" y="118"/>
                  <a:pt x="281" y="118"/>
                </a:cubicBezTo>
                <a:close/>
                <a:moveTo>
                  <a:pt x="281" y="151"/>
                </a:moveTo>
                <a:cubicBezTo>
                  <a:pt x="274" y="151"/>
                  <a:pt x="269" y="145"/>
                  <a:pt x="269" y="139"/>
                </a:cubicBezTo>
                <a:cubicBezTo>
                  <a:pt x="269" y="132"/>
                  <a:pt x="274" y="126"/>
                  <a:pt x="281" y="126"/>
                </a:cubicBezTo>
                <a:cubicBezTo>
                  <a:pt x="287" y="126"/>
                  <a:pt x="293" y="132"/>
                  <a:pt x="293" y="139"/>
                </a:cubicBezTo>
                <a:cubicBezTo>
                  <a:pt x="293" y="145"/>
                  <a:pt x="287" y="151"/>
                  <a:pt x="281" y="151"/>
                </a:cubicBezTo>
                <a:close/>
              </a:path>
            </a:pathLst>
          </a:custGeom>
          <a:solidFill>
            <a:schemeClr val="bg1">
              <a:lumMod val="50000"/>
            </a:schemeClr>
          </a:solidFill>
          <a:ln>
            <a:noFill/>
          </a:ln>
        </p:spPr>
        <p:txBody>
          <a:bodyPr anchor="ctr" anchorCtr="1"/>
          <a:lstStyle/>
          <a:p>
            <a:pPr eaLnBrk="0" fontAlgn="base" hangingPunct="0">
              <a:spcBef>
                <a:spcPct val="0"/>
              </a:spcBef>
              <a:spcAft>
                <a:spcPct val="0"/>
              </a:spcAft>
            </a:pPr>
            <a:endParaRPr lang="zh-CN" altLang="en-US" sz="3970">
              <a:latin typeface="Calibri" panose="020F0502020204030204" pitchFamily="34" charset="0"/>
              <a:ea typeface="宋体" panose="02010600030101010101" pitchFamily="2" charset="-122"/>
            </a:endParaRPr>
          </a:p>
        </p:txBody>
      </p:sp>
      <p:sp>
        <p:nvSpPr>
          <p:cNvPr id="2" name="TextBox 16"/>
          <p:cNvSpPr txBox="1">
            <a:spLocks noChangeArrowheads="1"/>
          </p:cNvSpPr>
          <p:nvPr/>
        </p:nvSpPr>
        <p:spPr bwMode="auto">
          <a:xfrm>
            <a:off x="627229" y="1073469"/>
            <a:ext cx="13688846" cy="2797048"/>
          </a:xfrm>
          <a:prstGeom prst="rect">
            <a:avLst/>
          </a:prstGeom>
          <a:noFill/>
          <a:ln w="9525">
            <a:noFill/>
            <a:miter lim="800000"/>
          </a:ln>
        </p:spPr>
        <p:txBody>
          <a:bodyPr wrap="square">
            <a:spAutoFit/>
          </a:bodyPr>
          <a:lstStyle/>
          <a:p>
            <a:pPr marL="342900" lvl="0" indent="-342900">
              <a:lnSpc>
                <a:spcPct val="150000"/>
              </a:lnSpc>
              <a:buFont typeface="Wingdings" panose="05000000000000000000" pitchFamily="2" charset="2"/>
              <a:buChar char="p"/>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慢行环境优化提升</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lvl="0">
              <a:lnSpc>
                <a:spcPct val="150000"/>
              </a:lnSpc>
              <a:defRPr/>
            </a:pPr>
            <a:r>
              <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通过在城市次干道及以上等级道路、机动车和自行车交通量较大的支路，合理设置机非护栏等设施，防止机动车穿行自行车道或进入人行道，保障非机动、行人的安全</a:t>
            </a:r>
            <a:endParaRPr kumimoji="0" lang="en-US" altLang="zh-CN"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a:p>
            <a:pPr lvl="0">
              <a:lnSpc>
                <a:spcPct val="150000"/>
              </a:lnSpc>
              <a:defRPr/>
            </a:pPr>
            <a:r>
              <a:rPr lang="zh-CN" altLang="en-US" b="1" dirty="0">
                <a:solidFill>
                  <a:srgbClr val="000000"/>
                </a:solidFill>
                <a:latin typeface="微软雅黑" panose="020B0503020204020204" pitchFamily="34" charset="-122"/>
                <a:ea typeface="微软雅黑" panose="020B0503020204020204" pitchFamily="34" charset="-122"/>
              </a:rPr>
              <a:t>结合山、水、林、湖等开敞式大范围的郊野景区，可开展景区特色线建设，投放部分共享（电）单车</a:t>
            </a:r>
            <a:endParaRPr lang="zh-CN" altLang="en-US" b="1" dirty="0">
              <a:solidFill>
                <a:srgbClr val="000000"/>
              </a:solidFill>
              <a:latin typeface="微软雅黑" panose="020B0503020204020204" pitchFamily="34" charset="-122"/>
              <a:ea typeface="微软雅黑" panose="020B0503020204020204" pitchFamily="34" charset="-122"/>
            </a:endParaRPr>
          </a:p>
          <a:p>
            <a:pPr lvl="0">
              <a:lnSpc>
                <a:spcPct val="150000"/>
              </a:lnSpc>
              <a:defRPr/>
            </a:pPr>
            <a:r>
              <a:rPr lang="zh-CN" altLang="en-US" b="1" dirty="0">
                <a:solidFill>
                  <a:srgbClr val="000000"/>
                </a:solidFill>
                <a:latin typeface="微软雅黑" panose="020B0503020204020204" pitchFamily="34" charset="-122"/>
                <a:ea typeface="微软雅黑" panose="020B0503020204020204" pitchFamily="34" charset="-122"/>
              </a:rPr>
              <a:t>，助力“旅游</a:t>
            </a:r>
            <a:r>
              <a:rPr lang="en-US" altLang="zh-CN" b="1" dirty="0">
                <a:solidFill>
                  <a:srgbClr val="000000"/>
                </a:solidFill>
                <a:latin typeface="微软雅黑" panose="020B0503020204020204" pitchFamily="34" charset="-122"/>
                <a:ea typeface="微软雅黑" panose="020B0503020204020204" pitchFamily="34" charset="-122"/>
              </a:rPr>
              <a:t>+</a:t>
            </a:r>
            <a:r>
              <a:rPr lang="zh-CN" altLang="en-US" b="1" dirty="0">
                <a:solidFill>
                  <a:srgbClr val="000000"/>
                </a:solidFill>
                <a:latin typeface="微软雅黑" panose="020B0503020204020204" pitchFamily="34" charset="-122"/>
                <a:ea typeface="微软雅黑" panose="020B0503020204020204" pitchFamily="34" charset="-122"/>
              </a:rPr>
              <a:t>”高质量发展</a:t>
            </a:r>
            <a:endParaRPr kumimoji="0" lang="zh-CN" altLang="en-US"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133140" y="145118"/>
            <a:ext cx="14508162" cy="7688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123825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rPr>
              <a:t>共享（电）单车</a:t>
            </a:r>
            <a:endParaRPr kumimoji="0" lang="zh-CN" altLang="en-US" sz="3200" b="1"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pic>
        <p:nvPicPr>
          <p:cNvPr id="10" name="图片 9"/>
          <p:cNvPicPr>
            <a:picLocks noChangeAspect="1"/>
          </p:cNvPicPr>
          <p:nvPr/>
        </p:nvPicPr>
        <p:blipFill>
          <a:blip r:embed="rId1"/>
          <a:stretch>
            <a:fillRect/>
          </a:stretch>
        </p:blipFill>
        <p:spPr>
          <a:xfrm>
            <a:off x="9578148" y="3954783"/>
            <a:ext cx="5235332" cy="6071442"/>
          </a:xfrm>
          <a:prstGeom prst="rect">
            <a:avLst/>
          </a:prstGeom>
        </p:spPr>
      </p:pic>
      <p:sp>
        <p:nvSpPr>
          <p:cNvPr id="11" name="文本框 10"/>
          <p:cNvSpPr txBox="1"/>
          <p:nvPr/>
        </p:nvSpPr>
        <p:spPr>
          <a:xfrm>
            <a:off x="0" y="55836"/>
            <a:ext cx="1162732" cy="830997"/>
          </a:xfrm>
          <a:prstGeom prst="rect">
            <a:avLst/>
          </a:prstGeom>
          <a:noFill/>
        </p:spPr>
        <p:txBody>
          <a:bodyPr vert="horz" wrap="square" rtlCol="0">
            <a:spAutoFit/>
          </a:bodyPr>
          <a:lstStyle/>
          <a:p>
            <a:pPr algn="ctr"/>
            <a:r>
              <a:rPr lang="en-US" altLang="zh-CN" sz="4800" dirty="0">
                <a:solidFill>
                  <a:schemeClr val="bg1"/>
                </a:solidFill>
                <a:latin typeface="Impact" panose="020B0806030902050204" pitchFamily="34" charset="0"/>
                <a:ea typeface="微软雅黑" panose="020B0503020204020204" pitchFamily="34" charset="-122"/>
              </a:rPr>
              <a:t>5.1</a:t>
            </a:r>
            <a:endParaRPr lang="zh-CN" altLang="en-US" sz="4800" dirty="0">
              <a:solidFill>
                <a:schemeClr val="bg1"/>
              </a:solidFill>
              <a:latin typeface="Impact" panose="020B0806030902050204" pitchFamily="34" charset="0"/>
              <a:ea typeface="微软雅黑" panose="020B0503020204020204" pitchFamily="34" charset="-122"/>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151364" y="4390426"/>
            <a:ext cx="7041989" cy="844205"/>
          </a:xfrm>
          <a:prstGeom prst="rect">
            <a:avLst/>
          </a:prstGeom>
        </p:spPr>
        <p:txBody>
          <a:bodyPr wrap="square">
            <a:spAutoFit/>
          </a:bodyPr>
          <a:lstStyle/>
          <a:p>
            <a:r>
              <a:rPr lang="zh-CN" altLang="en-US" sz="4885"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汇报结束，谢谢！</a:t>
            </a:r>
            <a:endParaRPr lang="en-US" altLang="zh-CN" sz="4885"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p:fade/>
  </p:transition>
</p:sld>
</file>

<file path=ppt/tags/tag1.xml><?xml version="1.0" encoding="utf-8"?>
<p:tagLst xmlns:p="http://schemas.openxmlformats.org/presentationml/2006/main">
  <p:tag name="THINKCELLSHAPEDONOTDELETE" val="thinkcellActiveDocDoNotDelete"/>
</p:tagLst>
</file>

<file path=ppt/tags/tag2.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p="http://schemas.openxmlformats.org/presentationml/2006/main">
  <p:tag name="ISLIDE.GUIDESSETTING" val="{&quot;Id&quot;:null,&quot;Name&quot;:&quot;无&quot;,&quot;HeaderHeight&quot;:0.0,&quot;FooterHeight&quot;:0.0,&quot;SideMargin&quot;:0.0,&quot;TopMargin&quot;:0.0,&quot;BottomMargin&quot;:0.0,&quot;IntervalMargin&quot;:0.0,&quot;SettingType&quot;:&quot;System&quot;}"/>
</p:tagLst>
</file>

<file path=ppt/theme/theme1.xml><?xml version="1.0" encoding="utf-8"?>
<a:theme xmlns:a="http://schemas.openxmlformats.org/drawingml/2006/main" name="1_Office 主题​​">
  <a:themeElements>
    <a:clrScheme name="自定义 14">
      <a:dk1>
        <a:srgbClr val="000000"/>
      </a:dk1>
      <a:lt1>
        <a:srgbClr val="FFFFFF"/>
      </a:lt1>
      <a:dk2>
        <a:srgbClr val="778495"/>
      </a:dk2>
      <a:lt2>
        <a:srgbClr val="F0F0F0"/>
      </a:lt2>
      <a:accent1>
        <a:srgbClr val="FF0000"/>
      </a:accent1>
      <a:accent2>
        <a:srgbClr val="33CC33"/>
      </a:accent2>
      <a:accent3>
        <a:srgbClr val="92D050"/>
      </a:accent3>
      <a:accent4>
        <a:srgbClr val="FF9900"/>
      </a:accent4>
      <a:accent5>
        <a:srgbClr val="E757CF"/>
      </a:accent5>
      <a:accent6>
        <a:srgbClr val="1F497D"/>
      </a:accent6>
      <a:hlink>
        <a:srgbClr val="E757CF"/>
      </a:hlink>
      <a:folHlink>
        <a:srgbClr val="BFBFBF"/>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7030A0"/>
        </a:solidFill>
        <a:ln w="44450">
          <a:noFill/>
          <a:prstDash val="solid"/>
          <a:headEnd type="none"/>
          <a:tailEnd type="none"/>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spPr>
      <a:bodyPr vert="horz" wrap="square" rtlCol="0">
        <a:spAutoFit/>
      </a:bodyPr>
      <a:lstStyle>
        <a:defPPr algn="l">
          <a:defRPr dirty="0" smtClean="0">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TM02892315[[fn=丝状]]</Template>
  <TotalTime>0</TotalTime>
  <Words>23514</Words>
  <Application>WPS 演示</Application>
  <PresentationFormat>自定义</PresentationFormat>
  <Paragraphs>6670</Paragraphs>
  <Slides>61</Slides>
  <Notes>17</Notes>
  <HiddenSlides>0</HiddenSlides>
  <MMClips>0</MMClips>
  <ScaleCrop>false</ScaleCrop>
  <HeadingPairs>
    <vt:vector size="8" baseType="variant">
      <vt:variant>
        <vt:lpstr>已用的字体</vt:lpstr>
      </vt:variant>
      <vt:variant>
        <vt:i4>25</vt:i4>
      </vt:variant>
      <vt:variant>
        <vt:lpstr>主题</vt:lpstr>
      </vt:variant>
      <vt:variant>
        <vt:i4>1</vt:i4>
      </vt:variant>
      <vt:variant>
        <vt:lpstr>嵌入 OLE 服务器</vt:lpstr>
      </vt:variant>
      <vt:variant>
        <vt:i4>0</vt:i4>
      </vt:variant>
      <vt:variant>
        <vt:lpstr>幻灯片标题</vt:lpstr>
      </vt:variant>
      <vt:variant>
        <vt:i4>61</vt:i4>
      </vt:variant>
    </vt:vector>
  </HeadingPairs>
  <TitlesOfParts>
    <vt:vector size="87" baseType="lpstr">
      <vt:lpstr>Arial</vt:lpstr>
      <vt:lpstr>宋体</vt:lpstr>
      <vt:lpstr>Wingdings</vt:lpstr>
      <vt:lpstr>微软雅黑</vt:lpstr>
      <vt:lpstr>Times New Roman</vt:lpstr>
      <vt:lpstr>Calibri</vt:lpstr>
      <vt:lpstr>黑体</vt:lpstr>
      <vt:lpstr>华文行楷</vt:lpstr>
      <vt:lpstr>经典行书简</vt:lpstr>
      <vt:lpstr>Impact</vt:lpstr>
      <vt:lpstr>Arial</vt:lpstr>
      <vt:lpstr>Arial Unicode MS</vt:lpstr>
      <vt:lpstr>方正仿宋_GBK</vt:lpstr>
      <vt:lpstr>等线</vt:lpstr>
      <vt:lpstr>Cambria Math</vt:lpstr>
      <vt:lpstr>华文新魏</vt:lpstr>
      <vt:lpstr>Calibri</vt:lpstr>
      <vt:lpstr>Arial Black</vt:lpstr>
      <vt:lpstr>Wingdings</vt:lpstr>
      <vt:lpstr>华文新魏</vt:lpstr>
      <vt:lpstr>华文行楷</vt:lpstr>
      <vt:lpstr>方正仿宋_GBK</vt:lpstr>
      <vt:lpstr>经典行书简</vt:lpstr>
      <vt:lpstr>Segoe Print</vt:lpstr>
      <vt:lpstr>汉仪合龙行书简</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Lianghao</dc:creator>
  <cp:lastModifiedBy>FrostKing</cp:lastModifiedBy>
  <cp:revision>5124</cp:revision>
  <cp:lastPrinted>2019-05-16T14:48:00Z</cp:lastPrinted>
  <dcterms:created xsi:type="dcterms:W3CDTF">2013-09-23T02:44:00Z</dcterms:created>
  <dcterms:modified xsi:type="dcterms:W3CDTF">2026-08-26T08:13:54Z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9D58467F0461458D89378C4DB37B356F_13</vt:lpwstr>
  </property>
  <property fmtid="{D5CDD505-2E9C-101B-9397-08002B2CF9AE}" pid="3" name="KSOProductBuildVer">
    <vt:lpwstr>2052-12.1.0.28043</vt:lpwstr>
  </property>
</Properties>
</file>