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85" r:id="rId3"/>
  </p:sldIdLst>
  <p:sldSz cx="21491575" cy="30274895"/>
  <p:notesSz cx="6797675" cy="9926320"/>
  <p:custDataLst>
    <p:tags r:id="rId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52" userDrawn="1">
          <p15:clr>
            <a:srgbClr val="A4A3A4"/>
          </p15:clr>
        </p15:guide>
        <p15:guide id="2" pos="373" userDrawn="1">
          <p15:clr>
            <a:srgbClr val="A4A3A4"/>
          </p15:clr>
        </p15:guide>
        <p15:guide id="3" pos="13119" userDrawn="1">
          <p15:clr>
            <a:srgbClr val="A4A3A4"/>
          </p15:clr>
        </p15:guide>
        <p15:guide id="4" orient="horz" pos="2224" userDrawn="1">
          <p15:clr>
            <a:srgbClr val="A4A3A4"/>
          </p15:clr>
        </p15:guide>
        <p15:guide id="5" orient="horz" pos="2747" userDrawn="1">
          <p15:clr>
            <a:srgbClr val="A4A3A4"/>
          </p15:clr>
        </p15:guide>
        <p15:guide id="6" orient="horz" pos="18154" userDrawn="1">
          <p15:clr>
            <a:srgbClr val="A4A3A4"/>
          </p15:clr>
        </p15:guide>
        <p15:guide id="7" pos="6746" userDrawn="1">
          <p15:clr>
            <a:srgbClr val="A4A3A4"/>
          </p15:clr>
        </p15:guide>
        <p15:guide id="8" orient="horz" pos="18850" userDrawn="1">
          <p15:clr>
            <a:srgbClr val="A4A3A4"/>
          </p15:clr>
        </p15:guide>
        <p15:guide id="9" orient="horz" pos="16138" userDrawn="1">
          <p15:clr>
            <a:srgbClr val="A4A3A4"/>
          </p15:clr>
        </p15:guide>
        <p15:guide id="10" orient="horz" pos="162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CAB"/>
    <a:srgbClr val="008080"/>
    <a:srgbClr val="009999"/>
    <a:srgbClr val="2EA2A2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44" autoAdjust="0"/>
    <p:restoredTop sz="96366" autoAdjust="0"/>
  </p:normalViewPr>
  <p:slideViewPr>
    <p:cSldViewPr snapToGrid="0" showGuides="1">
      <p:cViewPr varScale="1">
        <p:scale>
          <a:sx n="24" d="100"/>
          <a:sy n="24" d="100"/>
        </p:scale>
        <p:origin x="3450" y="96"/>
      </p:cViewPr>
      <p:guideLst>
        <p:guide orient="horz" pos="1552"/>
        <p:guide pos="373"/>
        <p:guide pos="13119"/>
        <p:guide orient="horz" pos="2224"/>
        <p:guide orient="horz" pos="2747"/>
        <p:guide orient="horz" pos="18154"/>
        <p:guide pos="6746"/>
        <p:guide orient="horz" pos="18850"/>
        <p:guide orient="horz" pos="16138"/>
        <p:guide orient="horz" pos="162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59" d="100"/>
          <a:sy n="59" d="100"/>
        </p:scale>
        <p:origin x="-1752" y="-96"/>
      </p:cViewPr>
      <p:guideLst>
        <p:guide orient="horz" pos="3127"/>
        <p:guide pos="213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gs" Target="tags/tag1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C93006-B7B0-4817-87D4-E53AAE46502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D3DA07-CBD6-4995-A121-C50105BF7FA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26796C-2EE9-440E-AC3A-2BCE9F7162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11388" y="1241425"/>
            <a:ext cx="23749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D90948-91A2-4EB8-9FEA-113220F5904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1868" y="4954765"/>
            <a:ext cx="18267839" cy="10540259"/>
          </a:xfrm>
        </p:spPr>
        <p:txBody>
          <a:bodyPr anchor="b"/>
          <a:lstStyle>
            <a:lvl1pPr algn="ctr">
              <a:defRPr sz="14100"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686447" y="15901497"/>
            <a:ext cx="16118681" cy="7309499"/>
          </a:xfrm>
        </p:spPr>
        <p:txBody>
          <a:bodyPr/>
          <a:lstStyle>
            <a:lvl1pPr marL="0" indent="0" algn="ctr">
              <a:buNone/>
              <a:defRPr sz="5640"/>
            </a:lvl1pPr>
            <a:lvl2pPr marL="1074420" indent="0" algn="ctr">
              <a:buNone/>
              <a:defRPr sz="4700"/>
            </a:lvl2pPr>
            <a:lvl3pPr marL="2148840" indent="0" algn="ctr">
              <a:buNone/>
              <a:defRPr sz="4230"/>
            </a:lvl3pPr>
            <a:lvl4pPr marL="3223895" indent="0" algn="ctr">
              <a:buNone/>
              <a:defRPr sz="3760"/>
            </a:lvl4pPr>
            <a:lvl5pPr marL="4298315" indent="0" algn="ctr">
              <a:buNone/>
              <a:defRPr sz="3760"/>
            </a:lvl5pPr>
            <a:lvl6pPr marL="5372735" indent="0" algn="ctr">
              <a:buNone/>
              <a:defRPr sz="3760"/>
            </a:lvl6pPr>
            <a:lvl7pPr marL="6447155" indent="0" algn="ctr">
              <a:buNone/>
              <a:defRPr sz="3760"/>
            </a:lvl7pPr>
            <a:lvl8pPr marL="7522210" indent="0" algn="ctr">
              <a:buNone/>
              <a:defRPr sz="3760"/>
            </a:lvl8pPr>
            <a:lvl9pPr marL="8596630" indent="0" algn="ctr">
              <a:buNone/>
              <a:defRPr sz="376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21" name="矩形 20"/>
          <p:cNvSpPr/>
          <p:nvPr userDrawn="1"/>
        </p:nvSpPr>
        <p:spPr>
          <a:xfrm>
            <a:off x="0" y="2350204"/>
            <a:ext cx="21491575" cy="285752"/>
          </a:xfrm>
          <a:prstGeom prst="rect">
            <a:avLst/>
          </a:prstGeom>
          <a:solidFill>
            <a:srgbClr val="008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 userDrawn="1"/>
        </p:nvSpPr>
        <p:spPr>
          <a:xfrm>
            <a:off x="20818545" y="3431322"/>
            <a:ext cx="673029" cy="893028"/>
          </a:xfrm>
          <a:prstGeom prst="rect">
            <a:avLst/>
          </a:prstGeom>
          <a:solidFill>
            <a:srgbClr val="008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/>
        </p:nvSpPr>
        <p:spPr>
          <a:xfrm>
            <a:off x="0" y="25271900"/>
            <a:ext cx="21491576" cy="160764"/>
          </a:xfrm>
          <a:prstGeom prst="rect">
            <a:avLst/>
          </a:prstGeom>
          <a:solidFill>
            <a:srgbClr val="008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1" y="25271900"/>
            <a:ext cx="21491574" cy="5003313"/>
          </a:xfrm>
          <a:prstGeom prst="rect">
            <a:avLst/>
          </a:prstGeom>
          <a:solidFill>
            <a:srgbClr val="008CA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11313" y="9404350"/>
            <a:ext cx="18268950" cy="64897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224213" y="17156113"/>
            <a:ext cx="15043150" cy="773747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CF806-3F8E-4CFB-8F0F-2A4BE78D06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2EBD-70E3-46B8-9CD4-2D53BE3CB191}" type="slidenum">
              <a:rPr lang="zh-CN" altLang="en-US" smtClean="0"/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0" y="2619596"/>
            <a:ext cx="21491575" cy="285752"/>
          </a:xfrm>
          <a:prstGeom prst="rect">
            <a:avLst/>
          </a:prstGeom>
          <a:solidFill>
            <a:srgbClr val="008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标题 1"/>
          <p:cNvSpPr txBox="1"/>
          <p:nvPr userDrawn="1"/>
        </p:nvSpPr>
        <p:spPr>
          <a:xfrm>
            <a:off x="1095467" y="1850136"/>
            <a:ext cx="19359697" cy="70788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21488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34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zh-CN" altLang="en-US" sz="4000" b="1" i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（公众意见征询）</a:t>
            </a:r>
            <a:endParaRPr lang="zh-CN" altLang="en-US" sz="105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7546" y="1611882"/>
            <a:ext cx="18536483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7546" y="8059374"/>
            <a:ext cx="18536483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7546" y="28060644"/>
            <a:ext cx="4835604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D06136-1BF6-4753-ABAF-4C1AF7B287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19084" y="28060644"/>
            <a:ext cx="7253407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78425" y="28060644"/>
            <a:ext cx="4835604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9A277E-129F-4F46-8C73-623215D1FCA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2148840" rtl="0" eaLnBrk="1" latinLnBrk="0" hangingPunct="1">
        <a:lnSpc>
          <a:spcPct val="90000"/>
        </a:lnSpc>
        <a:spcBef>
          <a:spcPct val="0"/>
        </a:spcBef>
        <a:buNone/>
        <a:defRPr sz="103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7210" indent="-537210" algn="l" defTabSz="2148840" rtl="0" eaLnBrk="1" latinLnBrk="0" hangingPunct="1">
        <a:lnSpc>
          <a:spcPct val="90000"/>
        </a:lnSpc>
        <a:spcBef>
          <a:spcPts val="2350"/>
        </a:spcBef>
        <a:buFont typeface="Arial" panose="020B0604020202020204" pitchFamily="34" charset="0"/>
        <a:buChar char="•"/>
        <a:defRPr sz="6580" kern="1200">
          <a:solidFill>
            <a:schemeClr val="tx1"/>
          </a:solidFill>
          <a:latin typeface="+mn-lt"/>
          <a:ea typeface="+mn-ea"/>
          <a:cs typeface="+mn-cs"/>
        </a:defRPr>
      </a:lvl1pPr>
      <a:lvl2pPr marL="1611630" indent="-537210" algn="l" defTabSz="2148840" rtl="0" eaLnBrk="1" latinLnBrk="0" hangingPunct="1">
        <a:lnSpc>
          <a:spcPct val="90000"/>
        </a:lnSpc>
        <a:spcBef>
          <a:spcPts val="1175"/>
        </a:spcBef>
        <a:buFont typeface="Arial" panose="020B0604020202020204" pitchFamily="34" charset="0"/>
        <a:buChar char="•"/>
        <a:defRPr sz="5640" kern="1200">
          <a:solidFill>
            <a:schemeClr val="tx1"/>
          </a:solidFill>
          <a:latin typeface="+mn-lt"/>
          <a:ea typeface="+mn-ea"/>
          <a:cs typeface="+mn-cs"/>
        </a:defRPr>
      </a:lvl2pPr>
      <a:lvl3pPr marL="2686685" indent="-537210" algn="l" defTabSz="2148840" rtl="0" eaLnBrk="1" latinLnBrk="0" hangingPunct="1">
        <a:lnSpc>
          <a:spcPct val="90000"/>
        </a:lnSpc>
        <a:spcBef>
          <a:spcPts val="1175"/>
        </a:spcBef>
        <a:buFont typeface="Arial" panose="020B0604020202020204" pitchFamily="34" charset="0"/>
        <a:buChar char="•"/>
        <a:defRPr sz="4700" kern="1200">
          <a:solidFill>
            <a:schemeClr val="tx1"/>
          </a:solidFill>
          <a:latin typeface="+mn-lt"/>
          <a:ea typeface="+mn-ea"/>
          <a:cs typeface="+mn-cs"/>
        </a:defRPr>
      </a:lvl3pPr>
      <a:lvl4pPr marL="3761105" indent="-537210" algn="l" defTabSz="2148840" rtl="0" eaLnBrk="1" latinLnBrk="0" hangingPunct="1">
        <a:lnSpc>
          <a:spcPct val="90000"/>
        </a:lnSpc>
        <a:spcBef>
          <a:spcPts val="1175"/>
        </a:spcBef>
        <a:buFont typeface="Arial" panose="020B0604020202020204" pitchFamily="34" charset="0"/>
        <a:buChar char="•"/>
        <a:defRPr sz="4230" kern="1200">
          <a:solidFill>
            <a:schemeClr val="tx1"/>
          </a:solidFill>
          <a:latin typeface="+mn-lt"/>
          <a:ea typeface="+mn-ea"/>
          <a:cs typeface="+mn-cs"/>
        </a:defRPr>
      </a:lvl4pPr>
      <a:lvl5pPr marL="4835525" indent="-537210" algn="l" defTabSz="2148840" rtl="0" eaLnBrk="1" latinLnBrk="0" hangingPunct="1">
        <a:lnSpc>
          <a:spcPct val="90000"/>
        </a:lnSpc>
        <a:spcBef>
          <a:spcPts val="1175"/>
        </a:spcBef>
        <a:buFont typeface="Arial" panose="020B0604020202020204" pitchFamily="34" charset="0"/>
        <a:buChar char="•"/>
        <a:defRPr sz="4230" kern="1200">
          <a:solidFill>
            <a:schemeClr val="tx1"/>
          </a:solidFill>
          <a:latin typeface="+mn-lt"/>
          <a:ea typeface="+mn-ea"/>
          <a:cs typeface="+mn-cs"/>
        </a:defRPr>
      </a:lvl5pPr>
      <a:lvl6pPr marL="5909945" indent="-537210" algn="l" defTabSz="2148840" rtl="0" eaLnBrk="1" latinLnBrk="0" hangingPunct="1">
        <a:lnSpc>
          <a:spcPct val="90000"/>
        </a:lnSpc>
        <a:spcBef>
          <a:spcPts val="1175"/>
        </a:spcBef>
        <a:buFont typeface="Arial" panose="020B0604020202020204" pitchFamily="34" charset="0"/>
        <a:buChar char="•"/>
        <a:defRPr sz="4230" kern="1200">
          <a:solidFill>
            <a:schemeClr val="tx1"/>
          </a:solidFill>
          <a:latin typeface="+mn-lt"/>
          <a:ea typeface="+mn-ea"/>
          <a:cs typeface="+mn-cs"/>
        </a:defRPr>
      </a:lvl6pPr>
      <a:lvl7pPr marL="6984365" indent="-537210" algn="l" defTabSz="2148840" rtl="0" eaLnBrk="1" latinLnBrk="0" hangingPunct="1">
        <a:lnSpc>
          <a:spcPct val="90000"/>
        </a:lnSpc>
        <a:spcBef>
          <a:spcPts val="1175"/>
        </a:spcBef>
        <a:buFont typeface="Arial" panose="020B0604020202020204" pitchFamily="34" charset="0"/>
        <a:buChar char="•"/>
        <a:defRPr sz="4230" kern="1200">
          <a:solidFill>
            <a:schemeClr val="tx1"/>
          </a:solidFill>
          <a:latin typeface="+mn-lt"/>
          <a:ea typeface="+mn-ea"/>
          <a:cs typeface="+mn-cs"/>
        </a:defRPr>
      </a:lvl7pPr>
      <a:lvl8pPr marL="8059420" indent="-537210" algn="l" defTabSz="2148840" rtl="0" eaLnBrk="1" latinLnBrk="0" hangingPunct="1">
        <a:lnSpc>
          <a:spcPct val="90000"/>
        </a:lnSpc>
        <a:spcBef>
          <a:spcPts val="1175"/>
        </a:spcBef>
        <a:buFont typeface="Arial" panose="020B0604020202020204" pitchFamily="34" charset="0"/>
        <a:buChar char="•"/>
        <a:defRPr sz="4230" kern="1200">
          <a:solidFill>
            <a:schemeClr val="tx1"/>
          </a:solidFill>
          <a:latin typeface="+mn-lt"/>
          <a:ea typeface="+mn-ea"/>
          <a:cs typeface="+mn-cs"/>
        </a:defRPr>
      </a:lvl8pPr>
      <a:lvl9pPr marL="9133840" indent="-537210" algn="l" defTabSz="2148840" rtl="0" eaLnBrk="1" latinLnBrk="0" hangingPunct="1">
        <a:lnSpc>
          <a:spcPct val="90000"/>
        </a:lnSpc>
        <a:spcBef>
          <a:spcPts val="1175"/>
        </a:spcBef>
        <a:buFont typeface="Arial" panose="020B0604020202020204" pitchFamily="34" charset="0"/>
        <a:buChar char="•"/>
        <a:defRPr sz="42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48840" rtl="0" eaLnBrk="1" latinLnBrk="0" hangingPunct="1">
        <a:defRPr sz="4230" kern="1200">
          <a:solidFill>
            <a:schemeClr val="tx1"/>
          </a:solidFill>
          <a:latin typeface="+mn-lt"/>
          <a:ea typeface="+mn-ea"/>
          <a:cs typeface="+mn-cs"/>
        </a:defRPr>
      </a:lvl1pPr>
      <a:lvl2pPr marL="1074420" algn="l" defTabSz="2148840" rtl="0" eaLnBrk="1" latinLnBrk="0" hangingPunct="1">
        <a:defRPr sz="4230" kern="1200">
          <a:solidFill>
            <a:schemeClr val="tx1"/>
          </a:solidFill>
          <a:latin typeface="+mn-lt"/>
          <a:ea typeface="+mn-ea"/>
          <a:cs typeface="+mn-cs"/>
        </a:defRPr>
      </a:lvl2pPr>
      <a:lvl3pPr marL="2148840" algn="l" defTabSz="2148840" rtl="0" eaLnBrk="1" latinLnBrk="0" hangingPunct="1">
        <a:defRPr sz="4230" kern="1200">
          <a:solidFill>
            <a:schemeClr val="tx1"/>
          </a:solidFill>
          <a:latin typeface="+mn-lt"/>
          <a:ea typeface="+mn-ea"/>
          <a:cs typeface="+mn-cs"/>
        </a:defRPr>
      </a:lvl3pPr>
      <a:lvl4pPr marL="3223895" algn="l" defTabSz="2148840" rtl="0" eaLnBrk="1" latinLnBrk="0" hangingPunct="1">
        <a:defRPr sz="4230" kern="1200">
          <a:solidFill>
            <a:schemeClr val="tx1"/>
          </a:solidFill>
          <a:latin typeface="+mn-lt"/>
          <a:ea typeface="+mn-ea"/>
          <a:cs typeface="+mn-cs"/>
        </a:defRPr>
      </a:lvl4pPr>
      <a:lvl5pPr marL="4298315" algn="l" defTabSz="2148840" rtl="0" eaLnBrk="1" latinLnBrk="0" hangingPunct="1">
        <a:defRPr sz="4230" kern="1200">
          <a:solidFill>
            <a:schemeClr val="tx1"/>
          </a:solidFill>
          <a:latin typeface="+mn-lt"/>
          <a:ea typeface="+mn-ea"/>
          <a:cs typeface="+mn-cs"/>
        </a:defRPr>
      </a:lvl5pPr>
      <a:lvl6pPr marL="5372735" algn="l" defTabSz="2148840" rtl="0" eaLnBrk="1" latinLnBrk="0" hangingPunct="1">
        <a:defRPr sz="4230" kern="1200">
          <a:solidFill>
            <a:schemeClr val="tx1"/>
          </a:solidFill>
          <a:latin typeface="+mn-lt"/>
          <a:ea typeface="+mn-ea"/>
          <a:cs typeface="+mn-cs"/>
        </a:defRPr>
      </a:lvl6pPr>
      <a:lvl7pPr marL="6447155" algn="l" defTabSz="2148840" rtl="0" eaLnBrk="1" latinLnBrk="0" hangingPunct="1">
        <a:defRPr sz="4230" kern="1200">
          <a:solidFill>
            <a:schemeClr val="tx1"/>
          </a:solidFill>
          <a:latin typeface="+mn-lt"/>
          <a:ea typeface="+mn-ea"/>
          <a:cs typeface="+mn-cs"/>
        </a:defRPr>
      </a:lvl7pPr>
      <a:lvl8pPr marL="7522210" algn="l" defTabSz="2148840" rtl="0" eaLnBrk="1" latinLnBrk="0" hangingPunct="1">
        <a:defRPr sz="4230" kern="1200">
          <a:solidFill>
            <a:schemeClr val="tx1"/>
          </a:solidFill>
          <a:latin typeface="+mn-lt"/>
          <a:ea typeface="+mn-ea"/>
          <a:cs typeface="+mn-cs"/>
        </a:defRPr>
      </a:lvl8pPr>
      <a:lvl9pPr marL="8596630" algn="l" defTabSz="2148840" rtl="0" eaLnBrk="1" latinLnBrk="0" hangingPunct="1">
        <a:defRPr sz="42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hyperlink" Target="mailto:guohui413@qq.com" TargetMode="External"/><Relationship Id="rId5" Type="http://schemas.openxmlformats.org/officeDocument/2006/relationships/hyperlink" Target="mailto:baohuazf@sina.com" TargetMode="External"/><Relationship Id="rId4" Type="http://schemas.openxmlformats.org/officeDocument/2006/relationships/hyperlink" Target="http://zrzy.jiangsu.gov.cn/zjjr/" TargetMode="External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7014" y="16129233"/>
            <a:ext cx="9122951" cy="64188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4911" y="16129233"/>
            <a:ext cx="9122951" cy="6418800"/>
          </a:xfrm>
          <a:prstGeom prst="rect">
            <a:avLst/>
          </a:prstGeom>
        </p:spPr>
      </p:pic>
      <p:pic>
        <p:nvPicPr>
          <p:cNvPr id="78" name="图片 77"/>
          <p:cNvPicPr>
            <a:picLocks noChangeAspect="1"/>
          </p:cNvPicPr>
          <p:nvPr/>
        </p:nvPicPr>
        <p:blipFill>
          <a:blip r:embed="rId3"/>
          <a:srcRect r="2256"/>
          <a:stretch>
            <a:fillRect/>
          </a:stretch>
        </p:blipFill>
        <p:spPr>
          <a:xfrm>
            <a:off x="11379211" y="4392808"/>
            <a:ext cx="10112364" cy="7279200"/>
          </a:xfrm>
          <a:prstGeom prst="rect">
            <a:avLst/>
          </a:prstGeom>
        </p:spPr>
      </p:pic>
      <p:sp>
        <p:nvSpPr>
          <p:cNvPr id="47" name="文本框 46"/>
          <p:cNvSpPr txBox="1"/>
          <p:nvPr/>
        </p:nvSpPr>
        <p:spPr>
          <a:xfrm>
            <a:off x="4256405" y="15214600"/>
            <a:ext cx="2926080" cy="708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000" dirty="0">
                <a:latin typeface="黑体" panose="02010600030101010101" pitchFamily="49" charset="-122"/>
                <a:ea typeface="黑体" panose="02010600030101010101" pitchFamily="49" charset="-122"/>
              </a:rPr>
              <a:t>调整前</a:t>
            </a:r>
            <a:endParaRPr lang="zh-CN" altLang="en-US" sz="4000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4314805" y="15214600"/>
            <a:ext cx="2926080" cy="708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000" dirty="0">
                <a:latin typeface="黑体" panose="02010600030101010101" pitchFamily="49" charset="-122"/>
                <a:ea typeface="黑体" panose="02010600030101010101" pitchFamily="49" charset="-122"/>
              </a:rPr>
              <a:t>调整后</a:t>
            </a:r>
            <a:endParaRPr lang="zh-CN" altLang="en-US" sz="4000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51" name="TextBox 28"/>
          <p:cNvSpPr txBox="1"/>
          <p:nvPr/>
        </p:nvSpPr>
        <p:spPr>
          <a:xfrm>
            <a:off x="1148560" y="12245859"/>
            <a:ext cx="40949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n"/>
            </a:pPr>
            <a:r>
              <a:rPr lang="zh-CN" altLang="en-US" sz="4800" b="1" dirty="0">
                <a:solidFill>
                  <a:srgbClr val="008C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用地布局</a:t>
            </a:r>
            <a:endParaRPr lang="zh-CN" altLang="en-US" sz="4800" b="1" dirty="0">
              <a:solidFill>
                <a:srgbClr val="008C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34"/>
          <p:cNvSpPr txBox="1"/>
          <p:nvPr/>
        </p:nvSpPr>
        <p:spPr>
          <a:xfrm>
            <a:off x="1128138" y="3530600"/>
            <a:ext cx="40949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n"/>
            </a:pPr>
            <a:r>
              <a:rPr lang="zh-CN" altLang="en-US" sz="4800" b="1" dirty="0">
                <a:solidFill>
                  <a:srgbClr val="008C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规划范围</a:t>
            </a:r>
            <a:endParaRPr lang="zh-CN" altLang="en-US" sz="4800" b="1" dirty="0">
              <a:solidFill>
                <a:srgbClr val="008C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Text Placeholder 2"/>
          <p:cNvSpPr txBox="1"/>
          <p:nvPr/>
        </p:nvSpPr>
        <p:spPr>
          <a:xfrm>
            <a:off x="1148559" y="4483100"/>
            <a:ext cx="10986291" cy="165641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72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folHlink"/>
              </a:buClr>
            </a:pPr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R4</a:t>
            </a:r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单元位于宝华镇镇域东部、</a:t>
            </a:r>
            <a:r>
              <a:rPr lang="en-US" altLang="zh-CN" sz="3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G312</a:t>
            </a:r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北侧，单元面积约</a:t>
            </a:r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99.82</a:t>
            </a:r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公顷。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487045" y="4221211"/>
            <a:ext cx="20090765" cy="19684365"/>
            <a:chOff x="-45145011" y="-3665389"/>
            <a:chExt cx="30722302" cy="26678546"/>
          </a:xfrm>
        </p:grpSpPr>
        <p:sp>
          <p:nvSpPr>
            <p:cNvPr id="82" name="文本框 1"/>
            <p:cNvSpPr txBox="1"/>
            <p:nvPr/>
          </p:nvSpPr>
          <p:spPr>
            <a:xfrm rot="18998284">
              <a:off x="-45145011" y="-3665389"/>
              <a:ext cx="10585177" cy="1126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公众意见征询成果</a:t>
              </a:r>
              <a:endPara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3" name="文本框 26"/>
            <p:cNvSpPr txBox="1"/>
            <p:nvPr/>
          </p:nvSpPr>
          <p:spPr>
            <a:xfrm rot="18998284">
              <a:off x="-40397906" y="-3665389"/>
              <a:ext cx="10585177" cy="1126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公众意见征询成果</a:t>
              </a:r>
              <a:endPara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4" name="文本框 28"/>
            <p:cNvSpPr txBox="1"/>
            <p:nvPr/>
          </p:nvSpPr>
          <p:spPr>
            <a:xfrm rot="18998284">
              <a:off x="-35134751" y="-3665389"/>
              <a:ext cx="10585177" cy="1126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公众意见征询成果</a:t>
              </a:r>
              <a:endPara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5" name="文本框 29"/>
            <p:cNvSpPr txBox="1"/>
            <p:nvPr/>
          </p:nvSpPr>
          <p:spPr>
            <a:xfrm rot="18998284">
              <a:off x="-30148558" y="-3665389"/>
              <a:ext cx="10585177" cy="1126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公众意见征询成果</a:t>
              </a:r>
              <a:endPara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6" name="文本框 30"/>
            <p:cNvSpPr txBox="1"/>
            <p:nvPr/>
          </p:nvSpPr>
          <p:spPr>
            <a:xfrm rot="18998284">
              <a:off x="-25007886" y="-3665389"/>
              <a:ext cx="10585177" cy="1126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公众意见征询成果</a:t>
              </a:r>
              <a:endPara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7" name="文本框 86"/>
            <p:cNvSpPr txBox="1"/>
            <p:nvPr/>
          </p:nvSpPr>
          <p:spPr>
            <a:xfrm rot="18998284">
              <a:off x="-45145011" y="4615812"/>
              <a:ext cx="10585177" cy="1126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公众意见征询成果</a:t>
              </a:r>
              <a:endPara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8" name="文本框 87"/>
            <p:cNvSpPr txBox="1"/>
            <p:nvPr/>
          </p:nvSpPr>
          <p:spPr>
            <a:xfrm rot="18998284">
              <a:off x="-40397906" y="4615812"/>
              <a:ext cx="10585177" cy="1126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公众意见征询成果</a:t>
              </a:r>
              <a:endPara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9" name="文本框 88"/>
            <p:cNvSpPr txBox="1"/>
            <p:nvPr/>
          </p:nvSpPr>
          <p:spPr>
            <a:xfrm rot="18998284">
              <a:off x="-35134751" y="4615812"/>
              <a:ext cx="10585177" cy="1126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公众意见征询成果</a:t>
              </a:r>
              <a:endPara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0" name="文本框 89"/>
            <p:cNvSpPr txBox="1"/>
            <p:nvPr/>
          </p:nvSpPr>
          <p:spPr>
            <a:xfrm rot="18998284">
              <a:off x="-30148558" y="4615812"/>
              <a:ext cx="10585177" cy="1126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公众意见征询成果</a:t>
              </a:r>
              <a:endPara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1" name="文本框 90"/>
            <p:cNvSpPr txBox="1"/>
            <p:nvPr/>
          </p:nvSpPr>
          <p:spPr>
            <a:xfrm rot="18998284">
              <a:off x="-25007886" y="4615812"/>
              <a:ext cx="10585177" cy="1126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公众意见征询成果</a:t>
              </a:r>
              <a:endPara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2" name="文本框 41"/>
            <p:cNvSpPr txBox="1"/>
            <p:nvPr/>
          </p:nvSpPr>
          <p:spPr>
            <a:xfrm rot="18998284">
              <a:off x="-45145011" y="12961470"/>
              <a:ext cx="10585177" cy="1126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公众意见征询成果</a:t>
              </a:r>
              <a:endPara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3" name="文本框 44"/>
            <p:cNvSpPr txBox="1"/>
            <p:nvPr/>
          </p:nvSpPr>
          <p:spPr>
            <a:xfrm rot="18998284">
              <a:off x="-40397906" y="12961470"/>
              <a:ext cx="10585177" cy="1126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公众意见征询成果</a:t>
              </a:r>
              <a:endPara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4" name="文本框 51"/>
            <p:cNvSpPr txBox="1"/>
            <p:nvPr/>
          </p:nvSpPr>
          <p:spPr>
            <a:xfrm rot="18998284">
              <a:off x="-35134751" y="12961470"/>
              <a:ext cx="10585177" cy="1126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公众意见征询成果</a:t>
              </a:r>
              <a:endPara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5" name="文本框 52"/>
            <p:cNvSpPr txBox="1"/>
            <p:nvPr/>
          </p:nvSpPr>
          <p:spPr>
            <a:xfrm rot="18998284">
              <a:off x="-30148558" y="12961470"/>
              <a:ext cx="10585177" cy="1126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公众意见征询成果</a:t>
              </a:r>
              <a:endPara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6" name="文本框 53"/>
            <p:cNvSpPr txBox="1"/>
            <p:nvPr/>
          </p:nvSpPr>
          <p:spPr>
            <a:xfrm rot="18998284">
              <a:off x="-25007886" y="12961470"/>
              <a:ext cx="10585177" cy="1126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公众意见征询成果</a:t>
              </a:r>
              <a:endPara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7" name="文本框 55"/>
            <p:cNvSpPr txBox="1"/>
            <p:nvPr/>
          </p:nvSpPr>
          <p:spPr>
            <a:xfrm rot="18998284">
              <a:off x="-45145009" y="21886907"/>
              <a:ext cx="10585177" cy="1126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公众意见征询成果</a:t>
              </a:r>
              <a:endPara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8" name="文本框 56"/>
            <p:cNvSpPr txBox="1"/>
            <p:nvPr/>
          </p:nvSpPr>
          <p:spPr>
            <a:xfrm rot="18998284">
              <a:off x="-40397904" y="21886907"/>
              <a:ext cx="10585177" cy="1126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公众意见征询成果</a:t>
              </a:r>
              <a:endPara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9" name="文本框 57"/>
            <p:cNvSpPr txBox="1"/>
            <p:nvPr/>
          </p:nvSpPr>
          <p:spPr>
            <a:xfrm rot="18998284">
              <a:off x="-35134751" y="21886907"/>
              <a:ext cx="10585177" cy="1126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公众意见征询成果</a:t>
              </a:r>
              <a:endPara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0" name="文本框 58"/>
            <p:cNvSpPr txBox="1"/>
            <p:nvPr/>
          </p:nvSpPr>
          <p:spPr>
            <a:xfrm rot="18998284">
              <a:off x="-30148556" y="21886907"/>
              <a:ext cx="10585177" cy="1126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公众意见征询成果</a:t>
              </a:r>
              <a:endPara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1" name="文本框 59"/>
            <p:cNvSpPr txBox="1"/>
            <p:nvPr/>
          </p:nvSpPr>
          <p:spPr>
            <a:xfrm rot="18998284">
              <a:off x="-25007886" y="21886907"/>
              <a:ext cx="10585177" cy="1126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公众意见征询成果</a:t>
              </a:r>
              <a:endPara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2" name="标题 1"/>
          <p:cNvSpPr txBox="1"/>
          <p:nvPr/>
        </p:nvSpPr>
        <p:spPr>
          <a:xfrm>
            <a:off x="672377" y="211806"/>
            <a:ext cx="20146168" cy="169672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21488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34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CN" altLang="en-US" sz="5800" b="1" dirty="0">
                <a:solidFill>
                  <a:srgbClr val="008CA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句容市宝华镇</a:t>
            </a:r>
            <a:r>
              <a:rPr lang="zh-CN" altLang="en-US" sz="5800" b="1" kern="1200" dirty="0">
                <a:solidFill>
                  <a:srgbClr val="008CA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控制性详细规划</a:t>
            </a:r>
            <a:endParaRPr lang="en-US" altLang="zh-CN" sz="5800" b="1" kern="1200" dirty="0">
              <a:solidFill>
                <a:srgbClr val="008CA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/>
            <a:r>
              <a:rPr lang="en-US" altLang="zh-CN" sz="5800" b="1" spc="800" dirty="0">
                <a:solidFill>
                  <a:srgbClr val="008CA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R4</a:t>
            </a:r>
            <a:r>
              <a:rPr lang="zh-CN" altLang="en-US" sz="5800" b="1" kern="1200" spc="800" baseline="0" dirty="0">
                <a:solidFill>
                  <a:srgbClr val="008CA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单元图则</a:t>
            </a:r>
            <a:endParaRPr lang="zh-CN" altLang="en-US" sz="5800" b="1" spc="800" baseline="0" dirty="0">
              <a:solidFill>
                <a:srgbClr val="008CA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592138" y="25231724"/>
            <a:ext cx="10117137" cy="433070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31974" tIns="215984" rIns="431974" bIns="215984"/>
          <a:lstStyle/>
          <a:p>
            <a:pPr lvl="0" indent="711200" defTabSz="4321175" fontAlgn="base">
              <a:spcAft>
                <a:spcPct val="0"/>
              </a:spcAft>
              <a:buClr>
                <a:srgbClr val="3366FF"/>
              </a:buClr>
              <a:buFont typeface="Wingdings" panose="05000000000000000000" pitchFamily="2" charset="2"/>
              <a:buChar char="n"/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公示地点</a:t>
            </a:r>
            <a:endParaRPr lang="en-US" altLang="zh-CN" sz="28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defTabSz="4321175" fontAlgn="base">
              <a:spcAft>
                <a:spcPct val="0"/>
              </a:spcAft>
              <a:buClr>
                <a:srgbClr val="3366FF"/>
              </a:buClr>
              <a:defRPr/>
            </a:pPr>
            <a:r>
              <a:rPr lang="zh-CN" altLang="en-US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句容市宝华镇人民政府</a:t>
            </a:r>
            <a:endParaRPr lang="en-US" altLang="zh-CN" sz="28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defTabSz="4321175" fontAlgn="base">
              <a:spcAft>
                <a:spcPct val="0"/>
              </a:spcAft>
              <a:buClr>
                <a:srgbClr val="3366FF"/>
              </a:buClr>
              <a:defRPr/>
            </a:pPr>
            <a:r>
              <a:rPr lang="zh-CN" altLang="en-US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句容市宝华镇建设局</a:t>
            </a:r>
            <a:endParaRPr lang="en-US" altLang="zh-CN" sz="28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defTabSz="4321175" fontAlgn="base">
              <a:spcAft>
                <a:spcPct val="0"/>
              </a:spcAft>
              <a:buClr>
                <a:srgbClr val="3366FF"/>
              </a:buClr>
              <a:defRPr/>
            </a:pPr>
            <a:r>
              <a:rPr lang="zh-CN" altLang="en-US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句容市宝华镇人民政府网站</a:t>
            </a:r>
            <a:endParaRPr lang="en-US" altLang="zh-CN" sz="28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defTabSz="4321175" fontAlgn="base">
              <a:spcAft>
                <a:spcPct val="0"/>
              </a:spcAft>
              <a:buClr>
                <a:srgbClr val="3366FF"/>
              </a:buClr>
              <a:defRPr/>
            </a:pPr>
            <a:r>
              <a:rPr lang="zh-CN" altLang="en-US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hlinkClick r:id="rId4"/>
              </a:rPr>
              <a:t>http://www.jurong.gov.cn/jrbhz/</a:t>
            </a:r>
            <a:r>
              <a:rPr lang="zh-CN" altLang="en-US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altLang="zh-CN" sz="28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711200" defTabSz="4321175" fontAlgn="base">
              <a:spcAft>
                <a:spcPct val="0"/>
              </a:spcAft>
              <a:buClr>
                <a:srgbClr val="3366FF"/>
              </a:buClr>
              <a:buFont typeface="Wingdings" panose="05000000000000000000" pitchFamily="2" charset="2"/>
              <a:buChar char="n"/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公示时间</a:t>
            </a:r>
            <a:endParaRPr lang="en-US" altLang="zh-CN" sz="28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defTabSz="4321175" fontAlgn="base">
              <a:spcAft>
                <a:spcPct val="0"/>
              </a:spcAft>
              <a:buClr>
                <a:srgbClr val="3366FF"/>
              </a:buClr>
              <a:defRPr/>
            </a:pP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2026</a:t>
            </a:r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年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08</a:t>
            </a:r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月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26</a:t>
            </a:r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日至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2026</a:t>
            </a:r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年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09</a:t>
            </a:r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月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25</a:t>
            </a:r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日</a:t>
            </a:r>
            <a:endParaRPr lang="en-US" altLang="zh-CN" sz="280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711200" defTabSz="4321175" fontAlgn="base">
              <a:spcAft>
                <a:spcPct val="0"/>
              </a:spcAft>
              <a:buClr>
                <a:srgbClr val="3366FF"/>
              </a:buClr>
              <a:buFont typeface="Wingdings" panose="05000000000000000000" pitchFamily="2" charset="2"/>
              <a:buChar char="n"/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公示单位</a:t>
            </a:r>
            <a:endParaRPr lang="en-US" altLang="zh-CN" sz="28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defTabSz="4321175" fontAlgn="base">
              <a:spcAft>
                <a:spcPct val="0"/>
              </a:spcAft>
              <a:buClr>
                <a:srgbClr val="3366FF"/>
              </a:buClr>
              <a:defRPr/>
            </a:pPr>
            <a:r>
              <a:rPr lang="zh-CN" altLang="en-US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句容市宝华镇人民政府</a:t>
            </a:r>
            <a:endParaRPr lang="en-US" altLang="zh-CN" sz="28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defTabSz="4321175" fontAlgn="base">
              <a:spcAft>
                <a:spcPct val="0"/>
              </a:spcAft>
              <a:buClr>
                <a:srgbClr val="3366FF"/>
              </a:buClr>
              <a:defRPr/>
            </a:pPr>
            <a:r>
              <a:rPr lang="zh-CN" altLang="en-US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南京市规划设计研究院有限责任公司</a:t>
            </a:r>
            <a:endParaRPr lang="zh-CN" altLang="en-US" sz="28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8421687" y="25257125"/>
            <a:ext cx="13069888" cy="4305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31974" tIns="215984" rIns="431974" bIns="215984"/>
          <a:lstStyle/>
          <a:p>
            <a:pPr marL="711200" lvl="0" indent="-711200" algn="just" defTabSz="4321175" fontAlgn="base">
              <a:lnSpc>
                <a:spcPct val="120000"/>
              </a:lnSpc>
              <a:spcAft>
                <a:spcPct val="0"/>
              </a:spcAft>
              <a:buClr>
                <a:srgbClr val="3366FF"/>
              </a:buClr>
              <a:buFont typeface="Wingdings" panose="05000000000000000000" pitchFamily="2" charset="2"/>
              <a:buChar char="n"/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意见回收方式</a:t>
            </a:r>
            <a:r>
              <a:rPr lang="zh-CN" altLang="en-US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（可通过信件、电子邮件和电话三种方式反馈意见，请注明真实姓名、职业和联系电话，以便回访</a:t>
            </a:r>
            <a:r>
              <a:rPr lang="en-US" altLang="zh-CN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altLang="zh-CN" sz="28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609600" lvl="0" algn="just" defTabSz="4321175" fontAlgn="base">
              <a:lnSpc>
                <a:spcPct val="120000"/>
              </a:lnSpc>
              <a:spcAft>
                <a:spcPct val="0"/>
              </a:spcAft>
              <a:buClr>
                <a:srgbClr val="3366FF"/>
              </a:buClr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信件邮寄地址：</a:t>
            </a:r>
            <a:endParaRPr lang="en-US" altLang="zh-CN" sz="28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609600" lvl="0" algn="just" defTabSz="4321175" fontAlgn="base">
              <a:lnSpc>
                <a:spcPct val="120000"/>
              </a:lnSpc>
              <a:spcAft>
                <a:spcPct val="0"/>
              </a:spcAft>
              <a:buClr>
                <a:srgbClr val="3366FF"/>
              </a:buClr>
              <a:defRPr/>
            </a:pPr>
            <a:r>
              <a:rPr lang="zh-CN" altLang="en-US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宝华镇便民路</a:t>
            </a:r>
            <a:r>
              <a:rPr lang="en-US" altLang="zh-CN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号  句容市宝华镇人民政府</a:t>
            </a:r>
            <a:endParaRPr lang="en-US" altLang="zh-CN" sz="28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609600" lvl="0" algn="just" defTabSz="4321175" fontAlgn="base">
              <a:lnSpc>
                <a:spcPct val="120000"/>
              </a:lnSpc>
              <a:spcAft>
                <a:spcPct val="0"/>
              </a:spcAft>
              <a:buClr>
                <a:srgbClr val="3366FF"/>
              </a:buClr>
              <a:defRPr/>
            </a:pPr>
            <a:r>
              <a:rPr lang="zh-CN" altLang="en-US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南京市中山路</a:t>
            </a:r>
            <a:r>
              <a:rPr lang="en-US" altLang="zh-CN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55</a:t>
            </a:r>
            <a:r>
              <a:rPr lang="zh-CN" altLang="en-US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号新华大厦</a:t>
            </a:r>
            <a:r>
              <a:rPr lang="en-US" altLang="zh-CN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36</a:t>
            </a:r>
            <a:r>
              <a:rPr lang="zh-CN" altLang="en-US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楼 南京市规划院</a:t>
            </a:r>
            <a:endParaRPr lang="en-US" altLang="zh-CN" sz="28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609600" algn="just" defTabSz="4321175" fontAlgn="base">
              <a:lnSpc>
                <a:spcPct val="120000"/>
              </a:lnSpc>
              <a:spcAft>
                <a:spcPct val="0"/>
              </a:spcAft>
              <a:buClr>
                <a:srgbClr val="3366FF"/>
              </a:buClr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电子邮箱：</a:t>
            </a:r>
            <a:r>
              <a:rPr lang="en-US" altLang="zh-CN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hlinkClick r:id="rId5"/>
              </a:rPr>
              <a:t>baohuazf@sina.com</a:t>
            </a:r>
            <a:r>
              <a:rPr lang="en-US" altLang="zh-CN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hlinkClick r:id="rId6"/>
              </a:rPr>
              <a:t>1542024196@qq.com</a:t>
            </a:r>
            <a:endParaRPr lang="en-US" altLang="zh-CN" sz="28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609600" algn="just" defTabSz="4321175" fontAlgn="base">
              <a:lnSpc>
                <a:spcPct val="120000"/>
              </a:lnSpc>
              <a:spcAft>
                <a:spcPct val="0"/>
              </a:spcAft>
              <a:buClr>
                <a:srgbClr val="3366FF"/>
              </a:buClr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电话：</a:t>
            </a:r>
            <a:r>
              <a:rPr lang="zh-CN" altLang="en-US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句容市宝华镇人民政府（</a:t>
            </a:r>
            <a:r>
              <a:rPr lang="en-US" altLang="zh-CN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0511-80776971</a:t>
            </a:r>
            <a:r>
              <a:rPr lang="zh-CN" altLang="en-US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altLang="zh-CN" sz="28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609600" indent="1085850" algn="just" defTabSz="4321175" fontAlgn="base">
              <a:lnSpc>
                <a:spcPct val="120000"/>
              </a:lnSpc>
              <a:spcAft>
                <a:spcPct val="0"/>
              </a:spcAft>
              <a:buClr>
                <a:srgbClr val="3366FF"/>
              </a:buClr>
              <a:defRPr/>
            </a:pPr>
            <a:r>
              <a:rPr lang="zh-CN" altLang="en-US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南京市规划设计研究院有限责任公司 万工（</a:t>
            </a:r>
            <a:r>
              <a:rPr lang="en-US" altLang="zh-CN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025-84731884-66819</a:t>
            </a:r>
            <a:r>
              <a:rPr lang="zh-CN" altLang="en-US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endParaRPr lang="zh-CN" altLang="en-US" sz="28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NjhmM2JjZjIwNDM2ZDNiMjAyZThmNjI5MjA4MmU3YTYifQ==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564</Words>
  <Application>WPS 演示</Application>
  <PresentationFormat>自定义</PresentationFormat>
  <Paragraphs>72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3" baseType="lpstr">
      <vt:lpstr>Arial</vt:lpstr>
      <vt:lpstr>宋体</vt:lpstr>
      <vt:lpstr>Wingdings</vt:lpstr>
      <vt:lpstr>微软雅黑</vt:lpstr>
      <vt:lpstr>黑体</vt:lpstr>
      <vt:lpstr>Calibri</vt:lpstr>
      <vt:lpstr>等线</vt:lpstr>
      <vt:lpstr>Times New Roman</vt:lpstr>
      <vt:lpstr>等线 Light</vt:lpstr>
      <vt:lpstr>Arial Unicode MS</vt:lpstr>
      <vt:lpstr>Calibri Light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用户</dc:creator>
  <cp:lastModifiedBy>WPS_1754879007</cp:lastModifiedBy>
  <cp:revision>233</cp:revision>
  <dcterms:created xsi:type="dcterms:W3CDTF">2017-08-09T05:12:00Z</dcterms:created>
  <dcterms:modified xsi:type="dcterms:W3CDTF">2026-08-26T01:26:53Z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260A0E59F23B40AB9D80C04DAC2C66F8</vt:lpwstr>
  </property>
  <property fmtid="{D5CDD505-2E9C-101B-9397-08002B2CF9AE}" pid="3" name="KSOProductBuildVer">
    <vt:lpwstr>2052-12.1.0.26988</vt:lpwstr>
  </property>
</Properties>
</file>